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26" r:id="rId3"/>
    <p:sldId id="427" r:id="rId4"/>
    <p:sldId id="428" r:id="rId5"/>
    <p:sldId id="473" r:id="rId6"/>
    <p:sldId id="429" r:id="rId7"/>
    <p:sldId id="431" r:id="rId8"/>
    <p:sldId id="423" r:id="rId9"/>
    <p:sldId id="424" r:id="rId10"/>
    <p:sldId id="425" r:id="rId11"/>
    <p:sldId id="426" r:id="rId12"/>
    <p:sldId id="462" r:id="rId13"/>
    <p:sldId id="463" r:id="rId14"/>
    <p:sldId id="465" r:id="rId15"/>
    <p:sldId id="464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30" r:id="rId24"/>
    <p:sldId id="275" r:id="rId25"/>
    <p:sldId id="302" r:id="rId26"/>
    <p:sldId id="305" r:id="rId27"/>
    <p:sldId id="433" r:id="rId28"/>
    <p:sldId id="434" r:id="rId29"/>
    <p:sldId id="435" r:id="rId30"/>
    <p:sldId id="436" r:id="rId31"/>
    <p:sldId id="310" r:id="rId32"/>
    <p:sldId id="311" r:id="rId33"/>
    <p:sldId id="312" r:id="rId34"/>
    <p:sldId id="313" r:id="rId35"/>
    <p:sldId id="314" r:id="rId36"/>
    <p:sldId id="315" r:id="rId37"/>
    <p:sldId id="320" r:id="rId38"/>
    <p:sldId id="321" r:id="rId39"/>
    <p:sldId id="322" r:id="rId40"/>
    <p:sldId id="323" r:id="rId41"/>
    <p:sldId id="324" r:id="rId42"/>
    <p:sldId id="437" r:id="rId43"/>
    <p:sldId id="333" r:id="rId44"/>
    <p:sldId id="336" r:id="rId45"/>
    <p:sldId id="357" r:id="rId46"/>
    <p:sldId id="358" r:id="rId47"/>
    <p:sldId id="439" r:id="rId48"/>
    <p:sldId id="440" r:id="rId49"/>
    <p:sldId id="441" r:id="rId50"/>
    <p:sldId id="442" r:id="rId51"/>
    <p:sldId id="366" r:id="rId52"/>
    <p:sldId id="369" r:id="rId53"/>
    <p:sldId id="372" r:id="rId54"/>
    <p:sldId id="373" r:id="rId55"/>
    <p:sldId id="443" r:id="rId56"/>
    <p:sldId id="444" r:id="rId57"/>
    <p:sldId id="447" r:id="rId58"/>
    <p:sldId id="377" r:id="rId59"/>
    <p:sldId id="449" r:id="rId60"/>
    <p:sldId id="379" r:id="rId61"/>
    <p:sldId id="380" r:id="rId62"/>
    <p:sldId id="450" r:id="rId63"/>
    <p:sldId id="451" r:id="rId64"/>
    <p:sldId id="452" r:id="rId65"/>
    <p:sldId id="453" r:id="rId66"/>
    <p:sldId id="454" r:id="rId67"/>
    <p:sldId id="386" r:id="rId68"/>
    <p:sldId id="387" r:id="rId69"/>
    <p:sldId id="388" r:id="rId70"/>
    <p:sldId id="389" r:id="rId71"/>
    <p:sldId id="456" r:id="rId72"/>
    <p:sldId id="457" r:id="rId73"/>
    <p:sldId id="458" r:id="rId74"/>
    <p:sldId id="395" r:id="rId75"/>
    <p:sldId id="459" r:id="rId76"/>
    <p:sldId id="400" r:id="rId77"/>
    <p:sldId id="401" r:id="rId78"/>
    <p:sldId id="402" r:id="rId79"/>
    <p:sldId id="460" r:id="rId80"/>
    <p:sldId id="404" r:id="rId81"/>
    <p:sldId id="461" r:id="rId82"/>
    <p:sldId id="422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019" autoAdjust="0"/>
  </p:normalViewPr>
  <p:slideViewPr>
    <p:cSldViewPr snapToGrid="0">
      <p:cViewPr varScale="1">
        <p:scale>
          <a:sx n="117" d="100"/>
          <a:sy n="117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Details about how compiled code actually works. Information about calling conventions, stack frames, variables, symbols and visibility. Memory areas (heap, stack, </a:t>
            </a:r>
            <a:r>
              <a:rPr lang="en-US" b="0" dirty="0" err="1">
                <a:solidFill>
                  <a:srgbClr val="00FF00"/>
                </a:solidFill>
                <a:effectLst/>
                <a:latin typeface=" Iosevka Term"/>
              </a:rPr>
              <a:t>globals</a:t>
            </a:r>
            <a:r>
              <a:rPr lang="en-US" b="0" dirty="0">
                <a:solidFill>
                  <a:srgbClr val="00FF00"/>
                </a:solidFill>
                <a:effectLst/>
                <a:latin typeface=" Iosevka Term"/>
              </a:rPr>
              <a:t>), alignment. Compilation units (modules, functions, basic blocks). Object files, static vs dynamic linkage, 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10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C++ beauty this is either a constructor called with another constructor as argument, or a declaration of function that returns </a:t>
            </a:r>
            <a:r>
              <a:rPr lang="en-US" dirty="0" err="1"/>
              <a:t>TimeKeeper</a:t>
            </a:r>
            <a:r>
              <a:rPr lang="en-US" dirty="0"/>
              <a:t> and has a simple unnamed argument that is function taking nothing and returning Timer.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3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537B-ED6D-4E17-A9F7-763DF155FBC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s://llvm.org/docs/tutorial/index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Modern Compilers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24-85B4-4BE3-8A69-57C69AF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Loads!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8EAC-67DF-49F7-95CE-6C9F9482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29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GCC</a:t>
            </a:r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endParaRPr lang="en-US" dirty="0"/>
          </a:p>
          <a:p>
            <a:r>
              <a:rPr lang="en-US" dirty="0"/>
              <a:t>MSVC</a:t>
            </a:r>
          </a:p>
          <a:p>
            <a:endParaRPr lang="en-US" dirty="0"/>
          </a:p>
          <a:p>
            <a:r>
              <a:rPr lang="en-US" dirty="0"/>
              <a:t>Java, .NET, Rust, Swift, D, Intel C++, Borland C++, Borland Delphi, </a:t>
            </a:r>
            <a:r>
              <a:rPr lang="en-US"/>
              <a:t>Fortran, GHC, 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A5541-42E0-48B0-91CC-EBDA71525B24}"/>
              </a:ext>
            </a:extLst>
          </p:cNvPr>
          <p:cNvSpPr txBox="1"/>
          <p:nvPr/>
        </p:nvSpPr>
        <p:spPr>
          <a:xfrm>
            <a:off x="6281531" y="1398300"/>
            <a:ext cx="591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really depends how you count</a:t>
            </a:r>
          </a:p>
        </p:txBody>
      </p:sp>
    </p:spTree>
    <p:extLst>
      <p:ext uri="{BB962C8B-B14F-4D97-AF65-F5344CB8AC3E}">
        <p14:creationId xmlns:p14="http://schemas.microsoft.com/office/powerpoint/2010/main" val="36423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4DF5-3D03-4BB5-A034-F313A765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01D9D-B324-4D20-AC66-A77A14253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GNU C Compiler</a:t>
            </a:r>
          </a:p>
        </p:txBody>
      </p:sp>
    </p:spTree>
    <p:extLst>
      <p:ext uri="{BB962C8B-B14F-4D97-AF65-F5344CB8AC3E}">
        <p14:creationId xmlns:p14="http://schemas.microsoft.com/office/powerpoint/2010/main" val="3482128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7A596-A4C7-40CE-A548-88EEB2F5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4789BF-BAC5-4C08-ABAC-1F07AA17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1987 the first release, only C supported</a:t>
            </a:r>
          </a:p>
          <a:p>
            <a:endParaRPr lang="en-US" dirty="0"/>
          </a:p>
          <a:p>
            <a:r>
              <a:rPr lang="en-US" dirty="0"/>
              <a:t>1992 first support for C++</a:t>
            </a:r>
          </a:p>
          <a:p>
            <a:endParaRPr lang="en-US" dirty="0"/>
          </a:p>
          <a:p>
            <a:r>
              <a:rPr lang="en-US" dirty="0"/>
              <a:t>2001 uses SSA (LLVM started around this time)</a:t>
            </a:r>
          </a:p>
          <a:p>
            <a:endParaRPr lang="en-US" dirty="0"/>
          </a:p>
          <a:p>
            <a:r>
              <a:rPr lang="en-US" dirty="0"/>
              <a:t>2020: the largest set of languages and targets supported (often obscure ones)</a:t>
            </a:r>
          </a:p>
        </p:txBody>
      </p:sp>
    </p:spTree>
    <p:extLst>
      <p:ext uri="{BB962C8B-B14F-4D97-AF65-F5344CB8AC3E}">
        <p14:creationId xmlns:p14="http://schemas.microsoft.com/office/powerpoint/2010/main" val="5617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A1A3-FA0C-4121-A9FD-5780CF63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DE51B-F801-405B-91C0-962B04F6BECC}"/>
              </a:ext>
            </a:extLst>
          </p:cNvPr>
          <p:cNvSpPr/>
          <p:nvPr/>
        </p:nvSpPr>
        <p:spPr>
          <a:xfrm>
            <a:off x="407504" y="2017643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896BF-978A-4DB8-A861-5F40D7DEEA72}"/>
              </a:ext>
            </a:extLst>
          </p:cNvPr>
          <p:cNvSpPr/>
          <p:nvPr/>
        </p:nvSpPr>
        <p:spPr>
          <a:xfrm>
            <a:off x="407504" y="2951921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C65A4-4981-4462-AD4C-846A74253C4F}"/>
              </a:ext>
            </a:extLst>
          </p:cNvPr>
          <p:cNvSpPr/>
          <p:nvPr/>
        </p:nvSpPr>
        <p:spPr>
          <a:xfrm>
            <a:off x="407504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Fortran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11912-2149-4B35-BE51-F46DB61F3736}"/>
              </a:ext>
            </a:extLst>
          </p:cNvPr>
          <p:cNvSpPr/>
          <p:nvPr/>
        </p:nvSpPr>
        <p:spPr>
          <a:xfrm>
            <a:off x="407504" y="4820477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40E62-0DE6-4F68-BBB4-164965C76190}"/>
              </a:ext>
            </a:extLst>
          </p:cNvPr>
          <p:cNvSpPr/>
          <p:nvPr/>
        </p:nvSpPr>
        <p:spPr>
          <a:xfrm>
            <a:off x="407504" y="5754755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8BA47-C725-438F-ACE0-8761AD68F97E}"/>
              </a:ext>
            </a:extLst>
          </p:cNvPr>
          <p:cNvSpPr/>
          <p:nvPr/>
        </p:nvSpPr>
        <p:spPr>
          <a:xfrm>
            <a:off x="2120349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08AF8-1FCD-44FC-BF7E-C272F4F378E6}"/>
              </a:ext>
            </a:extLst>
          </p:cNvPr>
          <p:cNvSpPr/>
          <p:nvPr/>
        </p:nvSpPr>
        <p:spPr>
          <a:xfrm>
            <a:off x="3659256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3B885-3511-4198-8E36-6FDB17AEB02F}"/>
              </a:ext>
            </a:extLst>
          </p:cNvPr>
          <p:cNvSpPr/>
          <p:nvPr/>
        </p:nvSpPr>
        <p:spPr>
          <a:xfrm>
            <a:off x="6901069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CABB9-FCB9-461C-A0B0-F3041B5DC011}"/>
              </a:ext>
            </a:extLst>
          </p:cNvPr>
          <p:cNvSpPr/>
          <p:nvPr/>
        </p:nvSpPr>
        <p:spPr>
          <a:xfrm>
            <a:off x="10071651" y="3886199"/>
            <a:ext cx="1172818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65A7-5D55-4819-B64D-34A273FE01E0}"/>
              </a:ext>
            </a:extLst>
          </p:cNvPr>
          <p:cNvSpPr/>
          <p:nvPr/>
        </p:nvSpPr>
        <p:spPr>
          <a:xfrm>
            <a:off x="5041624" y="3742082"/>
            <a:ext cx="1649895" cy="9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Optimizer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38DB5E-1F58-4F08-9220-12601F2F210D}"/>
              </a:ext>
            </a:extLst>
          </p:cNvPr>
          <p:cNvSpPr/>
          <p:nvPr/>
        </p:nvSpPr>
        <p:spPr>
          <a:xfrm>
            <a:off x="8247821" y="3742082"/>
            <a:ext cx="1649895" cy="9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Level Optimizer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431F6-EAE2-4A16-9613-194151F0E0ED}"/>
              </a:ext>
            </a:extLst>
          </p:cNvPr>
          <p:cNvSpPr txBox="1"/>
          <p:nvPr/>
        </p:nvSpPr>
        <p:spPr>
          <a:xfrm>
            <a:off x="4775214" y="4820477"/>
            <a:ext cx="25218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inter-procedural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SSA optimizer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CP, DCE, DSE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AA0F9-8B3F-4C30-835D-C2CC51323622}"/>
              </a:ext>
            </a:extLst>
          </p:cNvPr>
          <p:cNvSpPr txBox="1"/>
          <p:nvPr/>
        </p:nvSpPr>
        <p:spPr>
          <a:xfrm>
            <a:off x="7888938" y="4820476"/>
            <a:ext cx="2783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peepholer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register allocation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target specific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12725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284C-833F-432E-8ABD-F350FB5B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2301-B74D-49E3-872B-2030752E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very high-level representation, loops, exceptions, complex types, variables</a:t>
            </a:r>
          </a:p>
          <a:p>
            <a:endParaRPr lang="en-US" dirty="0"/>
          </a:p>
          <a:p>
            <a:r>
              <a:rPr lang="en-US" dirty="0"/>
              <a:t>pretty much like C</a:t>
            </a:r>
          </a:p>
          <a:p>
            <a:endParaRPr lang="en-US" dirty="0"/>
          </a:p>
          <a:p>
            <a:r>
              <a:rPr lang="en-US" dirty="0"/>
              <a:t>middle-end input</a:t>
            </a:r>
          </a:p>
        </p:txBody>
      </p:sp>
    </p:spTree>
    <p:extLst>
      <p:ext uri="{BB962C8B-B14F-4D97-AF65-F5344CB8AC3E}">
        <p14:creationId xmlns:p14="http://schemas.microsoft.com/office/powerpoint/2010/main" val="403383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DE4D-4329-4DCF-B1D3-D23A5D6F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F46-2098-4C44-9343-AEB1F1BB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4051"/>
            <a:ext cx="10515600" cy="3572911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(foo (a + b, c))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c = b++ / a</a:t>
            </a: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endif</a:t>
            </a: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1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CD99-9F8C-4275-813E-616E4B18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F082-C647-4ECA-A5D6-F3BB0BC1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strict subset of GENERIC</a:t>
            </a:r>
          </a:p>
          <a:p>
            <a:endParaRPr lang="en-US" dirty="0"/>
          </a:p>
          <a:p>
            <a:r>
              <a:rPr lang="en-US" dirty="0"/>
              <a:t>GENERIC code is lowered to GIMPLE by </a:t>
            </a:r>
            <a:r>
              <a:rPr lang="en-US" dirty="0" err="1"/>
              <a:t>gimplifier</a:t>
            </a:r>
            <a:endParaRPr lang="en-US" dirty="0"/>
          </a:p>
          <a:p>
            <a:endParaRPr lang="en-US" dirty="0"/>
          </a:p>
          <a:p>
            <a:r>
              <a:rPr lang="en-US" dirty="0"/>
              <a:t>3AC </a:t>
            </a:r>
          </a:p>
        </p:txBody>
      </p:sp>
    </p:spTree>
    <p:extLst>
      <p:ext uri="{BB962C8B-B14F-4D97-AF65-F5344CB8AC3E}">
        <p14:creationId xmlns:p14="http://schemas.microsoft.com/office/powerpoint/2010/main" val="301952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63DD-EF36-4DDF-AB48-1B976525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3B2E-4497-4057-B34C-615C42C4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t1 = a + b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t2 = </a:t>
            </a:r>
            <a:r>
              <a:rPr lang="fr-FR" dirty="0" err="1">
                <a:latin typeface="Iosevka NF" panose="02000509000000000000" pitchFamily="49" charset="0"/>
                <a:ea typeface="Iosevka NF" panose="02000509000000000000" pitchFamily="49" charset="0"/>
              </a:rPr>
              <a:t>foo</a:t>
            </a: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(t1, c)</a:t>
            </a:r>
          </a:p>
          <a:p>
            <a:pPr marL="0" indent="0">
              <a:buNone/>
            </a:pPr>
            <a:r>
              <a:rPr lang="fr-FR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(t2 != 0)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   t3 = b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</a:t>
            </a:r>
          </a:p>
          <a:p>
            <a:pPr marL="0" indent="0">
              <a:buNone/>
            </a:pP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   c = t3 / a</a:t>
            </a:r>
          </a:p>
          <a:p>
            <a:pPr marL="0" indent="0">
              <a:buNone/>
            </a:pPr>
            <a:r>
              <a:rPr lang="fr-FR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endif</a:t>
            </a:r>
            <a:endParaRPr lang="fr-FR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fr-FR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fr-FR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D33B-FAE5-48F6-918D-E1E5888A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C9E5-D027-4ACD-BAC8-234CD7D8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removes complex control flow structures and replaces them with explicit jumps</a:t>
            </a:r>
          </a:p>
        </p:txBody>
      </p:sp>
    </p:spTree>
    <p:extLst>
      <p:ext uri="{BB962C8B-B14F-4D97-AF65-F5344CB8AC3E}">
        <p14:creationId xmlns:p14="http://schemas.microsoft.com/office/powerpoint/2010/main" val="98121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EFAE-8BC2-45D1-AEEC-8BF77974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DEF0-62BD-4D82-892F-E4490D00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t1 = a +b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t2 = foo (t1, c)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(t2 != 0) &lt;L1,L2&gt;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t3 = 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 = t3 /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goto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63826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3CF-C78C-4582-B32C-221D6C5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Trying to outsmart a compiler defeats much of the purpose of using one.</a:t>
            </a:r>
          </a:p>
          <a:p>
            <a:pPr marL="0" indent="0" algn="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Brian Kernighan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EFAE-8BC2-45D1-AEEC-8BF77974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DEF0-62BD-4D82-892F-E4490D00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t1 = a +b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t2 = foo (t1, c)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if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(t2 != 0) &lt;L1,L2&gt;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L1: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t3 = b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b = b + 1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c = t3 / a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goto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c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4AE0EEB-7E9C-4628-B906-95165AF6E32A}"/>
              </a:ext>
            </a:extLst>
          </p:cNvPr>
          <p:cNvSpPr/>
          <p:nvPr/>
        </p:nvSpPr>
        <p:spPr>
          <a:xfrm>
            <a:off x="5426765" y="1948070"/>
            <a:ext cx="2693505" cy="824947"/>
          </a:xfrm>
          <a:prstGeom prst="wedgeRectCallout">
            <a:avLst>
              <a:gd name="adj1" fmla="val -75815"/>
              <a:gd name="adj2" fmla="val 44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&amp; Conditional Branch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036920E-B6AB-4778-8C73-B9624A6EE094}"/>
              </a:ext>
            </a:extLst>
          </p:cNvPr>
          <p:cNvSpPr/>
          <p:nvPr/>
        </p:nvSpPr>
        <p:spPr>
          <a:xfrm>
            <a:off x="3621156" y="4406348"/>
            <a:ext cx="2693505" cy="824947"/>
          </a:xfrm>
          <a:prstGeom prst="wedgeRectCallout">
            <a:avLst>
              <a:gd name="adj1" fmla="val -127475"/>
              <a:gd name="adj2" fmla="val 26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 basic blocks are allowed</a:t>
            </a:r>
          </a:p>
        </p:txBody>
      </p:sp>
    </p:spTree>
    <p:extLst>
      <p:ext uri="{BB962C8B-B14F-4D97-AF65-F5344CB8AC3E}">
        <p14:creationId xmlns:p14="http://schemas.microsoft.com/office/powerpoint/2010/main" val="31601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9F65-7693-4423-B16E-0D1C278B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4D73-F0CE-4D9C-AB84-73B7A643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Transfer Language</a:t>
            </a:r>
          </a:p>
          <a:p>
            <a:endParaRPr lang="en-US" dirty="0"/>
          </a:p>
          <a:p>
            <a:r>
              <a:rPr lang="en-US" dirty="0"/>
              <a:t>assembly for an unlimited register machine</a:t>
            </a:r>
          </a:p>
          <a:p>
            <a:endParaRPr lang="en-US" dirty="0"/>
          </a:p>
          <a:p>
            <a:r>
              <a:rPr lang="en-US" dirty="0"/>
              <a:t>used for very low level and target specific optimizations</a:t>
            </a:r>
          </a:p>
          <a:p>
            <a:pPr lvl="1"/>
            <a:r>
              <a:rPr lang="en-US" dirty="0"/>
              <a:t>register classes, branch instructions, addressing modes, calling conventions</a:t>
            </a:r>
          </a:p>
          <a:p>
            <a:pPr lvl="1"/>
            <a:r>
              <a:rPr lang="en-US" dirty="0"/>
              <a:t>no types, but type modes</a:t>
            </a:r>
          </a:p>
          <a:p>
            <a:endParaRPr lang="en-US" dirty="0"/>
          </a:p>
          <a:p>
            <a:r>
              <a:rPr lang="en-US" dirty="0"/>
              <a:t>uses lisp-like notion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7348D-DB49-4347-B19A-45A55002126B}"/>
              </a:ext>
            </a:extLst>
          </p:cNvPr>
          <p:cNvSpPr txBox="1"/>
          <p:nvPr/>
        </p:nvSpPr>
        <p:spPr>
          <a:xfrm>
            <a:off x="4994413" y="4865204"/>
            <a:ext cx="571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-kind of what register you need</a:t>
            </a:r>
          </a:p>
        </p:txBody>
      </p:sp>
    </p:spTree>
    <p:extLst>
      <p:ext uri="{BB962C8B-B14F-4D97-AF65-F5344CB8AC3E}">
        <p14:creationId xmlns:p14="http://schemas.microsoft.com/office/powerpoint/2010/main" val="229247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EF75-C68B-412E-8348-621D34D4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E823-3AD1-4975-96A3-9AC6B944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// b = a - 1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set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/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v:SI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59 [ b ])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(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plus:SI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   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reg/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v:SI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60 [ a 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    (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const_int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-1 [0xffffffff])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))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408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1038-449E-4458-92B8-4D833103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6031-FA48-4724-9343-FD5CF1126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Level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69177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046" y="0"/>
            <a:ext cx="8965907" cy="61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Started around 2000 at University of Illinois at Urbana-Champaign by Chris </a:t>
            </a:r>
            <a:r>
              <a:rPr lang="en-US" dirty="0" err="1"/>
              <a:t>Lattner</a:t>
            </a:r>
            <a:r>
              <a:rPr lang="en-US" dirty="0"/>
              <a:t>, first public release around 2003</a:t>
            </a:r>
          </a:p>
          <a:p>
            <a:endParaRPr lang="en-US" dirty="0"/>
          </a:p>
          <a:p>
            <a:r>
              <a:rPr lang="en-US" dirty="0"/>
              <a:t>Now maintained by Apple</a:t>
            </a:r>
          </a:p>
          <a:p>
            <a:pPr lvl="1"/>
            <a:r>
              <a:rPr lang="en-US" dirty="0"/>
              <a:t>Default compiler for OS X and IOS</a:t>
            </a:r>
          </a:p>
          <a:p>
            <a:pPr lvl="1"/>
            <a:endParaRPr lang="en-US" dirty="0"/>
          </a:p>
          <a:p>
            <a:r>
              <a:rPr lang="en-US" dirty="0"/>
              <a:t>Users &amp; contributors include: Sony, Adobe, Intel, NVIDIA, XMOS, and many others</a:t>
            </a:r>
          </a:p>
          <a:p>
            <a:endParaRPr lang="en-US" dirty="0"/>
          </a:p>
          <a:p>
            <a:r>
              <a:rPr lang="en-US" dirty="0"/>
              <a:t>Used in various scenarios – including both AOT and JIT compilers, code analysis,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56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0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BFD3-FBF3-4686-B27C-145A2722785E}"/>
              </a:ext>
            </a:extLst>
          </p:cNvPr>
          <p:cNvSpPr txBox="1"/>
          <p:nvPr/>
        </p:nvSpPr>
        <p:spPr>
          <a:xfrm>
            <a:off x="3631201" y="3627671"/>
            <a:ext cx="696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Backwards compatibility is frowned upon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 kind of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BFD3-FBF3-4686-B27C-145A2722785E}"/>
              </a:ext>
            </a:extLst>
          </p:cNvPr>
          <p:cNvSpPr txBox="1"/>
          <p:nvPr/>
        </p:nvSpPr>
        <p:spPr>
          <a:xfrm>
            <a:off x="3631201" y="3627671"/>
            <a:ext cx="696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Backwards compatibility is frowned upon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5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3A21-4B77-47CB-8B86-C49D0A17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A4CD-FCE2-41C0-B136-CE2144A1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large systems (millions of LOC), extremely hard to build (hundreds man-years)</a:t>
            </a:r>
          </a:p>
          <a:p>
            <a:endParaRPr lang="en-US" dirty="0"/>
          </a:p>
          <a:p>
            <a:r>
              <a:rPr lang="en-US" dirty="0"/>
              <a:t>to amortize, most support multiple languages and targets</a:t>
            </a:r>
          </a:p>
          <a:p>
            <a:r>
              <a:rPr lang="en-US" dirty="0"/>
              <a:t>frontends and runtimes often dominate the size</a:t>
            </a:r>
          </a:p>
          <a:p>
            <a:endParaRPr lang="en-US" dirty="0"/>
          </a:p>
          <a:p>
            <a:r>
              <a:rPr lang="en-US" dirty="0"/>
              <a:t>even parsers can get very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76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690688"/>
            <a:ext cx="11618843" cy="4970171"/>
          </a:xfrm>
        </p:spPr>
        <p:txBody>
          <a:bodyPr>
            <a:normAutofit/>
          </a:bodyPr>
          <a:lstStyle/>
          <a:p>
            <a:r>
              <a:rPr lang="en-US" dirty="0"/>
              <a:t>Permissive license (BSD-style)</a:t>
            </a:r>
          </a:p>
          <a:p>
            <a:r>
              <a:rPr lang="en-US" dirty="0"/>
              <a:t>Modern compiler, written in C++</a:t>
            </a:r>
          </a:p>
          <a:p>
            <a:endParaRPr lang="en-US" dirty="0"/>
          </a:p>
          <a:p>
            <a:r>
              <a:rPr lang="en-US" dirty="0"/>
              <a:t>Under active development</a:t>
            </a:r>
          </a:p>
          <a:p>
            <a:endParaRPr lang="en-US" dirty="0"/>
          </a:p>
          <a:p>
            <a:r>
              <a:rPr lang="en-US" dirty="0"/>
              <a:t>Modular design </a:t>
            </a:r>
            <a:r>
              <a:rPr 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 kind of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Language agnostic</a:t>
            </a:r>
          </a:p>
          <a:p>
            <a:pPr lvl="1"/>
            <a:r>
              <a:rPr lang="en-US" dirty="0"/>
              <a:t>Does not care about the frontend</a:t>
            </a:r>
          </a:p>
          <a:p>
            <a:pPr lvl="1"/>
            <a:r>
              <a:rPr lang="en-US" dirty="0"/>
              <a:t>Many targets available (x86, ARM, PowerPC, etc.)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3A0-C6FE-4A0F-9784-70BB6E6DA1A8}"/>
              </a:ext>
            </a:extLst>
          </p:cNvPr>
          <p:cNvSpPr txBox="1"/>
          <p:nvPr/>
        </p:nvSpPr>
        <p:spPr>
          <a:xfrm>
            <a:off x="6137412" y="1449703"/>
            <a:ext cx="446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Templates &amp; advanced C++ constructs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Indecipherable error messages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On a plus side, does not use BOOST</a:t>
            </a:r>
          </a:p>
          <a:p>
            <a:endParaRPr lang="en-US" sz="2400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B8A06B-00A5-4B82-BAAC-32DEDD8DC39E}"/>
              </a:ext>
            </a:extLst>
          </p:cNvPr>
          <p:cNvSpPr/>
          <p:nvPr/>
        </p:nvSpPr>
        <p:spPr>
          <a:xfrm>
            <a:off x="5574195" y="1378227"/>
            <a:ext cx="563217" cy="20673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FBFD3-FBF3-4686-B27C-145A2722785E}"/>
              </a:ext>
            </a:extLst>
          </p:cNvPr>
          <p:cNvSpPr txBox="1"/>
          <p:nvPr/>
        </p:nvSpPr>
        <p:spPr>
          <a:xfrm>
            <a:off x="3631201" y="3627671"/>
            <a:ext cx="696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Backwards compatibility is frowned upon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EDB1C-FB60-451C-9B45-F7E4C5CE48D0}"/>
              </a:ext>
            </a:extLst>
          </p:cNvPr>
          <p:cNvSpPr txBox="1"/>
          <p:nvPr/>
        </p:nvSpPr>
        <p:spPr>
          <a:xfrm>
            <a:off x="3257550" y="479798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– just better than others, but the bar is low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EEEE0B-306E-425F-A579-1F15CD3749DB}"/>
              </a:ext>
            </a:extLst>
          </p:cNvPr>
          <p:cNvCxnSpPr/>
          <p:nvPr/>
        </p:nvCxnSpPr>
        <p:spPr>
          <a:xfrm flipV="1">
            <a:off x="566530" y="4842605"/>
            <a:ext cx="755374" cy="3247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5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677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3617053" y="4597168"/>
            <a:ext cx="6441347" cy="1343062"/>
          </a:xfrm>
          <a:prstGeom prst="wedgeRectCallout">
            <a:avLst>
              <a:gd name="adj1" fmla="val -38419"/>
              <a:gd name="adj2" fmla="val -6247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Before LLVM, the source language must be translated to LLVM IR by custom frontend</a:t>
            </a:r>
          </a:p>
          <a:p>
            <a:pPr algn="ctr"/>
            <a:r>
              <a:rPr lang="en-US" dirty="0"/>
              <a:t>(such as Clang for C/C++)</a:t>
            </a:r>
          </a:p>
        </p:txBody>
      </p:sp>
    </p:spTree>
    <p:extLst>
      <p:ext uri="{BB962C8B-B14F-4D97-AF65-F5344CB8AC3E}">
        <p14:creationId xmlns:p14="http://schemas.microsoft.com/office/powerpoint/2010/main" val="17524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684940" y="1905000"/>
            <a:ext cx="4681057" cy="869018"/>
          </a:xfrm>
          <a:prstGeom prst="wedgeRectCallout">
            <a:avLst>
              <a:gd name="adj1" fmla="val -26075"/>
              <a:gd name="adj2" fmla="val 775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LLVM optimizes the IR and translates it to target assembly</a:t>
            </a:r>
          </a:p>
        </p:txBody>
      </p:sp>
    </p:spTree>
    <p:extLst>
      <p:ext uri="{BB962C8B-B14F-4D97-AF65-F5344CB8AC3E}">
        <p14:creationId xmlns:p14="http://schemas.microsoft.com/office/powerpoint/2010/main" val="3736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769604" y="4489493"/>
            <a:ext cx="1400961" cy="613079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673129" y="3523377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Code</a:t>
            </a:r>
          </a:p>
        </p:txBody>
      </p:sp>
      <p:sp>
        <p:nvSpPr>
          <p:cNvPr id="24" name="Right Arrow 23"/>
          <p:cNvSpPr/>
          <p:nvPr/>
        </p:nvSpPr>
        <p:spPr>
          <a:xfrm rot="16200000">
            <a:off x="8127439" y="4131860"/>
            <a:ext cx="601399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492766" y="4634713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240322" y="5520443"/>
            <a:ext cx="4681057" cy="869018"/>
          </a:xfrm>
          <a:prstGeom prst="wedgeRectCallout">
            <a:avLst>
              <a:gd name="adj1" fmla="val 18728"/>
              <a:gd name="adj2" fmla="val -894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Which is then converted by current platform assembler to object code</a:t>
            </a:r>
          </a:p>
        </p:txBody>
      </p:sp>
    </p:spTree>
    <p:extLst>
      <p:ext uri="{BB962C8B-B14F-4D97-AF65-F5344CB8AC3E}">
        <p14:creationId xmlns:p14="http://schemas.microsoft.com/office/powerpoint/2010/main" val="39206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769604" y="4489493"/>
            <a:ext cx="1400961" cy="613079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673129" y="3523377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Code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386854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8127439" y="4131860"/>
            <a:ext cx="601399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492766" y="4634713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4970826" y="2054348"/>
            <a:ext cx="4681057" cy="962830"/>
          </a:xfrm>
          <a:prstGeom prst="wedgeRectCallout">
            <a:avLst>
              <a:gd name="adj1" fmla="val 4749"/>
              <a:gd name="adj2" fmla="val 1035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certain platforms LLVM produces directly the object code</a:t>
            </a:r>
          </a:p>
          <a:p>
            <a:pPr algn="ctr"/>
            <a:r>
              <a:rPr lang="en-US" dirty="0"/>
              <a:t>(much faster build times)</a:t>
            </a:r>
          </a:p>
        </p:txBody>
      </p:sp>
    </p:spTree>
    <p:extLst>
      <p:ext uri="{BB962C8B-B14F-4D97-AF65-F5344CB8AC3E}">
        <p14:creationId xmlns:p14="http://schemas.microsoft.com/office/powerpoint/2010/main" val="1872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4328020" y="364303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807685" y="2695083"/>
            <a:ext cx="402672" cy="202515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875295" y="161138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875295" y="2339300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875294" y="3067216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</a:t>
            </a:r>
            <a:r>
              <a:rPr lang="en-US" dirty="0"/>
              <a:t> C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875296" y="3795132"/>
            <a:ext cx="982555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Swift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875294" y="4523048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75294" y="5250964"/>
            <a:ext cx="982556" cy="552974"/>
          </a:xfrm>
          <a:prstGeom prst="flowChartProcess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122102" y="3205040"/>
            <a:ext cx="1317072" cy="1109956"/>
          </a:xfrm>
          <a:prstGeom prst="flowChartAlternateProcess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619538" y="3530235"/>
            <a:ext cx="1359017" cy="54824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158918" y="3205041"/>
            <a:ext cx="1333849" cy="1077295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6070832" y="4502750"/>
            <a:ext cx="1510018" cy="548243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7769604" y="4489493"/>
            <a:ext cx="1400961" cy="613079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673129" y="3523377"/>
            <a:ext cx="1510018" cy="548243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Code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9363511" y="3205040"/>
            <a:ext cx="1191237" cy="1077295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894663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386854" y="3633268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080381" y="363381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624505" y="4231224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8127439" y="4131860"/>
            <a:ext cx="601399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492766" y="4634713"/>
            <a:ext cx="402672" cy="32263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683890" y="1702474"/>
            <a:ext cx="4681057" cy="962830"/>
          </a:xfrm>
          <a:prstGeom prst="wedgeRectCallout">
            <a:avLst>
              <a:gd name="adj1" fmla="val 26075"/>
              <a:gd name="adj2" fmla="val 1314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Finally, platform specific linker creates executables or static libraries</a:t>
            </a:r>
          </a:p>
          <a:p>
            <a:pPr algn="ctr"/>
            <a:r>
              <a:rPr lang="en-US" dirty="0"/>
              <a:t>(LLVM linker with LTO available)</a:t>
            </a:r>
          </a:p>
        </p:txBody>
      </p:sp>
    </p:spTree>
    <p:extLst>
      <p:ext uri="{BB962C8B-B14F-4D97-AF65-F5344CB8AC3E}">
        <p14:creationId xmlns:p14="http://schemas.microsoft.com/office/powerpoint/2010/main" val="26879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L</a:t>
            </a:r>
            <a:r>
              <a:rPr lang="en-US" dirty="0"/>
              <a:t>evel </a:t>
            </a:r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M</a:t>
            </a:r>
            <a:r>
              <a:rPr lang="en-US" dirty="0"/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0262"/>
            <a:ext cx="11638722" cy="51209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Does not contain frontends</a:t>
            </a:r>
          </a:p>
          <a:p>
            <a:r>
              <a:rPr lang="en-US" dirty="0"/>
              <a:t>Or assemblers in many platforms</a:t>
            </a:r>
          </a:p>
          <a:p>
            <a:pPr lvl="1"/>
            <a:r>
              <a:rPr lang="en-US" dirty="0"/>
              <a:t>Using platform assembler instead</a:t>
            </a:r>
          </a:p>
          <a:p>
            <a:endParaRPr lang="en-US" dirty="0"/>
          </a:p>
          <a:p>
            <a:r>
              <a:rPr lang="en-US" dirty="0"/>
              <a:t>LLVM’s main focus is on IR optimizations and backend up to assembly</a:t>
            </a:r>
          </a:p>
          <a:p>
            <a:pPr lvl="1"/>
            <a:r>
              <a:rPr lang="en-US" dirty="0"/>
              <a:t>SSA IR optimizations</a:t>
            </a:r>
          </a:p>
          <a:p>
            <a:pPr lvl="1"/>
            <a:r>
              <a:rPr lang="en-US" dirty="0"/>
              <a:t>Instruction scheduling</a:t>
            </a:r>
          </a:p>
          <a:p>
            <a:pPr lvl="1"/>
            <a:r>
              <a:rPr lang="en-US" dirty="0"/>
              <a:t>Register allocation</a:t>
            </a:r>
          </a:p>
          <a:p>
            <a:pPr lvl="1"/>
            <a:r>
              <a:rPr lang="en-US" dirty="0"/>
              <a:t>Low level peephole optimizations (to some extent)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Several analysis (</a:t>
            </a:r>
            <a:r>
              <a:rPr lang="en-US" dirty="0" err="1"/>
              <a:t>readonly</a:t>
            </a:r>
            <a:r>
              <a:rPr lang="en-US" dirty="0"/>
              <a:t>) and optimization passes are performed over the IR</a:t>
            </a:r>
          </a:p>
          <a:p>
            <a:r>
              <a:rPr lang="en-US" dirty="0"/>
              <a:t>Passes can run on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Basic blocks</a:t>
            </a:r>
          </a:p>
          <a:p>
            <a:r>
              <a:rPr lang="en-US" dirty="0"/>
              <a:t>Passes can</a:t>
            </a:r>
          </a:p>
          <a:p>
            <a:pPr lvl="1"/>
            <a:r>
              <a:rPr lang="en-US" dirty="0"/>
              <a:t>Depend on other passes</a:t>
            </a:r>
          </a:p>
          <a:p>
            <a:pPr lvl="1"/>
            <a:r>
              <a:rPr lang="en-US" dirty="0"/>
              <a:t>Preserve other passes</a:t>
            </a:r>
          </a:p>
          <a:p>
            <a:r>
              <a:rPr lang="en-US" dirty="0"/>
              <a:t>LLVM provides a scheduler that calls the passes in a most effective way</a:t>
            </a:r>
          </a:p>
          <a:p>
            <a:pPr lvl="1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2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IR passes are finished, LLVM enters the target specific backend</a:t>
            </a:r>
          </a:p>
          <a:p>
            <a:r>
              <a:rPr lang="en-US" dirty="0"/>
              <a:t>Target specific instructions are selected and attached to the IR</a:t>
            </a:r>
          </a:p>
          <a:p>
            <a:r>
              <a:rPr lang="en-US" dirty="0"/>
              <a:t>Afterwards, target specific SSA passes may execute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663793" y="3190267"/>
            <a:ext cx="1568742" cy="84728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 &amp; Scheduling</a:t>
            </a:r>
          </a:p>
        </p:txBody>
      </p:sp>
      <p:sp>
        <p:nvSpPr>
          <p:cNvPr id="5" name="Right Arrow 4"/>
          <p:cNvSpPr/>
          <p:nvPr/>
        </p:nvSpPr>
        <p:spPr>
          <a:xfrm rot="8071776">
            <a:off x="2672044" y="2980565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CE01-A47C-4A17-BC54-7F704CCF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Vexing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AB4E-ECDD-4922-BF0F-FA471B88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GB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void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f(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double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my_dbl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int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int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my_dbl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/>
          <a:lstStyle/>
          <a:p>
            <a:r>
              <a:rPr lang="en-US" dirty="0"/>
              <a:t>After SSA target passes, register allocator is executed</a:t>
            </a:r>
          </a:p>
          <a:p>
            <a:pPr lvl="1"/>
            <a:r>
              <a:rPr lang="en-US" dirty="0"/>
              <a:t>Linear scan</a:t>
            </a:r>
          </a:p>
          <a:p>
            <a:pPr lvl="1"/>
            <a:r>
              <a:rPr lang="en-US" dirty="0"/>
              <a:t>Greedy</a:t>
            </a:r>
          </a:p>
          <a:p>
            <a:pPr lvl="1"/>
            <a:r>
              <a:rPr lang="en-US" dirty="0"/>
              <a:t>Region-based</a:t>
            </a:r>
          </a:p>
          <a:p>
            <a:pPr lvl="1"/>
            <a:r>
              <a:rPr lang="en-US" dirty="0"/>
              <a:t>GRA</a:t>
            </a:r>
          </a:p>
          <a:p>
            <a:r>
              <a:rPr lang="en-US" dirty="0"/>
              <a:t>Function Prologues and epilogues are  inserted</a:t>
            </a:r>
          </a:p>
          <a:p>
            <a:r>
              <a:rPr lang="en-US" dirty="0"/>
              <a:t>After these steps, late target optimizations are usually executed</a:t>
            </a:r>
          </a:p>
          <a:p>
            <a:pPr lvl="1"/>
            <a:r>
              <a:rPr lang="en-US" dirty="0" err="1"/>
              <a:t>peepholer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663793" y="3190267"/>
            <a:ext cx="1568742" cy="84728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 &amp; Scheduling</a:t>
            </a:r>
          </a:p>
        </p:txBody>
      </p:sp>
      <p:sp>
        <p:nvSpPr>
          <p:cNvPr id="5" name="Right Arrow 4"/>
          <p:cNvSpPr/>
          <p:nvPr/>
        </p:nvSpPr>
        <p:spPr>
          <a:xfrm rot="8071776">
            <a:off x="2672044" y="2980565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2814859" y="4153717"/>
            <a:ext cx="1392572" cy="637563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1663793" y="4907441"/>
            <a:ext cx="1728132" cy="67111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Prolog/Epilog insertion</a:t>
            </a:r>
          </a:p>
        </p:txBody>
      </p:sp>
      <p:sp>
        <p:nvSpPr>
          <p:cNvPr id="17" name="Right Arrow 16"/>
          <p:cNvSpPr/>
          <p:nvPr/>
        </p:nvSpPr>
        <p:spPr>
          <a:xfrm rot="3361736">
            <a:off x="2892393" y="3951547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071776">
            <a:off x="2867472" y="475245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5486400" cy="4724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 IR is dumped as target object, or assembly files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911270" y="1598676"/>
            <a:ext cx="1073791" cy="61264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LLVM IR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2814860" y="2327486"/>
            <a:ext cx="1308683" cy="74662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</a:t>
            </a:r>
          </a:p>
        </p:txBody>
      </p:sp>
      <p:sp>
        <p:nvSpPr>
          <p:cNvPr id="11" name="Right Arrow 10"/>
          <p:cNvSpPr/>
          <p:nvPr/>
        </p:nvSpPr>
        <p:spPr>
          <a:xfrm rot="3361736">
            <a:off x="2789735" y="209918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 rot="10800000" flipH="1">
            <a:off x="2153211" y="2462892"/>
            <a:ext cx="591036" cy="4411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663793" y="3190267"/>
            <a:ext cx="1568742" cy="84728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 &amp; Scheduling</a:t>
            </a:r>
          </a:p>
        </p:txBody>
      </p:sp>
      <p:sp>
        <p:nvSpPr>
          <p:cNvPr id="5" name="Right Arrow 4"/>
          <p:cNvSpPr/>
          <p:nvPr/>
        </p:nvSpPr>
        <p:spPr>
          <a:xfrm rot="8071776">
            <a:off x="2672044" y="2980565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2814859" y="4153717"/>
            <a:ext cx="1392572" cy="637563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1663793" y="4907441"/>
            <a:ext cx="1728132" cy="671119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Prolog/Epilog insertion</a:t>
            </a:r>
          </a:p>
        </p:txBody>
      </p:sp>
      <p:sp>
        <p:nvSpPr>
          <p:cNvPr id="17" name="Right Arrow 16"/>
          <p:cNvSpPr/>
          <p:nvPr/>
        </p:nvSpPr>
        <p:spPr>
          <a:xfrm rot="3361736">
            <a:off x="2892393" y="3951547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071776">
            <a:off x="2867472" y="4752453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2908171" y="5694720"/>
            <a:ext cx="1299260" cy="86925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ASM/OBJ</a:t>
            </a:r>
          </a:p>
        </p:txBody>
      </p:sp>
      <p:sp>
        <p:nvSpPr>
          <p:cNvPr id="10" name="Right Arrow 9"/>
          <p:cNvSpPr/>
          <p:nvPr/>
        </p:nvSpPr>
        <p:spPr>
          <a:xfrm rot="3361736">
            <a:off x="2896025" y="5507181"/>
            <a:ext cx="335470" cy="2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Bitcode</a:t>
            </a:r>
            <a:r>
              <a:rPr lang="en-US"/>
              <a:t>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288"/>
          </a:xfrm>
        </p:spPr>
        <p:txBody>
          <a:bodyPr>
            <a:normAutofit/>
          </a:bodyPr>
          <a:lstStyle/>
          <a:p>
            <a:r>
              <a:rPr lang="en-US" dirty="0"/>
              <a:t>Code in LLVM is organized into modules (akin to compilation units)</a:t>
            </a:r>
          </a:p>
          <a:p>
            <a:endParaRPr lang="en-US" dirty="0"/>
          </a:p>
          <a:p>
            <a:r>
              <a:rPr lang="en-US" dirty="0"/>
              <a:t>Each module contains global variables and functions</a:t>
            </a:r>
          </a:p>
          <a:p>
            <a:pPr lvl="1"/>
            <a:r>
              <a:rPr lang="en-US" dirty="0"/>
              <a:t>Unique names</a:t>
            </a:r>
          </a:p>
          <a:p>
            <a:pPr lvl="1"/>
            <a:r>
              <a:rPr lang="en-US" dirty="0"/>
              <a:t>Linkage specification</a:t>
            </a:r>
          </a:p>
          <a:p>
            <a:pPr lvl="1"/>
            <a:r>
              <a:rPr lang="en-US" dirty="0"/>
              <a:t>Calling convention </a:t>
            </a:r>
          </a:p>
          <a:p>
            <a:pPr lvl="1"/>
            <a:r>
              <a:rPr lang="en-US" dirty="0"/>
              <a:t>Visibility,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r>
              <a:rPr lang="en-US" dirty="0"/>
              <a:t>Inside functions, code is organized into basic blocks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2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4" y="1470991"/>
            <a:ext cx="11827564" cy="5324092"/>
          </a:xfrm>
        </p:spPr>
        <p:txBody>
          <a:bodyPr numCol="2">
            <a:normAutofit/>
          </a:bodyPr>
          <a:lstStyle/>
          <a:p>
            <a:r>
              <a:rPr lang="en-US" dirty="0"/>
              <a:t>void (no value, no size)</a:t>
            </a:r>
          </a:p>
          <a:p>
            <a:endParaRPr lang="en-US" dirty="0"/>
          </a:p>
          <a:p>
            <a:r>
              <a:rPr lang="en-US" dirty="0"/>
              <a:t>integer (variable size in bits)</a:t>
            </a:r>
          </a:p>
          <a:p>
            <a:pPr lvl="1"/>
            <a:r>
              <a:rPr lang="en-US" dirty="0"/>
              <a:t>i1, i32, i67837</a:t>
            </a:r>
          </a:p>
          <a:p>
            <a:pPr lvl="1"/>
            <a:r>
              <a:rPr lang="en-US" dirty="0"/>
              <a:t>integers do not care about their sign</a:t>
            </a:r>
          </a:p>
          <a:p>
            <a:pPr lvl="1"/>
            <a:endParaRPr lang="en-US" dirty="0"/>
          </a:p>
          <a:p>
            <a:r>
              <a:rPr lang="en-US" dirty="0"/>
              <a:t>Floats</a:t>
            </a:r>
          </a:p>
          <a:p>
            <a:pPr lvl="1"/>
            <a:r>
              <a:rPr lang="en-US" dirty="0"/>
              <a:t>half, float, double, …</a:t>
            </a:r>
          </a:p>
          <a:p>
            <a:pPr lvl="1"/>
            <a:endParaRPr lang="en-US" dirty="0"/>
          </a:p>
          <a:p>
            <a:r>
              <a:rPr lang="en-US" dirty="0"/>
              <a:t>Arrays (of same element types, fixed size)</a:t>
            </a:r>
          </a:p>
          <a:p>
            <a:pPr lvl="1"/>
            <a:r>
              <a:rPr lang="en-US" dirty="0"/>
              <a:t>[ 10 x i32], [ 10 x [ 10 x i8]]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{ i32, i32, float, i1 }</a:t>
            </a:r>
          </a:p>
          <a:p>
            <a:pPr lvl="1"/>
            <a:r>
              <a:rPr lang="en-US" dirty="0"/>
              <a:t>&lt;{ i8, i8, i32 }&gt; packed structure (padding=0, align=1byte)</a:t>
            </a:r>
          </a:p>
          <a:p>
            <a:pPr lvl="1"/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i32 (i32, i32)</a:t>
            </a:r>
          </a:p>
          <a:p>
            <a:pPr lvl="1"/>
            <a:endParaRPr lang="en-US" dirty="0"/>
          </a:p>
          <a:p>
            <a:r>
              <a:rPr lang="en-US" dirty="0"/>
              <a:t>Pointers (*)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2E974-6A77-4925-9309-3450D0A19929}"/>
              </a:ext>
            </a:extLst>
          </p:cNvPr>
          <p:cNvSpPr txBox="1"/>
          <p:nvPr/>
        </p:nvSpPr>
        <p:spPr>
          <a:xfrm>
            <a:off x="8694642" y="3401081"/>
            <a:ext cx="38882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fp128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fp80 (x86)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</a:t>
            </a:r>
            <a:r>
              <a:rPr lang="en-US" sz="32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ppc</a:t>
            </a:r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128bit </a:t>
            </a:r>
            <a:r>
              <a:rPr lang="en-US" sz="32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fp</a:t>
            </a:r>
            <a:endParaRPr 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mmx types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vectors (SIMD)</a:t>
            </a:r>
          </a:p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+ labels, tokens, metadata, …</a:t>
            </a:r>
          </a:p>
        </p:txBody>
      </p:sp>
    </p:spTree>
    <p:extLst>
      <p:ext uri="{BB962C8B-B14F-4D97-AF65-F5344CB8AC3E}">
        <p14:creationId xmlns:p14="http://schemas.microsoft.com/office/powerpoint/2010/main" val="3955421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325563"/>
            <a:ext cx="11708296" cy="5532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LLVM provides three types of variables:</a:t>
            </a:r>
          </a:p>
          <a:p>
            <a:endParaRPr lang="en-US" dirty="0"/>
          </a:p>
          <a:p>
            <a:r>
              <a:rPr lang="en-US" dirty="0"/>
              <a:t>Stack allocated variables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= creates variable on stack and returns a pointer to it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load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store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Global variables (prefixed with @)</a:t>
            </a:r>
          </a:p>
          <a:p>
            <a:pPr lvl="1"/>
            <a:r>
              <a:rPr lang="en-US" dirty="0"/>
              <a:t>Contain pointers to the global variables (i.e. similar to stack allocated variables)</a:t>
            </a:r>
          </a:p>
          <a:p>
            <a:pPr lvl="1"/>
            <a:endParaRPr lang="en-US" dirty="0"/>
          </a:p>
          <a:p>
            <a:r>
              <a:rPr lang="en-US" dirty="0"/>
              <a:t>Local variables (prefixed with %)</a:t>
            </a:r>
          </a:p>
          <a:p>
            <a:pPr lvl="1"/>
            <a:r>
              <a:rPr lang="en-US" dirty="0"/>
              <a:t>Result of each instruction goes into new local variable</a:t>
            </a:r>
          </a:p>
          <a:p>
            <a:pPr lvl="1"/>
            <a:r>
              <a:rPr lang="en-US" dirty="0"/>
              <a:t>In fact, the variable and the instruction are the same thing in LLVM</a:t>
            </a:r>
          </a:p>
          <a:p>
            <a:pPr lvl="1"/>
            <a:r>
              <a:rPr lang="en-US" dirty="0"/>
              <a:t>This makes the LLVM variables SSA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0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325563"/>
            <a:ext cx="11628783" cy="5353843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Terminator instructions</a:t>
            </a:r>
          </a:p>
          <a:p>
            <a:pPr lvl="1"/>
            <a:r>
              <a:rPr lang="en-US" dirty="0"/>
              <a:t>Terminate basic block (jumps, returns, exceptions)</a:t>
            </a:r>
          </a:p>
          <a:p>
            <a:pPr lvl="3"/>
            <a:endParaRPr lang="en-US" dirty="0"/>
          </a:p>
          <a:p>
            <a:r>
              <a:rPr lang="en-US" dirty="0"/>
              <a:t>Binary Operations</a:t>
            </a:r>
          </a:p>
          <a:p>
            <a:pPr lvl="1"/>
            <a:r>
              <a:rPr lang="en-US" dirty="0"/>
              <a:t>Different opcodes for floats (</a:t>
            </a:r>
            <a:r>
              <a:rPr lang="en-US" dirty="0" err="1"/>
              <a:t>fadd</a:t>
            </a:r>
            <a:r>
              <a:rPr lang="en-US" dirty="0"/>
              <a:t>,…) and integers (add…)</a:t>
            </a:r>
          </a:p>
          <a:p>
            <a:pPr lvl="3"/>
            <a:endParaRPr lang="en-US" dirty="0"/>
          </a:p>
          <a:p>
            <a:r>
              <a:rPr lang="en-US" dirty="0"/>
              <a:t>Shifts, rotations</a:t>
            </a:r>
          </a:p>
          <a:p>
            <a:pPr lvl="1"/>
            <a:r>
              <a:rPr lang="en-US" dirty="0"/>
              <a:t>arithmetic, logic</a:t>
            </a:r>
          </a:p>
          <a:p>
            <a:pPr lvl="3"/>
            <a:endParaRPr lang="en-US" dirty="0"/>
          </a:p>
          <a:p>
            <a:r>
              <a:rPr lang="en-US" dirty="0"/>
              <a:t>Vector operations</a:t>
            </a:r>
          </a:p>
          <a:p>
            <a:pPr lvl="1"/>
            <a:r>
              <a:rPr lang="en-US" dirty="0"/>
              <a:t>Extract, insert, shuffle</a:t>
            </a:r>
          </a:p>
          <a:p>
            <a:pPr lvl="3"/>
            <a:endParaRPr lang="en-US" dirty="0"/>
          </a:p>
          <a:p>
            <a:r>
              <a:rPr lang="en-US" dirty="0"/>
              <a:t>Memory access &amp; addressing</a:t>
            </a:r>
          </a:p>
          <a:p>
            <a:pPr lvl="1"/>
            <a:r>
              <a:rPr lang="en-US" dirty="0"/>
              <a:t>allocation, load, store, fences, </a:t>
            </a:r>
            <a:r>
              <a:rPr lang="en-US" dirty="0" err="1"/>
              <a:t>getelementptr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Conversions</a:t>
            </a:r>
          </a:p>
          <a:p>
            <a:pPr lvl="1"/>
            <a:r>
              <a:rPr lang="en-US" dirty="0" err="1"/>
              <a:t>Zext</a:t>
            </a:r>
            <a:r>
              <a:rPr lang="en-US" dirty="0"/>
              <a:t>, sext, …</a:t>
            </a:r>
          </a:p>
          <a:p>
            <a:pPr lvl="3"/>
            <a:endParaRPr lang="en-US" dirty="0"/>
          </a:p>
          <a:p>
            <a:r>
              <a:rPr lang="en-US" dirty="0"/>
              <a:t>Calling</a:t>
            </a:r>
          </a:p>
          <a:p>
            <a:pPr lvl="2"/>
            <a:endParaRPr lang="en-US" dirty="0"/>
          </a:p>
          <a:p>
            <a:r>
              <a:rPr lang="en-US" dirty="0"/>
              <a:t>Comparisons</a:t>
            </a:r>
          </a:p>
          <a:p>
            <a:pPr lvl="1"/>
            <a:r>
              <a:rPr lang="en-US" dirty="0" err="1"/>
              <a:t>Icmp</a:t>
            </a:r>
            <a:r>
              <a:rPr lang="en-US" dirty="0"/>
              <a:t>, </a:t>
            </a:r>
            <a:r>
              <a:rPr lang="en-US" dirty="0" err="1"/>
              <a:t>fcmp</a:t>
            </a:r>
            <a:r>
              <a:rPr lang="en-US" dirty="0"/>
              <a:t>, …</a:t>
            </a:r>
          </a:p>
          <a:p>
            <a:pPr lvl="3"/>
            <a:endParaRPr lang="en-US" dirty="0"/>
          </a:p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Catchpads</a:t>
            </a:r>
            <a:r>
              <a:rPr lang="en-US" dirty="0"/>
              <a:t>, </a:t>
            </a:r>
            <a:r>
              <a:rPr lang="en-US" dirty="0" err="1"/>
              <a:t>landingpads</a:t>
            </a:r>
            <a:r>
              <a:rPr lang="en-US" dirty="0"/>
              <a:t>, etc.</a:t>
            </a:r>
          </a:p>
          <a:p>
            <a:pPr lvl="3"/>
            <a:endParaRPr lang="en-US" dirty="0"/>
          </a:p>
          <a:p>
            <a:r>
              <a:rPr lang="en-US" dirty="0" err="1"/>
              <a:t>Virtuals</a:t>
            </a:r>
            <a:r>
              <a:rPr lang="en-US" dirty="0"/>
              <a:t> (PHI node)</a:t>
            </a:r>
          </a:p>
          <a:p>
            <a:pPr lvl="3"/>
            <a:endParaRPr lang="en-US" dirty="0"/>
          </a:p>
          <a:p>
            <a:r>
              <a:rPr lang="en-US" dirty="0" err="1"/>
              <a:t>Intrinsics</a:t>
            </a:r>
            <a:r>
              <a:rPr lang="en-US" dirty="0"/>
              <a:t> (</a:t>
            </a:r>
            <a:r>
              <a:rPr lang="en-US" dirty="0" err="1"/>
              <a:t>gc</a:t>
            </a:r>
            <a:r>
              <a:rPr lang="en-US" dirty="0"/>
              <a:t>, padding, etc.)</a:t>
            </a:r>
          </a:p>
        </p:txBody>
      </p:sp>
    </p:spTree>
    <p:extLst>
      <p:ext uri="{BB962C8B-B14F-4D97-AF65-F5344CB8AC3E}">
        <p14:creationId xmlns:p14="http://schemas.microsoft.com/office/powerpoint/2010/main" val="1534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</p:spTree>
    <p:extLst>
      <p:ext uri="{BB962C8B-B14F-4D97-AF65-F5344CB8AC3E}">
        <p14:creationId xmlns:p14="http://schemas.microsoft.com/office/powerpoint/2010/main" val="381014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79472DA-C5B5-4572-9A11-CB40A9AF71A6}"/>
              </a:ext>
            </a:extLst>
          </p:cNvPr>
          <p:cNvSpPr/>
          <p:nvPr/>
        </p:nvSpPr>
        <p:spPr>
          <a:xfrm>
            <a:off x="1860169" y="5564315"/>
            <a:ext cx="5307807" cy="1225296"/>
          </a:xfrm>
          <a:prstGeom prst="wedgeRectCallout">
            <a:avLst>
              <a:gd name="adj1" fmla="val -14472"/>
              <a:gd name="adj2" fmla="val -939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variable holding result of the instruction (if no name is provided, </a:t>
            </a:r>
            <a:r>
              <a:rPr lang="en-US" dirty="0" err="1"/>
              <a:t>llvm</a:t>
            </a:r>
            <a:r>
              <a:rPr lang="en-US" dirty="0"/>
              <a:t> assigns unique number)</a:t>
            </a:r>
          </a:p>
        </p:txBody>
      </p:sp>
    </p:spTree>
    <p:extLst>
      <p:ext uri="{BB962C8B-B14F-4D97-AF65-F5344CB8AC3E}">
        <p14:creationId xmlns:p14="http://schemas.microsoft.com/office/powerpoint/2010/main" val="17499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99B08B33-9764-4860-8E8F-89C27A7A53BF}"/>
              </a:ext>
            </a:extLst>
          </p:cNvPr>
          <p:cNvSpPr/>
          <p:nvPr/>
        </p:nvSpPr>
        <p:spPr>
          <a:xfrm>
            <a:off x="3723549" y="4001294"/>
            <a:ext cx="5307807" cy="498161"/>
          </a:xfrm>
          <a:prstGeom prst="wedgeRectCallout">
            <a:avLst>
              <a:gd name="adj1" fmla="val -30174"/>
              <a:gd name="adj2" fmla="val 624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Llvm</a:t>
            </a:r>
            <a:r>
              <a:rPr lang="en-US" dirty="0"/>
              <a:t> instruction (function call)</a:t>
            </a:r>
          </a:p>
        </p:txBody>
      </p:sp>
    </p:spTree>
    <p:extLst>
      <p:ext uri="{BB962C8B-B14F-4D97-AF65-F5344CB8AC3E}">
        <p14:creationId xmlns:p14="http://schemas.microsoft.com/office/powerpoint/2010/main" val="11032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BF399A1C-1832-4CAD-856D-1C575AAE3FA0}"/>
              </a:ext>
            </a:extLst>
          </p:cNvPr>
          <p:cNvSpPr/>
          <p:nvPr/>
        </p:nvSpPr>
        <p:spPr>
          <a:xfrm>
            <a:off x="3857417" y="5601904"/>
            <a:ext cx="5307807" cy="498161"/>
          </a:xfrm>
          <a:prstGeom prst="wedgeRectCallout">
            <a:avLst>
              <a:gd name="adj1" fmla="val -15818"/>
              <a:gd name="adj2" fmla="val -1502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the result of the instruction (explicit)</a:t>
            </a:r>
          </a:p>
        </p:txBody>
      </p:sp>
    </p:spTree>
    <p:extLst>
      <p:ext uri="{BB962C8B-B14F-4D97-AF65-F5344CB8AC3E}">
        <p14:creationId xmlns:p14="http://schemas.microsoft.com/office/powerpoint/2010/main" val="20218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CE01-A47C-4A17-BC54-7F704CCF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Vexing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AB4E-ECDD-4922-BF0F-FA471B88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struct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Timer {};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struct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TimeKeeper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explicit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TimeKeeper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(Timer t);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int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get_time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int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main() {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TimeKeeper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time_keeper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(Timer());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</a:t>
            </a:r>
            <a:r>
              <a:rPr lang="en-GB" b="1" dirty="0">
                <a:latin typeface="Iosevka NF" panose="02000509000000000000" pitchFamily="49" charset="0"/>
                <a:ea typeface="Iosevka NF" panose="02000509000000000000" pitchFamily="49" charset="0"/>
              </a:rPr>
              <a:t>return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time_keeper.get_time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66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strongly typed and types are almost always explicit in the IR</a:t>
            </a:r>
          </a:p>
          <a:p>
            <a:r>
              <a:rPr lang="en-US" dirty="0"/>
              <a:t>Each instruction can be named, in which case the variable bearing the result of the instruction will carry the name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%2 = call i32 @min(i32 1,%1)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2504CA4-F760-40C1-9FBA-6BD804F3C557}"/>
              </a:ext>
            </a:extLst>
          </p:cNvPr>
          <p:cNvSpPr/>
          <p:nvPr/>
        </p:nvSpPr>
        <p:spPr>
          <a:xfrm>
            <a:off x="5794410" y="3919122"/>
            <a:ext cx="4283869" cy="475727"/>
          </a:xfrm>
          <a:prstGeom prst="wedgeRectCallout">
            <a:avLst>
              <a:gd name="adj1" fmla="val -14996"/>
              <a:gd name="adj2" fmla="val 975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of argument 1 (constant 1)</a:t>
            </a: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94CD43F2-637A-4ABF-8691-B28BCC1C6B87}"/>
              </a:ext>
            </a:extLst>
          </p:cNvPr>
          <p:cNvSpPr/>
          <p:nvPr/>
        </p:nvSpPr>
        <p:spPr>
          <a:xfrm>
            <a:off x="5794410" y="5568189"/>
            <a:ext cx="4283869" cy="475727"/>
          </a:xfrm>
          <a:prstGeom prst="wedgeRectCallout">
            <a:avLst>
              <a:gd name="adj1" fmla="val 8072"/>
              <a:gd name="adj2" fmla="val -145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of argument 2 (variable 1)</a:t>
            </a:r>
          </a:p>
        </p:txBody>
      </p:sp>
    </p:spTree>
    <p:extLst>
      <p:ext uri="{BB962C8B-B14F-4D97-AF65-F5344CB8AC3E}">
        <p14:creationId xmlns:p14="http://schemas.microsoft.com/office/powerpoint/2010/main" val="5311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Terminators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84" y="1510748"/>
            <a:ext cx="11002616" cy="5204377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</a:t>
            </a:r>
          </a:p>
          <a:p>
            <a:pPr lvl="1"/>
            <a:r>
              <a:rPr lang="en-US" dirty="0"/>
              <a:t>return from a function, may or may not return a value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ret i32 %3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r>
              <a:rPr lang="en-US" dirty="0" err="1">
                <a:latin typeface="Consolas" panose="020B0609020204030204" pitchFamily="49" charset="0"/>
              </a:rPr>
              <a:t>br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Unconditional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label %4</a:t>
            </a:r>
          </a:p>
          <a:p>
            <a:pPr lvl="1"/>
            <a:r>
              <a:rPr lang="en-US" dirty="0"/>
              <a:t>Conditional (branches to two basic blocks based on condition)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i1 %2, label %3, label %4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Also indirect branch, switch, exceptions throwing &amp; catching </a:t>
            </a:r>
          </a:p>
        </p:txBody>
      </p:sp>
    </p:spTree>
    <p:extLst>
      <p:ext uri="{BB962C8B-B14F-4D97-AF65-F5344CB8AC3E}">
        <p14:creationId xmlns:p14="http://schemas.microsoft.com/office/powerpoint/2010/main" val="28212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1789042"/>
            <a:ext cx="11585712" cy="489005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add, sub, </a:t>
            </a:r>
            <a:r>
              <a:rPr lang="en-US" dirty="0" err="1">
                <a:latin typeface="Consolas" panose="020B0609020204030204" pitchFamily="49" charset="0"/>
              </a:rPr>
              <a:t>mul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Do not care about </a:t>
            </a:r>
            <a:r>
              <a:rPr lang="en-US" dirty="0" err="1"/>
              <a:t>signedness</a:t>
            </a:r>
            <a:r>
              <a:rPr lang="en-US" dirty="0"/>
              <a:t> of operands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%1 = add i32 %a, %b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udiv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sdiv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Unsigned and signed division of integers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fadd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fsub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fmul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fdiv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Floating point </a:t>
            </a:r>
            <a:r>
              <a:rPr lang="en-US" dirty="0" err="1"/>
              <a:t>arithmetics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%3 = </a:t>
            </a:r>
            <a:r>
              <a:rPr lang="en-US" dirty="0" err="1">
                <a:latin typeface="Consolas" panose="020B0609020204030204" pitchFamily="49" charset="0"/>
              </a:rPr>
              <a:t>fadd</a:t>
            </a:r>
            <a:r>
              <a:rPr lang="en-US" dirty="0">
                <a:latin typeface="Consolas" panose="020B0609020204030204" pitchFamily="49" charset="0"/>
              </a:rPr>
              <a:t> double %a, %b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9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500809"/>
            <a:ext cx="11698355" cy="5357191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alloca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allocates space for given type on stack and returns a pointer to it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%1 = </a:t>
            </a:r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>
                <a:latin typeface="Consolas" panose="020B0609020204030204" pitchFamily="49" charset="0"/>
              </a:rPr>
              <a:t> i32, align 4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load</a:t>
            </a:r>
          </a:p>
          <a:p>
            <a:pPr lvl="1"/>
            <a:r>
              <a:rPr lang="en-US" dirty="0"/>
              <a:t>loads contents of given pointer to register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%2 = load i32 i32* %1, align 4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store</a:t>
            </a:r>
          </a:p>
          <a:p>
            <a:pPr lvl="1"/>
            <a:r>
              <a:rPr lang="en-US" dirty="0"/>
              <a:t>stores to a pointer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store i32 %I, i32* %1, align 4</a:t>
            </a:r>
          </a:p>
        </p:txBody>
      </p:sp>
    </p:spTree>
    <p:extLst>
      <p:ext uri="{BB962C8B-B14F-4D97-AF65-F5344CB8AC3E}">
        <p14:creationId xmlns:p14="http://schemas.microsoft.com/office/powerpoint/2010/main" val="1656060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7779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379E5913-3FBD-416E-BA29-5E9853D2308B}"/>
              </a:ext>
            </a:extLst>
          </p:cNvPr>
          <p:cNvSpPr/>
          <p:nvPr/>
        </p:nvSpPr>
        <p:spPr>
          <a:xfrm>
            <a:off x="4851382" y="6051301"/>
            <a:ext cx="3583781" cy="535782"/>
          </a:xfrm>
          <a:prstGeom prst="wedgeRectCallout">
            <a:avLst>
              <a:gd name="adj1" fmla="val -19504"/>
              <a:gd name="adj2" fmla="val -1330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we are operating on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0C118BC2-1DF9-4753-9C18-7E11B3C4BD91}"/>
              </a:ext>
            </a:extLst>
          </p:cNvPr>
          <p:cNvSpPr/>
          <p:nvPr/>
        </p:nvSpPr>
        <p:spPr>
          <a:xfrm>
            <a:off x="2073654" y="3902420"/>
            <a:ext cx="4569619" cy="618601"/>
          </a:xfrm>
          <a:prstGeom prst="wedgeRectCallout">
            <a:avLst>
              <a:gd name="adj1" fmla="val 57556"/>
              <a:gd name="adj2" fmla="val 150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the aggregate 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50998219-37AC-47C7-820A-96A045FF1222}"/>
              </a:ext>
            </a:extLst>
          </p:cNvPr>
          <p:cNvSpPr/>
          <p:nvPr/>
        </p:nvSpPr>
        <p:spPr>
          <a:xfrm>
            <a:off x="8435163" y="3324092"/>
            <a:ext cx="2552700" cy="900037"/>
          </a:xfrm>
          <a:prstGeom prst="wedgeRectCallout">
            <a:avLst>
              <a:gd name="adj1" fmla="val -20833"/>
              <a:gd name="adj2" fmla="val 1445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arrays, index of element we want to access</a:t>
            </a:r>
          </a:p>
        </p:txBody>
      </p:sp>
    </p:spTree>
    <p:extLst>
      <p:ext uri="{BB962C8B-B14F-4D97-AF65-F5344CB8AC3E}">
        <p14:creationId xmlns:p14="http://schemas.microsoft.com/office/powerpoint/2010/main" val="17350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54684481-1267-4B74-AAA1-EE3D3B43B537}"/>
              </a:ext>
            </a:extLst>
          </p:cNvPr>
          <p:cNvSpPr/>
          <p:nvPr/>
        </p:nvSpPr>
        <p:spPr>
          <a:xfrm>
            <a:off x="4875039" y="6322217"/>
            <a:ext cx="3583781" cy="535782"/>
          </a:xfrm>
          <a:prstGeom prst="wedgeRectCallout">
            <a:avLst>
              <a:gd name="adj1" fmla="val -18117"/>
              <a:gd name="adj2" fmla="val -1015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we are operating on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A14849DC-A7D6-46F4-93C2-176314785B98}"/>
              </a:ext>
            </a:extLst>
          </p:cNvPr>
          <p:cNvSpPr/>
          <p:nvPr/>
        </p:nvSpPr>
        <p:spPr>
          <a:xfrm>
            <a:off x="1904689" y="4413033"/>
            <a:ext cx="4569619" cy="618601"/>
          </a:xfrm>
          <a:prstGeom prst="wedgeRectCallout">
            <a:avLst>
              <a:gd name="adj1" fmla="val 57556"/>
              <a:gd name="adj2" fmla="val 150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the aggregate 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244BA2F-A88E-4C00-A9C8-AFD0BE4C9F74}"/>
              </a:ext>
            </a:extLst>
          </p:cNvPr>
          <p:cNvSpPr/>
          <p:nvPr/>
        </p:nvSpPr>
        <p:spPr>
          <a:xfrm>
            <a:off x="9241735" y="3480886"/>
            <a:ext cx="2552700" cy="900037"/>
          </a:xfrm>
          <a:prstGeom prst="wedgeRectCallout">
            <a:avLst>
              <a:gd name="adj1" fmla="val 12283"/>
              <a:gd name="adj2" fmla="val 1789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structs</a:t>
            </a:r>
            <a:r>
              <a:rPr lang="en-US" dirty="0"/>
              <a:t>, index of element in declaration</a:t>
            </a:r>
          </a:p>
        </p:txBody>
      </p:sp>
    </p:spTree>
    <p:extLst>
      <p:ext uri="{BB962C8B-B14F-4D97-AF65-F5344CB8AC3E}">
        <p14:creationId xmlns:p14="http://schemas.microsoft.com/office/powerpoint/2010/main" val="27427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90260"/>
            <a:ext cx="11330609" cy="52677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getelementptr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address calculation for </a:t>
            </a:r>
            <a:r>
              <a:rPr lang="en-US" dirty="0" err="1"/>
              <a:t>subelements</a:t>
            </a:r>
            <a:r>
              <a:rPr lang="en-US" dirty="0"/>
              <a:t> of aggregate types (array, structure)</a:t>
            </a:r>
          </a:p>
          <a:p>
            <a:pPr lvl="1"/>
            <a:r>
              <a:rPr lang="en-US" dirty="0"/>
              <a:t>different semantics for arrays and structs</a:t>
            </a:r>
          </a:p>
          <a:p>
            <a:pPr lvl="1"/>
            <a:r>
              <a:rPr lang="en-US" dirty="0"/>
              <a:t>very important and often misunderstood instruction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 %A = type { i32, double }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type of %1 is %A*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# A*[3].double becomes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%3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%1, i32 3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	%4 = </a:t>
            </a:r>
            <a:r>
              <a:rPr lang="en-US" sz="36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getelementptr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%A, %A* %3, i32 0, i32 1 </a:t>
            </a:r>
            <a:b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/>
              <a:t>   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54684481-1267-4B74-AAA1-EE3D3B43B537}"/>
              </a:ext>
            </a:extLst>
          </p:cNvPr>
          <p:cNvSpPr/>
          <p:nvPr/>
        </p:nvSpPr>
        <p:spPr>
          <a:xfrm>
            <a:off x="4875039" y="6322217"/>
            <a:ext cx="3583781" cy="535782"/>
          </a:xfrm>
          <a:prstGeom prst="wedgeRectCallout">
            <a:avLst>
              <a:gd name="adj1" fmla="val -18117"/>
              <a:gd name="adj2" fmla="val -1015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we are operating on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A14849DC-A7D6-46F4-93C2-176314785B98}"/>
              </a:ext>
            </a:extLst>
          </p:cNvPr>
          <p:cNvSpPr/>
          <p:nvPr/>
        </p:nvSpPr>
        <p:spPr>
          <a:xfrm>
            <a:off x="1904689" y="4413033"/>
            <a:ext cx="4569619" cy="618601"/>
          </a:xfrm>
          <a:prstGeom prst="wedgeRectCallout">
            <a:avLst>
              <a:gd name="adj1" fmla="val 57556"/>
              <a:gd name="adj2" fmla="val 1500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the aggregate 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244BA2F-A88E-4C00-A9C8-AFD0BE4C9F74}"/>
              </a:ext>
            </a:extLst>
          </p:cNvPr>
          <p:cNvSpPr/>
          <p:nvPr/>
        </p:nvSpPr>
        <p:spPr>
          <a:xfrm>
            <a:off x="9241735" y="3480886"/>
            <a:ext cx="2552700" cy="900037"/>
          </a:xfrm>
          <a:prstGeom prst="wedgeRectCallout">
            <a:avLst>
              <a:gd name="adj1" fmla="val 12283"/>
              <a:gd name="adj2" fmla="val 1789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structs</a:t>
            </a:r>
            <a:r>
              <a:rPr lang="en-US" dirty="0"/>
              <a:t>, index of element in declaration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3AD23D3-D54D-48C9-A35A-73F260DB4FE8}"/>
              </a:ext>
            </a:extLst>
          </p:cNvPr>
          <p:cNvSpPr/>
          <p:nvPr/>
        </p:nvSpPr>
        <p:spPr>
          <a:xfrm>
            <a:off x="8458820" y="4553281"/>
            <a:ext cx="1001821" cy="625022"/>
          </a:xfrm>
          <a:prstGeom prst="wedgeRectCallout">
            <a:avLst>
              <a:gd name="adj1" fmla="val 7690"/>
              <a:gd name="adj2" fmla="val 1177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413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Bitcode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08922"/>
            <a:ext cx="10734260" cy="5049078"/>
          </a:xfrm>
        </p:spPr>
        <p:txBody>
          <a:bodyPr/>
          <a:lstStyle/>
          <a:p>
            <a:pPr lvl="1"/>
            <a:r>
              <a:rPr lang="en-US" dirty="0"/>
              <a:t>human readable LLVM (this is what we have seen so far)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%1 = add i32 %a, %b</a:t>
            </a:r>
          </a:p>
          <a:p>
            <a:pPr marL="457200" lvl="1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lvl="1"/>
            <a:r>
              <a:rPr lang="en-US" dirty="0"/>
              <a:t>binary bitcode (this is what LLVM toolchain members usually pass)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0x0 f2 cd 0a 0b 54 5a 35 12 7e 2f</a:t>
            </a:r>
          </a:p>
          <a:p>
            <a:pPr marL="457200" lvl="1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lvl="1"/>
            <a:r>
              <a:rPr lang="en-US" dirty="0"/>
              <a:t>C++ API (this is what frontend developers use to construct the IR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GetGlobalContext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(), “”, f);</a:t>
            </a:r>
            <a:b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	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 li = 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LoadInst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ptr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, “”, </a:t>
            </a:r>
            <a:r>
              <a:rPr lang="en-US" sz="2000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	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sz="2000" dirty="0" err="1">
                <a:latin typeface="Iosevka NF" panose="02000509000000000000" pitchFamily="49" charset="0"/>
                <a:ea typeface="Iosevka NF" panose="02000509000000000000" pitchFamily="49" charset="0"/>
              </a:rPr>
              <a:t>getGlobalContext</a:t>
            </a:r>
            <a:r>
              <a:rPr lang="en-US" sz="2000" dirty="0">
                <a:latin typeface="Iosevka NF" panose="02000509000000000000" pitchFamily="49" charset="0"/>
                <a:ea typeface="Iosevka NF" panose="02000509000000000000" pitchFamily="49" charset="0"/>
              </a:rPr>
              <a:t>(), li, b);</a:t>
            </a:r>
          </a:p>
        </p:txBody>
      </p:sp>
    </p:spTree>
    <p:extLst>
      <p:ext uri="{BB962C8B-B14F-4D97-AF65-F5344CB8AC3E}">
        <p14:creationId xmlns:p14="http://schemas.microsoft.com/office/powerpoint/2010/main" val="2360681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E80FD-C2B4-400F-8210-110BC01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C++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8FCB-59D8-4CE4-8585-E9CE92F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3A21-4B77-47CB-8B86-C49D0A17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A4CD-FCE2-41C0-B136-CE2144A1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extremely large systems (millions of LOC), extremely hard to build (hundreds man-years)</a:t>
            </a:r>
          </a:p>
          <a:p>
            <a:endParaRPr lang="en-US" dirty="0"/>
          </a:p>
          <a:p>
            <a:r>
              <a:rPr lang="en-US" dirty="0"/>
              <a:t>to amortize, most support multiple languages and targets</a:t>
            </a:r>
          </a:p>
          <a:p>
            <a:r>
              <a:rPr lang="en-US" dirty="0"/>
              <a:t>frontends and runtimes often dominate the size</a:t>
            </a:r>
          </a:p>
          <a:p>
            <a:endParaRPr lang="en-US" dirty="0"/>
          </a:p>
          <a:p>
            <a:r>
              <a:rPr lang="en-US" dirty="0"/>
              <a:t>even parsers can get very complex, often shared by different compilers</a:t>
            </a:r>
          </a:p>
        </p:txBody>
      </p:sp>
    </p:spTree>
    <p:extLst>
      <p:ext uri="{BB962C8B-B14F-4D97-AF65-F5344CB8AC3E}">
        <p14:creationId xmlns:p14="http://schemas.microsoft.com/office/powerpoint/2010/main" val="753366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Everything is a class, something is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Modules, Functions and </a:t>
            </a:r>
            <a:r>
              <a:rPr lang="en-US" dirty="0" err="1"/>
              <a:t>BasicBlocks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::Module,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::Function,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BasicBlock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Types, values and instructions are represented by classes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::Value and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::Instruction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Usually, pointers to the classes are expected</a:t>
            </a:r>
          </a:p>
          <a:p>
            <a:endParaRPr lang="en-US" dirty="0"/>
          </a:p>
          <a:p>
            <a:r>
              <a:rPr lang="en-US" dirty="0"/>
              <a:t>Many (but not all) of the classes should not be created using constructors, but provide static </a:t>
            </a:r>
            <a:r>
              <a:rPr lang="en-US" dirty="0">
                <a:latin typeface="Consolas" panose="020B0609020204030204" pitchFamily="49" charset="0"/>
              </a:rPr>
              <a:t>Create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8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9FF3734-DC8F-4616-B00E-036207FCF48F}"/>
              </a:ext>
            </a:extLst>
          </p:cNvPr>
          <p:cNvSpPr/>
          <p:nvPr/>
        </p:nvSpPr>
        <p:spPr>
          <a:xfrm>
            <a:off x="5310291" y="3094278"/>
            <a:ext cx="6457639" cy="832914"/>
          </a:xfrm>
          <a:prstGeom prst="wedgeRectCallout">
            <a:avLst>
              <a:gd name="adj1" fmla="val 30423"/>
              <a:gd name="adj2" fmla="val 739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Often, context is required (in case of multiple </a:t>
            </a:r>
            <a:r>
              <a:rPr lang="en-US" dirty="0" err="1"/>
              <a:t>llvm</a:t>
            </a:r>
            <a:r>
              <a:rPr lang="en-US" dirty="0"/>
              <a:t> instances, we can always use global context for single instance)</a:t>
            </a:r>
          </a:p>
        </p:txBody>
      </p:sp>
    </p:spTree>
    <p:extLst>
      <p:ext uri="{BB962C8B-B14F-4D97-AF65-F5344CB8AC3E}">
        <p14:creationId xmlns:p14="http://schemas.microsoft.com/office/powerpoint/2010/main" val="33105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B97362E-39F2-46CB-A5D2-B476BAE3F216}"/>
              </a:ext>
            </a:extLst>
          </p:cNvPr>
          <p:cNvSpPr/>
          <p:nvPr/>
        </p:nvSpPr>
        <p:spPr>
          <a:xfrm>
            <a:off x="3829360" y="3270908"/>
            <a:ext cx="1828800" cy="630507"/>
          </a:xfrm>
          <a:prstGeom prst="wedgeRectCallout">
            <a:avLst>
              <a:gd name="adj1" fmla="val 28646"/>
              <a:gd name="adj2" fmla="val 809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void</a:t>
            </a:r>
          </a:p>
        </p:txBody>
      </p:sp>
    </p:spTree>
    <p:extLst>
      <p:ext uri="{BB962C8B-B14F-4D97-AF65-F5344CB8AC3E}">
        <p14:creationId xmlns:p14="http://schemas.microsoft.com/office/powerpoint/2010/main" val="343105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0BD1E3AF-72E7-4604-AAF2-0411DDFE1033}"/>
              </a:ext>
            </a:extLst>
          </p:cNvPr>
          <p:cNvSpPr/>
          <p:nvPr/>
        </p:nvSpPr>
        <p:spPr>
          <a:xfrm>
            <a:off x="2287140" y="3429000"/>
            <a:ext cx="2771775" cy="630507"/>
          </a:xfrm>
          <a:prstGeom prst="wedgeRectCallout">
            <a:avLst>
              <a:gd name="adj1" fmla="val 19196"/>
              <a:gd name="adj2" fmla="val 1319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</a:t>
            </a:r>
            <a:r>
              <a:rPr lang="en-US" dirty="0" err="1"/>
              <a:t>int</a:t>
            </a:r>
            <a:r>
              <a:rPr lang="en-US" dirty="0"/>
              <a:t> or unsigned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6B869-7F3A-454C-BCF3-2D87A4C5FCF4}"/>
              </a:ext>
            </a:extLst>
          </p:cNvPr>
          <p:cNvSpPr txBox="1"/>
          <p:nvPr/>
        </p:nvSpPr>
        <p:spPr>
          <a:xfrm>
            <a:off x="5178287" y="3429000"/>
            <a:ext cx="604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distinguished by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79345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C2CD4B60-F4B7-4A7A-8F27-3E22A99EE8D9}"/>
              </a:ext>
            </a:extLst>
          </p:cNvPr>
          <p:cNvSpPr/>
          <p:nvPr/>
        </p:nvSpPr>
        <p:spPr>
          <a:xfrm>
            <a:off x="1879636" y="4103832"/>
            <a:ext cx="2771775" cy="630507"/>
          </a:xfrm>
          <a:prstGeom prst="wedgeRectCallout">
            <a:avLst>
              <a:gd name="adj1" fmla="val 23424"/>
              <a:gd name="adj2" fmla="val 990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double</a:t>
            </a:r>
          </a:p>
        </p:txBody>
      </p:sp>
    </p:spTree>
    <p:extLst>
      <p:ext uri="{BB962C8B-B14F-4D97-AF65-F5344CB8AC3E}">
        <p14:creationId xmlns:p14="http://schemas.microsoft.com/office/powerpoint/2010/main" val="10757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810461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type must be specified and have corresponding class</a:t>
            </a:r>
          </a:p>
          <a:p>
            <a:r>
              <a:rPr lang="en-US" dirty="0"/>
              <a:t>Types are common to all modules in </a:t>
            </a:r>
            <a:r>
              <a:rPr lang="en-US" dirty="0" err="1"/>
              <a:t>llvm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tv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getVoidTy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getGlobalContext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IntegerType</a:t>
            </a:r>
            <a:r>
              <a:rPr lang="en-US" dirty="0">
                <a:latin typeface="Consolas" panose="020B0609020204030204" pitchFamily="49" charset="0"/>
              </a:rPr>
              <a:t>::get(context, 32)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td=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::Type::</a:t>
            </a:r>
            <a:r>
              <a:rPr lang="en-US" dirty="0" err="1">
                <a:latin typeface="Consolas" panose="020B0609020204030204" pitchFamily="49" charset="0"/>
              </a:rPr>
              <a:t>getDoubleTy</a:t>
            </a:r>
            <a:r>
              <a:rPr lang="en-US" dirty="0">
                <a:latin typeface="Consolas" panose="020B0609020204030204" pitchFamily="49" charset="0"/>
              </a:rPr>
              <a:t>(context)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::create(context, “name”)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::Type *&gt; fields = {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</a:t>
            </a:r>
            <a:r>
              <a:rPr lang="en-US" dirty="0">
                <a:latin typeface="Consolas" panose="020B0609020204030204" pitchFamily="49" charset="0"/>
              </a:rPr>
              <a:t>, td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setBody</a:t>
            </a:r>
            <a:r>
              <a:rPr lang="en-US" dirty="0">
                <a:latin typeface="Consolas" panose="020B0609020204030204" pitchFamily="49" charset="0"/>
              </a:rPr>
              <a:t>(fields, false);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52D84CFA-94C3-4606-9FA0-10F46330CBBD}"/>
              </a:ext>
            </a:extLst>
          </p:cNvPr>
          <p:cNvSpPr/>
          <p:nvPr/>
        </p:nvSpPr>
        <p:spPr>
          <a:xfrm>
            <a:off x="543339" y="4422294"/>
            <a:ext cx="2771775" cy="630507"/>
          </a:xfrm>
          <a:prstGeom prst="wedgeRectCallout">
            <a:avLst>
              <a:gd name="adj1" fmla="val 51577"/>
              <a:gd name="adj2" fmla="val 1368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struct</a:t>
            </a:r>
            <a:r>
              <a:rPr lang="en-US" dirty="0"/>
              <a:t> { </a:t>
            </a:r>
            <a:r>
              <a:rPr lang="en-US" dirty="0" err="1"/>
              <a:t>int</a:t>
            </a:r>
            <a:r>
              <a:rPr lang="en-US" dirty="0"/>
              <a:t> a; </a:t>
            </a:r>
            <a:r>
              <a:rPr lang="en-US" dirty="0" err="1"/>
              <a:t>int</a:t>
            </a:r>
            <a:r>
              <a:rPr lang="en-US" dirty="0"/>
              <a:t> b; double c; }</a:t>
            </a: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6FCFF7E4-961C-43A1-83B6-33657DF71AAE}"/>
              </a:ext>
            </a:extLst>
          </p:cNvPr>
          <p:cNvSpPr/>
          <p:nvPr/>
        </p:nvSpPr>
        <p:spPr>
          <a:xfrm>
            <a:off x="4700999" y="4422294"/>
            <a:ext cx="1828800" cy="487633"/>
          </a:xfrm>
          <a:prstGeom prst="wedgeRectCallout">
            <a:avLst>
              <a:gd name="adj1" fmla="val -33191"/>
              <a:gd name="adj2" fmla="val 3142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Packed?</a:t>
            </a:r>
          </a:p>
        </p:txBody>
      </p:sp>
    </p:spTree>
    <p:extLst>
      <p:ext uri="{BB962C8B-B14F-4D97-AF65-F5344CB8AC3E}">
        <p14:creationId xmlns:p14="http://schemas.microsoft.com/office/powerpoint/2010/main" val="337435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inherit from </a:t>
            </a:r>
            <a:r>
              <a:rPr lang="en-US" dirty="0" err="1"/>
              <a:t>llvm</a:t>
            </a:r>
            <a:r>
              <a:rPr lang="en-US" dirty="0"/>
              <a:t>::Value and can be used as arguments to instructions</a:t>
            </a:r>
          </a:p>
          <a:p>
            <a:r>
              <a:rPr lang="en-US" dirty="0"/>
              <a:t>as types, constants live outside modules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ConstantInt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APInt</a:t>
            </a:r>
            <a:r>
              <a:rPr lang="en-US" dirty="0">
                <a:latin typeface="Consolas" panose="020B0609020204030204" pitchFamily="49" charset="0"/>
              </a:rPr>
              <a:t>(32, 1, </a:t>
            </a:r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ConstantFP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APFloat</a:t>
            </a:r>
            <a:r>
              <a:rPr lang="en-US" dirty="0">
                <a:latin typeface="Consolas" panose="020B0609020204030204" pitchFamily="49" charset="0"/>
              </a:rPr>
              <a:t>(3.14))</a:t>
            </a:r>
          </a:p>
        </p:txBody>
      </p:sp>
    </p:spTree>
    <p:extLst>
      <p:ext uri="{BB962C8B-B14F-4D97-AF65-F5344CB8AC3E}">
        <p14:creationId xmlns:p14="http://schemas.microsoft.com/office/powerpoint/2010/main" val="155194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inherit from </a:t>
            </a:r>
            <a:r>
              <a:rPr lang="en-US" dirty="0" err="1"/>
              <a:t>llvm</a:t>
            </a:r>
            <a:r>
              <a:rPr lang="en-US" dirty="0"/>
              <a:t>::Value and can be used as arguments to instructions</a:t>
            </a:r>
          </a:p>
          <a:p>
            <a:r>
              <a:rPr lang="en-US" dirty="0"/>
              <a:t>as types, constants live outside modules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ConstantInt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APInt</a:t>
            </a:r>
            <a:r>
              <a:rPr lang="en-US" dirty="0">
                <a:latin typeface="Consolas" panose="020B0609020204030204" pitchFamily="49" charset="0"/>
              </a:rPr>
              <a:t>(32, 1, </a:t>
            </a:r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ConstantFP</a:t>
            </a:r>
            <a:r>
              <a:rPr lang="en-US" dirty="0">
                <a:latin typeface="Consolas" panose="020B0609020204030204" pitchFamily="49" charset="0"/>
              </a:rPr>
              <a:t>::get(context, 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APFloat</a:t>
            </a:r>
            <a:r>
              <a:rPr lang="en-US" dirty="0">
                <a:latin typeface="Consolas" panose="020B0609020204030204" pitchFamily="49" charset="0"/>
              </a:rPr>
              <a:t>(3.14))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127435" y="3224657"/>
            <a:ext cx="1828800" cy="45191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385852" y="4472523"/>
            <a:ext cx="1828800" cy="451913"/>
          </a:xfrm>
          <a:prstGeom prst="wedgeRectCallout">
            <a:avLst>
              <a:gd name="adj1" fmla="val 7813"/>
              <a:gd name="adj2" fmla="val -1087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424194" y="4795775"/>
            <a:ext cx="1828800" cy="451913"/>
          </a:xfrm>
          <a:prstGeom prst="wedgeRectCallout">
            <a:avLst>
              <a:gd name="adj1" fmla="val -49479"/>
              <a:gd name="adj2" fmla="val -9557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signed?</a:t>
            </a:r>
          </a:p>
        </p:txBody>
      </p:sp>
    </p:spTree>
    <p:extLst>
      <p:ext uri="{BB962C8B-B14F-4D97-AF65-F5344CB8AC3E}">
        <p14:creationId xmlns:p14="http://schemas.microsoft.com/office/powerpoint/2010/main" val="22561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min(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j ?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: j;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62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B5B6359-74F2-4815-8E52-1F8D72AC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04" y="9366"/>
            <a:ext cx="5864087" cy="68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4467-4ED0-44B1-BFE7-647EE1E67BAF}"/>
              </a:ext>
            </a:extLst>
          </p:cNvPr>
          <p:cNvSpPr txBox="1"/>
          <p:nvPr/>
        </p:nvSpPr>
        <p:spPr>
          <a:xfrm>
            <a:off x="3352664" y="5802194"/>
            <a:ext cx="5662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Write a compiler!</a:t>
            </a:r>
          </a:p>
        </p:txBody>
      </p:sp>
    </p:spTree>
    <p:extLst>
      <p:ext uri="{BB962C8B-B14F-4D97-AF65-F5344CB8AC3E}">
        <p14:creationId xmlns:p14="http://schemas.microsoft.com/office/powerpoint/2010/main" val="210316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90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7BC292E-6FB0-45C1-A278-F2B6F09207B4}"/>
              </a:ext>
            </a:extLst>
          </p:cNvPr>
          <p:cNvSpPr/>
          <p:nvPr/>
        </p:nvSpPr>
        <p:spPr>
          <a:xfrm>
            <a:off x="5270226" y="952403"/>
            <a:ext cx="5700713" cy="594788"/>
          </a:xfrm>
          <a:prstGeom prst="wedgeRectCallout">
            <a:avLst>
              <a:gd name="adj1" fmla="val -22014"/>
              <a:gd name="adj2" fmla="val 903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create a module with given name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D60BE00-F872-47E7-AF97-4934730B6CAB}"/>
              </a:ext>
            </a:extLst>
          </p:cNvPr>
          <p:cNvSpPr/>
          <p:nvPr/>
        </p:nvSpPr>
        <p:spPr>
          <a:xfrm>
            <a:off x="3727173" y="3319776"/>
            <a:ext cx="8178665" cy="556486"/>
          </a:xfrm>
          <a:prstGeom prst="wedgeRectCallout">
            <a:avLst>
              <a:gd name="adj1" fmla="val -14282"/>
              <a:gd name="adj2" fmla="val -690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function must have a type, in our case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ptr</a:t>
            </a:r>
            <a:r>
              <a:rPr lang="en-US" dirty="0"/>
              <a:t>)(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925815C-E277-4861-80A2-5566F0EA253F}"/>
              </a:ext>
            </a:extLst>
          </p:cNvPr>
          <p:cNvSpPr/>
          <p:nvPr/>
        </p:nvSpPr>
        <p:spPr>
          <a:xfrm>
            <a:off x="9801019" y="2026000"/>
            <a:ext cx="1828800" cy="503932"/>
          </a:xfrm>
          <a:prstGeom prst="wedgeRectCallout">
            <a:avLst>
              <a:gd name="adj1" fmla="val -18812"/>
              <a:gd name="adj2" fmla="val 11439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varargs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10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DFB7A673-A1A7-48D9-8F7F-941DF4D871AF}"/>
              </a:ext>
            </a:extLst>
          </p:cNvPr>
          <p:cNvSpPr/>
          <p:nvPr/>
        </p:nvSpPr>
        <p:spPr>
          <a:xfrm>
            <a:off x="4827212" y="3351299"/>
            <a:ext cx="3652837" cy="431672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function object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081B38C-BBC4-44FE-B69D-F2DA0AB2379E}"/>
              </a:ext>
            </a:extLst>
          </p:cNvPr>
          <p:cNvSpPr/>
          <p:nvPr/>
        </p:nvSpPr>
        <p:spPr>
          <a:xfrm>
            <a:off x="7717631" y="2626781"/>
            <a:ext cx="1828800" cy="409716"/>
          </a:xfrm>
          <a:prstGeom prst="wedgeRectCallout">
            <a:avLst>
              <a:gd name="adj1" fmla="val -48828"/>
              <a:gd name="adj2" fmla="val 11190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0FB15264-B16B-4D13-9929-6E3F673EA25C}"/>
              </a:ext>
            </a:extLst>
          </p:cNvPr>
          <p:cNvSpPr/>
          <p:nvPr/>
        </p:nvSpPr>
        <p:spPr>
          <a:xfrm>
            <a:off x="2429546" y="4747359"/>
            <a:ext cx="1828800" cy="501964"/>
          </a:xfrm>
          <a:prstGeom prst="wedgeRectCallout">
            <a:avLst>
              <a:gd name="adj1" fmla="val 54389"/>
              <a:gd name="adj2" fmla="val -722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visibility</a:t>
            </a:r>
          </a:p>
        </p:txBody>
      </p:sp>
      <p:sp>
        <p:nvSpPr>
          <p:cNvPr id="7" name="Rectangular Callout 7">
            <a:extLst>
              <a:ext uri="{FF2B5EF4-FFF2-40B4-BE49-F238E27FC236}">
                <a16:creationId xmlns:a16="http://schemas.microsoft.com/office/drawing/2014/main" id="{E68AC2FE-E201-44C3-A890-4646E991FFFC}"/>
              </a:ext>
            </a:extLst>
          </p:cNvPr>
          <p:cNvSpPr/>
          <p:nvPr/>
        </p:nvSpPr>
        <p:spPr>
          <a:xfrm>
            <a:off x="9355934" y="3909024"/>
            <a:ext cx="2683669" cy="697706"/>
          </a:xfrm>
          <a:prstGeom prst="wedgeRectCallout">
            <a:avLst>
              <a:gd name="adj1" fmla="val -69098"/>
              <a:gd name="adj2" fmla="val 3228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the function belongs to</a:t>
            </a:r>
          </a:p>
        </p:txBody>
      </p:sp>
      <p:sp>
        <p:nvSpPr>
          <p:cNvPr id="8" name="Rectangular Callout 9">
            <a:extLst>
              <a:ext uri="{FF2B5EF4-FFF2-40B4-BE49-F238E27FC236}">
                <a16:creationId xmlns:a16="http://schemas.microsoft.com/office/drawing/2014/main" id="{3CDF9944-B9DD-4E5E-B188-9ABDC7EA7D9B}"/>
              </a:ext>
            </a:extLst>
          </p:cNvPr>
          <p:cNvSpPr/>
          <p:nvPr/>
        </p:nvSpPr>
        <p:spPr>
          <a:xfrm>
            <a:off x="5282441" y="4852656"/>
            <a:ext cx="3493812" cy="375515"/>
          </a:xfrm>
          <a:prstGeom prst="wedgeRectCallout">
            <a:avLst>
              <a:gd name="adj1" fmla="val 19573"/>
              <a:gd name="adj2" fmla="val -846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function (unique)</a:t>
            </a:r>
          </a:p>
        </p:txBody>
      </p:sp>
      <p:sp>
        <p:nvSpPr>
          <p:cNvPr id="9" name="Rectangular Callout 3">
            <a:extLst>
              <a:ext uri="{FF2B5EF4-FFF2-40B4-BE49-F238E27FC236}">
                <a16:creationId xmlns:a16="http://schemas.microsoft.com/office/drawing/2014/main" id="{66AEB733-DDBD-47BC-BC1E-56106FFDBB7A}"/>
              </a:ext>
            </a:extLst>
          </p:cNvPr>
          <p:cNvSpPr/>
          <p:nvPr/>
        </p:nvSpPr>
        <p:spPr>
          <a:xfrm>
            <a:off x="790475" y="5892473"/>
            <a:ext cx="5791200" cy="490911"/>
          </a:xfrm>
          <a:prstGeom prst="wedgeRectCallout">
            <a:avLst>
              <a:gd name="adj1" fmla="val 16276"/>
              <a:gd name="adj2" fmla="val -813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sets C calling convention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22036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m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::Module::Create(“name”, context);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FunctionType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::get(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{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},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false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f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::Function::Create(ft,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GlobalValue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ExternalLinkage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“min”, m);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setCallingConvention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CallingConv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A800-CC46-4747-B414-9D255B3AC8E5}"/>
              </a:ext>
            </a:extLst>
          </p:cNvPr>
          <p:cNvSpPr/>
          <p:nvPr/>
        </p:nvSpPr>
        <p:spPr>
          <a:xfrm>
            <a:off x="2186835" y="365125"/>
            <a:ext cx="7818329" cy="1087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this point we have created a proper function declaration in LLVM IR. The function can be called in the module, but it does not have any code in it.</a:t>
            </a:r>
          </a:p>
        </p:txBody>
      </p:sp>
    </p:spTree>
    <p:extLst>
      <p:ext uri="{BB962C8B-B14F-4D97-AF65-F5344CB8AC3E}">
        <p14:creationId xmlns:p14="http://schemas.microsoft.com/office/powerpoint/2010/main" val="42558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325563"/>
            <a:ext cx="11251095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first);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second); </a:t>
            </a:r>
          </a:p>
        </p:txBody>
      </p:sp>
    </p:spTree>
    <p:extLst>
      <p:ext uri="{BB962C8B-B14F-4D97-AF65-F5344CB8AC3E}">
        <p14:creationId xmlns:p14="http://schemas.microsoft.com/office/powerpoint/2010/main" val="631226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Creating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325563"/>
            <a:ext cx="11251095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&amp;*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first);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second); 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94939F88-7759-4153-B673-64A65E3AAA55}"/>
              </a:ext>
            </a:extLst>
          </p:cNvPr>
          <p:cNvSpPr/>
          <p:nvPr/>
        </p:nvSpPr>
        <p:spPr>
          <a:xfrm>
            <a:off x="6541878" y="162870"/>
            <a:ext cx="2959933" cy="999824"/>
          </a:xfrm>
          <a:prstGeom prst="wedgeRectCallout">
            <a:avLst>
              <a:gd name="adj1" fmla="val -99178"/>
              <a:gd name="adj2" fmla="val 70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shorthand values for function arguments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1519B282-A42B-4B93-BBFB-D3BFCA152FCE}"/>
              </a:ext>
            </a:extLst>
          </p:cNvPr>
          <p:cNvSpPr/>
          <p:nvPr/>
        </p:nvSpPr>
        <p:spPr>
          <a:xfrm>
            <a:off x="6096000" y="1783645"/>
            <a:ext cx="1828800" cy="867481"/>
          </a:xfrm>
          <a:prstGeom prst="wedgeRectCallout">
            <a:avLst>
              <a:gd name="adj1" fmla="val -116033"/>
              <a:gd name="adj2" fmla="val 662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first basic block</a:t>
            </a:r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557DE42C-EB88-478E-853D-1453CB4EF58E}"/>
              </a:ext>
            </a:extLst>
          </p:cNvPr>
          <p:cNvSpPr/>
          <p:nvPr/>
        </p:nvSpPr>
        <p:spPr>
          <a:xfrm>
            <a:off x="7215322" y="3592291"/>
            <a:ext cx="4818089" cy="768795"/>
          </a:xfrm>
          <a:prstGeom prst="wedgeRectCallout">
            <a:avLst>
              <a:gd name="adj1" fmla="val 5248"/>
              <a:gd name="adj2" fmla="val -589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signed less than comparison of the arguments at the end of the basic block</a:t>
            </a:r>
          </a:p>
        </p:txBody>
      </p:sp>
      <p:sp>
        <p:nvSpPr>
          <p:cNvPr id="7" name="Rectangular Callout 3">
            <a:extLst>
              <a:ext uri="{FF2B5EF4-FFF2-40B4-BE49-F238E27FC236}">
                <a16:creationId xmlns:a16="http://schemas.microsoft.com/office/drawing/2014/main" id="{78C76BE2-DEB5-43F4-8D45-E3C6202D26F1}"/>
              </a:ext>
            </a:extLst>
          </p:cNvPr>
          <p:cNvSpPr/>
          <p:nvPr/>
        </p:nvSpPr>
        <p:spPr>
          <a:xfrm>
            <a:off x="2192310" y="3704542"/>
            <a:ext cx="4818090" cy="544291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basic blocks for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&gt;= j cases  </a:t>
            </a:r>
          </a:p>
        </p:txBody>
      </p:sp>
      <p:sp>
        <p:nvSpPr>
          <p:cNvPr id="8" name="Rectangular Callout 4">
            <a:extLst>
              <a:ext uri="{FF2B5EF4-FFF2-40B4-BE49-F238E27FC236}">
                <a16:creationId xmlns:a16="http://schemas.microsoft.com/office/drawing/2014/main" id="{30EE3FBE-25F7-495C-8FD3-2806CB196DA4}"/>
              </a:ext>
            </a:extLst>
          </p:cNvPr>
          <p:cNvSpPr/>
          <p:nvPr/>
        </p:nvSpPr>
        <p:spPr>
          <a:xfrm>
            <a:off x="8455325" y="5083644"/>
            <a:ext cx="3578086" cy="1206009"/>
          </a:xfrm>
          <a:prstGeom prst="wedgeRectCallout">
            <a:avLst>
              <a:gd name="adj1" fmla="val -70474"/>
              <a:gd name="adj2" fmla="val 25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 branch based on the result of the comparison to either </a:t>
            </a:r>
            <a:r>
              <a:rPr lang="en-US" dirty="0" err="1"/>
              <a:t>lt</a:t>
            </a:r>
            <a:r>
              <a:rPr lang="en-US" dirty="0"/>
              <a:t>, or </a:t>
            </a:r>
            <a:r>
              <a:rPr lang="en-US" dirty="0" err="1"/>
              <a:t>gte</a:t>
            </a:r>
            <a:r>
              <a:rPr lang="en-US" dirty="0"/>
              <a:t> basic blocks</a:t>
            </a:r>
          </a:p>
        </p:txBody>
      </p:sp>
      <p:sp>
        <p:nvSpPr>
          <p:cNvPr id="9" name="Rectangular Callout 3">
            <a:extLst>
              <a:ext uri="{FF2B5EF4-FFF2-40B4-BE49-F238E27FC236}">
                <a16:creationId xmlns:a16="http://schemas.microsoft.com/office/drawing/2014/main" id="{CF31769A-38E0-4124-99A9-805C9CEDCEC3}"/>
              </a:ext>
            </a:extLst>
          </p:cNvPr>
          <p:cNvSpPr/>
          <p:nvPr/>
        </p:nvSpPr>
        <p:spPr>
          <a:xfrm>
            <a:off x="9004852" y="6386058"/>
            <a:ext cx="3187148" cy="471942"/>
          </a:xfrm>
          <a:prstGeom prst="wedgeRectCallout">
            <a:avLst>
              <a:gd name="adj1" fmla="val -70861"/>
              <a:gd name="adj2" fmla="val -462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the respective values</a:t>
            </a:r>
          </a:p>
        </p:txBody>
      </p:sp>
    </p:spTree>
    <p:extLst>
      <p:ext uri="{BB962C8B-B14F-4D97-AF65-F5344CB8AC3E}">
        <p14:creationId xmlns:p14="http://schemas.microsoft.com/office/powerpoint/2010/main" val="232006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Creating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define i32 @min(i32 %1, i32 %2) {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%3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i32 %1,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i1 %3, label %4, label %5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&lt;label&gt;:4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i32 %1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&lt;label&gt;:5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3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min function, we can create only one exit point from the function</a:t>
            </a:r>
          </a:p>
          <a:p>
            <a:r>
              <a:rPr lang="en-US" dirty="0"/>
              <a:t>But it would require us to use a PHI node as we would return either first, or second argument in the last basic block based on where we arrived from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56485" y="3941789"/>
            <a:ext cx="1289154" cy="555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%1 &lt; %2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7331" y="4725649"/>
            <a:ext cx="1289154" cy="555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45639" y="4725649"/>
            <a:ext cx="1289154" cy="555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27079" y="5587164"/>
            <a:ext cx="2147966" cy="8767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%3 = phi(%1, %2)</a:t>
            </a:r>
            <a:br>
              <a:rPr lang="en-US" dirty="0"/>
            </a:br>
            <a:r>
              <a:rPr lang="en-US" dirty="0"/>
              <a:t>ret %3</a:t>
            </a:r>
          </a:p>
        </p:txBody>
      </p:sp>
      <p:sp>
        <p:nvSpPr>
          <p:cNvPr id="11" name="Right Arrow 10"/>
          <p:cNvSpPr/>
          <p:nvPr/>
        </p:nvSpPr>
        <p:spPr>
          <a:xfrm rot="3034245">
            <a:off x="6390658" y="4386036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034245">
            <a:off x="5108972" y="5256873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7943762">
            <a:off x="5081834" y="4443205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7943762">
            <a:off x="6390658" y="5238080"/>
            <a:ext cx="509965" cy="337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define i32 @min(i32 %1, i32 %2) {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%3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i32 %1,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i1 %3, label %4, label %5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&lt;label&gt;:4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&lt;label&gt;:5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%7 = phi i32 [ %1 %4 ], [ %2 %5 ]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i32 %7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define i32 @min(i32 %1, i32 %2) {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%3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slt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i32 %1, %2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i1 %3, label %4, label %5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&lt;label&gt;:4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&lt;label&gt;:5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label %6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 &lt;label&gt;:6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%7 = phi i32 [ %1 %4 ], [ %2 %5 ]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ret i32 %7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F3E8D968-4FB8-473C-8BD2-A129FBE319D2}"/>
              </a:ext>
            </a:extLst>
          </p:cNvPr>
          <p:cNvSpPr/>
          <p:nvPr/>
        </p:nvSpPr>
        <p:spPr>
          <a:xfrm>
            <a:off x="1246847" y="5555295"/>
            <a:ext cx="2756941" cy="1103475"/>
          </a:xfrm>
          <a:prstGeom prst="wedgeRectCallout">
            <a:avLst>
              <a:gd name="adj1" fmla="val 76503"/>
              <a:gd name="adj2" fmla="val -1007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arriving from block %4, value will be %1</a:t>
            </a: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5A1535E4-5228-4016-810D-C55016FE9EF8}"/>
              </a:ext>
            </a:extLst>
          </p:cNvPr>
          <p:cNvSpPr/>
          <p:nvPr/>
        </p:nvSpPr>
        <p:spPr>
          <a:xfrm>
            <a:off x="6178882" y="5555295"/>
            <a:ext cx="2756941" cy="1103475"/>
          </a:xfrm>
          <a:prstGeom prst="wedgeRectCallout">
            <a:avLst>
              <a:gd name="adj1" fmla="val -32242"/>
              <a:gd name="adj2" fmla="val -1064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arriving from block %5, value will be %2</a:t>
            </a:r>
          </a:p>
        </p:txBody>
      </p:sp>
    </p:spTree>
    <p:extLst>
      <p:ext uri="{BB962C8B-B14F-4D97-AF65-F5344CB8AC3E}">
        <p14:creationId xmlns:p14="http://schemas.microsoft.com/office/powerpoint/2010/main" val="5488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24-85B4-4BE3-8A69-57C69AF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Really are Only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8EAC-67DF-49F7-95CE-6C9F9482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GCC</a:t>
            </a:r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4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70" y="1133061"/>
            <a:ext cx="11529391" cy="5724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end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“end”, f);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auto phi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PHINode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2, “”, end);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(first,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(second,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end, phi); </a:t>
            </a:r>
          </a:p>
        </p:txBody>
      </p:sp>
    </p:spTree>
    <p:extLst>
      <p:ext uri="{BB962C8B-B14F-4D97-AF65-F5344CB8AC3E}">
        <p14:creationId xmlns:p14="http://schemas.microsoft.com/office/powerpoint/2010/main" val="3253102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Working with PHI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70" y="1133061"/>
            <a:ext cx="11529391" cy="5724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f-&gt;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arg_begin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first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++;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::Value * second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args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b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“first”,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new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(*b,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ICmpInst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::ICMP_SLT, first, second);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”, f);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auto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end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BasicBlock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“end”, f);</a:t>
            </a:r>
          </a:p>
          <a:p>
            <a:pPr marL="0" indent="0">
              <a:buNone/>
            </a:pP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cmp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b);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BranchInst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::Create(end,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auto phi =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PHINode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ti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2, “”, end);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(first,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phi-&gt;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addIncomming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(second,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gte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);</a:t>
            </a: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b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</a:b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llvm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ReturnInst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::Create(context, end, phi); </a:t>
            </a:r>
          </a:p>
        </p:txBody>
      </p:sp>
      <p:sp>
        <p:nvSpPr>
          <p:cNvPr id="4" name="Rectangular Callout 4">
            <a:extLst>
              <a:ext uri="{FF2B5EF4-FFF2-40B4-BE49-F238E27FC236}">
                <a16:creationId xmlns:a16="http://schemas.microsoft.com/office/drawing/2014/main" id="{293EA046-EE99-4411-8AAF-E353045DF0F5}"/>
              </a:ext>
            </a:extLst>
          </p:cNvPr>
          <p:cNvSpPr/>
          <p:nvPr/>
        </p:nvSpPr>
        <p:spPr>
          <a:xfrm>
            <a:off x="2625398" y="2842591"/>
            <a:ext cx="7394523" cy="765831"/>
          </a:xfrm>
          <a:prstGeom prst="wedgeRectCallout">
            <a:avLst>
              <a:gd name="adj1" fmla="val -30521"/>
              <a:gd name="adj2" fmla="val 976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ending basic block and jumps from </a:t>
            </a:r>
            <a:r>
              <a:rPr lang="en-US" dirty="0" err="1"/>
              <a:t>lt</a:t>
            </a:r>
            <a:r>
              <a:rPr lang="en-US" dirty="0"/>
              <a:t> and </a:t>
            </a:r>
            <a:r>
              <a:rPr lang="en-US" dirty="0" err="1"/>
              <a:t>gte</a:t>
            </a:r>
            <a:r>
              <a:rPr lang="en-US" dirty="0"/>
              <a:t> blocks  to it (they will be empty)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F8A39963-5742-41C8-AC2D-7537A069607D}"/>
              </a:ext>
            </a:extLst>
          </p:cNvPr>
          <p:cNvSpPr/>
          <p:nvPr/>
        </p:nvSpPr>
        <p:spPr>
          <a:xfrm>
            <a:off x="7819758" y="3975652"/>
            <a:ext cx="4024372" cy="765831"/>
          </a:xfrm>
          <a:prstGeom prst="wedgeRectCallout">
            <a:avLst>
              <a:gd name="adj1" fmla="val -72203"/>
              <a:gd name="adj2" fmla="val 676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phi node in the last basic block, reserve 2 incoming edges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F428C6B-45F1-4C25-B4D7-0696E5CF2AE2}"/>
              </a:ext>
            </a:extLst>
          </p:cNvPr>
          <p:cNvSpPr/>
          <p:nvPr/>
        </p:nvSpPr>
        <p:spPr>
          <a:xfrm>
            <a:off x="8215609" y="5486360"/>
            <a:ext cx="1376630" cy="776367"/>
          </a:xfrm>
          <a:prstGeom prst="wedgeRectCallout">
            <a:avLst>
              <a:gd name="adj1" fmla="val -243815"/>
              <a:gd name="adj2" fmla="val -450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incoming edges</a:t>
            </a:r>
          </a:p>
        </p:txBody>
      </p:sp>
    </p:spTree>
    <p:extLst>
      <p:ext uri="{BB962C8B-B14F-4D97-AF65-F5344CB8AC3E}">
        <p14:creationId xmlns:p14="http://schemas.microsoft.com/office/powerpoint/2010/main" val="39449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9602B-D4EC-4B83-AB88-2C078D4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EFF28-9A63-4452-851A-7DB0BB5A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https://llvm.org/docs/tutorial/index.html</a:t>
            </a:r>
            <a:r>
              <a:rPr lang="en-US" dirty="0"/>
              <a:t> – LLVM tutorial</a:t>
            </a:r>
          </a:p>
          <a:p>
            <a:r>
              <a:rPr lang="en-US" dirty="0">
                <a:hlinkClick r:id="rId3" invalidUrl="ftp://gcc.gnu.org/pub/gcc/summit/2003/GENERIC and GIMPLE.pdf"/>
              </a:rPr>
              <a:t>ftp://gcc.gnu.org/pub/gcc/summit/2003/GENERIC%20and%20GIMPLE.pdf</a:t>
            </a:r>
            <a:r>
              <a:rPr lang="en-US" dirty="0"/>
              <a:t> – GCC’s GENERIC and GIMPLE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250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24-85B4-4BE3-8A69-57C69AF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Really are Only Two, or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8EAC-67DF-49F7-95CE-6C9F9482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GCC</a:t>
            </a:r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endParaRPr lang="en-US" dirty="0"/>
          </a:p>
          <a:p>
            <a:r>
              <a:rPr lang="en-US" dirty="0"/>
              <a:t>MSVC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5395F-8654-4B37-AA03-BDD4D7D3D7A7}"/>
              </a:ext>
            </a:extLst>
          </p:cNvPr>
          <p:cNvSpPr txBox="1"/>
          <p:nvPr/>
        </p:nvSpPr>
        <p:spPr>
          <a:xfrm>
            <a:off x="7036904" y="1398300"/>
            <a:ext cx="4390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 depends how you count</a:t>
            </a:r>
          </a:p>
        </p:txBody>
      </p:sp>
    </p:spTree>
    <p:extLst>
      <p:ext uri="{BB962C8B-B14F-4D97-AF65-F5344CB8AC3E}">
        <p14:creationId xmlns:p14="http://schemas.microsoft.com/office/powerpoint/2010/main" val="4284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5308</Words>
  <Application>Microsoft Office PowerPoint</Application>
  <PresentationFormat>Widescreen</PresentationFormat>
  <Paragraphs>803</Paragraphs>
  <Slides>82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 Iosevka Term</vt:lpstr>
      <vt:lpstr>Arial</vt:lpstr>
      <vt:lpstr>Bradley Hand ITC</vt:lpstr>
      <vt:lpstr>Calibri</vt:lpstr>
      <vt:lpstr>Calibri Light</vt:lpstr>
      <vt:lpstr>Consolas</vt:lpstr>
      <vt:lpstr>Iosevka NF</vt:lpstr>
      <vt:lpstr>Office Theme</vt:lpstr>
      <vt:lpstr>Modern Compilers</vt:lpstr>
      <vt:lpstr>PowerPoint Presentation</vt:lpstr>
      <vt:lpstr>Modern Compilers</vt:lpstr>
      <vt:lpstr>Most Vexing Parse</vt:lpstr>
      <vt:lpstr>Most Vexing Parse</vt:lpstr>
      <vt:lpstr>Modern Compilers</vt:lpstr>
      <vt:lpstr>PowerPoint Presentation</vt:lpstr>
      <vt:lpstr>There Really are Only Two</vt:lpstr>
      <vt:lpstr>There Really are Only Two, or Three</vt:lpstr>
      <vt:lpstr>There Are Loads!</vt:lpstr>
      <vt:lpstr>GCC</vt:lpstr>
      <vt:lpstr>GCC</vt:lpstr>
      <vt:lpstr>GCC Architecture</vt:lpstr>
      <vt:lpstr>GENERIC</vt:lpstr>
      <vt:lpstr>GENERIC</vt:lpstr>
      <vt:lpstr>GIMPLE</vt:lpstr>
      <vt:lpstr>GIMPLE</vt:lpstr>
      <vt:lpstr>Low GIMPLE</vt:lpstr>
      <vt:lpstr>Low GIMPLE</vt:lpstr>
      <vt:lpstr>Low GIMPLE</vt:lpstr>
      <vt:lpstr>RTL</vt:lpstr>
      <vt:lpstr>RTL</vt:lpstr>
      <vt:lpstr>LLVM</vt:lpstr>
      <vt:lpstr>PowerPoint Presentation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Low Level Virtual Machine</vt:lpstr>
      <vt:lpstr>LLVM workflow</vt:lpstr>
      <vt:lpstr>LLVM workflow</vt:lpstr>
      <vt:lpstr>LLVM workflow</vt:lpstr>
      <vt:lpstr>LLVM workflow</vt:lpstr>
      <vt:lpstr>Bitcode organization</vt:lpstr>
      <vt:lpstr>Types</vt:lpstr>
      <vt:lpstr>Variables</vt:lpstr>
      <vt:lpstr>Bitcode Instructions</vt:lpstr>
      <vt:lpstr>Bitcode Instructions</vt:lpstr>
      <vt:lpstr>Bitcode Instructions</vt:lpstr>
      <vt:lpstr>Bitcode Instructions</vt:lpstr>
      <vt:lpstr>Bitcode Instructions</vt:lpstr>
      <vt:lpstr>Bitcode Instructions</vt:lpstr>
      <vt:lpstr>Terminators</vt:lpstr>
      <vt:lpstr>Binary Operators</vt:lpstr>
      <vt:lpstr>Memory </vt:lpstr>
      <vt:lpstr>Memory</vt:lpstr>
      <vt:lpstr>Memory</vt:lpstr>
      <vt:lpstr>Memory</vt:lpstr>
      <vt:lpstr>Memory</vt:lpstr>
      <vt:lpstr>Bitcode Representations</vt:lpstr>
      <vt:lpstr>LLVM IR C++ API</vt:lpstr>
      <vt:lpstr>Everything is a class, something is a pointer</vt:lpstr>
      <vt:lpstr>Types</vt:lpstr>
      <vt:lpstr>Types</vt:lpstr>
      <vt:lpstr>Types</vt:lpstr>
      <vt:lpstr>Types</vt:lpstr>
      <vt:lpstr>Types</vt:lpstr>
      <vt:lpstr>Types</vt:lpstr>
      <vt:lpstr>Creating constants</vt:lpstr>
      <vt:lpstr>Creating constants</vt:lpstr>
      <vt:lpstr>Creating a function</vt:lpstr>
      <vt:lpstr>Creating a function</vt:lpstr>
      <vt:lpstr>Creating a function</vt:lpstr>
      <vt:lpstr>Creating a function</vt:lpstr>
      <vt:lpstr>Creating a function</vt:lpstr>
      <vt:lpstr>Creating code</vt:lpstr>
      <vt:lpstr>Creating code</vt:lpstr>
      <vt:lpstr>Creating code</vt:lpstr>
      <vt:lpstr>Working with PHI nodes</vt:lpstr>
      <vt:lpstr>Working with PHI nodes</vt:lpstr>
      <vt:lpstr>Working with PHI nodes</vt:lpstr>
      <vt:lpstr>Working with PHI nodes</vt:lpstr>
      <vt:lpstr>Working with PHI nodes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131</cp:revision>
  <dcterms:created xsi:type="dcterms:W3CDTF">2019-11-27T10:15:31Z</dcterms:created>
  <dcterms:modified xsi:type="dcterms:W3CDTF">2023-03-20T13:20:53Z</dcterms:modified>
</cp:coreProperties>
</file>