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629" r:id="rId3"/>
    <p:sldId id="620" r:id="rId4"/>
    <p:sldId id="623" r:id="rId5"/>
    <p:sldId id="624" r:id="rId6"/>
    <p:sldId id="625" r:id="rId7"/>
    <p:sldId id="628" r:id="rId8"/>
    <p:sldId id="631" r:id="rId9"/>
    <p:sldId id="632" r:id="rId10"/>
    <p:sldId id="633" r:id="rId11"/>
    <p:sldId id="626" r:id="rId12"/>
    <p:sldId id="627" r:id="rId13"/>
    <p:sldId id="611" r:id="rId14"/>
    <p:sldId id="612" r:id="rId15"/>
    <p:sldId id="617" r:id="rId16"/>
    <p:sldId id="621" r:id="rId17"/>
    <p:sldId id="634" r:id="rId18"/>
    <p:sldId id="635" r:id="rId19"/>
    <p:sldId id="636" r:id="rId20"/>
    <p:sldId id="637" r:id="rId21"/>
    <p:sldId id="638" r:id="rId22"/>
    <p:sldId id="639" r:id="rId23"/>
    <p:sldId id="614" r:id="rId24"/>
    <p:sldId id="641" r:id="rId25"/>
    <p:sldId id="642" r:id="rId26"/>
    <p:sldId id="643" r:id="rId27"/>
    <p:sldId id="644" r:id="rId28"/>
    <p:sldId id="645" r:id="rId29"/>
    <p:sldId id="646" r:id="rId30"/>
    <p:sldId id="647" r:id="rId31"/>
    <p:sldId id="648" r:id="rId32"/>
    <p:sldId id="649" r:id="rId33"/>
    <p:sldId id="615" r:id="rId34"/>
    <p:sldId id="666" r:id="rId35"/>
    <p:sldId id="616" r:id="rId36"/>
    <p:sldId id="650" r:id="rId37"/>
    <p:sldId id="651" r:id="rId38"/>
    <p:sldId id="652" r:id="rId39"/>
    <p:sldId id="653" r:id="rId40"/>
    <p:sldId id="654" r:id="rId41"/>
    <p:sldId id="655" r:id="rId42"/>
    <p:sldId id="656" r:id="rId43"/>
    <p:sldId id="657" r:id="rId44"/>
    <p:sldId id="659" r:id="rId45"/>
    <p:sldId id="658" r:id="rId46"/>
    <p:sldId id="660" r:id="rId47"/>
    <p:sldId id="661" r:id="rId48"/>
    <p:sldId id="662" r:id="rId49"/>
    <p:sldId id="663" r:id="rId50"/>
    <p:sldId id="664" r:id="rId51"/>
    <p:sldId id="665" r:id="rId52"/>
    <p:sldId id="55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09"/>
    <a:srgbClr val="FF0909"/>
    <a:srgbClr val="FFCC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84019" autoAdjust="0"/>
  </p:normalViewPr>
  <p:slideViewPr>
    <p:cSldViewPr snapToGrid="0">
      <p:cViewPr varScale="1">
        <p:scale>
          <a:sx n="94" d="100"/>
          <a:sy n="9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1A09-C243-4AF9-8E89-AFF8EF129A8C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74D8-11B8-4947-8BFB-7F91CC1BA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5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9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74D8-11B8-4947-8BFB-7F91CC1BAA57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7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F4C-D3B3-416B-A6E3-59EAB078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0C2B-8E29-4CF4-9398-6F8712E5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B492-73C5-4AD5-84C7-44F9F1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E6F0-E1B6-45D1-8BAC-D0689A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0C68-D4A6-485A-9197-6F3C1EC8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5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0A7-04BE-402B-921E-E48EA014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1760-97FA-4BB3-8144-4F72D9D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08A0-04BD-4BF8-8BDE-F01123D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B3B5-F5DA-40F9-9E1C-05DF655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CF3F-56E3-4A9D-A632-039CFD9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416C-F368-4239-A310-1E005C6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416E-8506-4903-A338-2F8B238E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2BF3-7AE8-4C32-B78F-5016BE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6A6A-BFC3-4216-8F4A-C499E669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610-934B-4D34-BD7B-85B7320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5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6D6-6309-4826-BCF1-F9C5CC5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9ABF-C8BE-468E-85CB-60AB162D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A40A-9148-40AA-9C5D-80B2A66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3085-1623-4504-9961-0ED82EA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26F6-68D8-4143-9BF9-E12D147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B3AA-E306-4C4E-919A-FECFD268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5FC0-FC0A-4248-A71A-26A742EF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E500-4697-4502-9624-E752809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40A2-EB4E-4CA2-A2BA-E5450A8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6174-53C7-4E1C-96D2-03CA5B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F110-E2F8-42C6-A814-8EC72F4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52EF-B14F-4748-94E9-FEB4379D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9D32B-8E97-4361-B0BC-21EA721E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112AC-B04F-4100-A78A-4442ECF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8688F-2489-4415-9BDD-5FBC5044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E009-852F-4FCA-93C0-B2AB278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CDAC-A2A3-4A23-8CDB-28B0025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F712-E199-48C1-8738-11E1CCF9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0F1A8-20AF-4BE9-9463-485E498D0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E120-132A-4AA5-82B1-5CC3CD32D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DBCFB-C0DB-4ADF-84EE-126A8084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60C9-A382-441A-9BD1-BE27AFC2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FDBF-963A-4A1F-899B-CB8594D0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88F8-AD37-4A26-939C-8CF819C0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0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900-844F-4BB6-8C20-006F2DD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D051A-820C-4CC1-AE68-F7250E6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B0972-61D9-4296-96AE-089125E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D2AA5-B50D-49D2-9BDF-572EAFC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E98F3-2C56-407E-9D85-6C8D1858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DD1B-2192-44CA-9C9F-4F36208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A7EF-8EB1-4700-B711-A052BB6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109A-E899-4395-9DED-CF5CD23D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D9D-3EAD-428E-A32A-BEE237FE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0E73-6128-4341-B80D-C2188FBA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C22C-BCD3-482A-B04B-09198929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225E7-9B76-4A1B-B502-6CB80D46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888-384F-48FA-A7DD-CFC1D25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6F7E-4232-47B6-B663-2E733538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B1A-DFD1-47A1-8430-225DA4D2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072D-A5D8-4D8B-8D39-ACEC6764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4F3D-A0CA-4982-BF37-865E3DBD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A431-C2A0-4A3F-96AB-21FEE057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B8D-0FCD-41A2-A229-CCB6137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0E9AE-444B-4246-828B-B5706183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F170-1676-4377-B807-F09D0765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6E0-F6AC-498B-A9BA-F691DD18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7A54B-BC64-4F06-9E03-64B6A67018EB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282A-7236-4AB1-A352-06CF3728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06DB-BAD3-48A1-8F81-ECB8DFD82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6C0D-A6FC-4F8B-928B-46CBCC612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fit.cvut.cz/BI-O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li.thegreenplace.net/2012/11/24/life-of-an-instruction-in-llv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pl.hp.com/techreports/Compaq-DEC/SRC-RR-171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99C9-B0DD-42CF-BF7D-83189213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28CB8-FF28-4397-BCCE-8C2D0DDC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NI(E)-GEN, Spring 2021</a:t>
            </a:r>
          </a:p>
          <a:p>
            <a:r>
              <a:rPr lang="en-US" dirty="0">
                <a:hlinkClick r:id="rId3"/>
              </a:rPr>
              <a:t>https://courses.fit.cvut.cz/NI-GEN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E0D75-7C4F-4390-A458-11479510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9" y="5641596"/>
            <a:ext cx="3610012" cy="7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25C5-BAC8-4DFE-ACB0-43CA4DDF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Are Not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F5F8-EA71-4238-8491-602DE70D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not all variables can be kept in registers</a:t>
            </a:r>
          </a:p>
          <a:p>
            <a:endParaRPr lang="en-US" dirty="0"/>
          </a:p>
          <a:p>
            <a:r>
              <a:rPr lang="en-US" dirty="0"/>
              <a:t>some need addresses</a:t>
            </a:r>
          </a:p>
          <a:p>
            <a:pPr lvl="1"/>
            <a:r>
              <a:rPr lang="en-US" dirty="0"/>
              <a:t>references, pointers</a:t>
            </a:r>
          </a:p>
          <a:p>
            <a:pPr lvl="1"/>
            <a:r>
              <a:rPr lang="en-US" dirty="0"/>
              <a:t>shared across threads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some start with an address</a:t>
            </a:r>
          </a:p>
          <a:p>
            <a:pPr lvl="1"/>
            <a:r>
              <a:rPr lang="en-US" dirty="0"/>
              <a:t>heap allocated</a:t>
            </a:r>
          </a:p>
          <a:p>
            <a:pPr lvl="1"/>
            <a:r>
              <a:rPr lang="en-US" dirty="0"/>
              <a:t>special memory (ports, DMA,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98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FC6C-E1DB-4031-A50D-B433DB0E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38E1-7755-4CB5-8FC2-7B0F48A8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/>
          </a:p>
          <a:p>
            <a:r>
              <a:rPr lang="en-US" dirty="0"/>
              <a:t>unlimited registers</a:t>
            </a:r>
          </a:p>
          <a:p>
            <a:pPr lvl="1"/>
            <a:r>
              <a:rPr lang="en-US" dirty="0"/>
              <a:t>SSA (not necessary)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registers created equal</a:t>
            </a:r>
          </a:p>
          <a:p>
            <a:pPr lvl="1"/>
            <a:r>
              <a:rPr lang="en-US" dirty="0"/>
              <a:t>i.e. any register can be used in any situation</a:t>
            </a:r>
          </a:p>
        </p:txBody>
      </p:sp>
    </p:spTree>
    <p:extLst>
      <p:ext uri="{BB962C8B-B14F-4D97-AF65-F5344CB8AC3E}">
        <p14:creationId xmlns:p14="http://schemas.microsoft.com/office/powerpoint/2010/main" val="99943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FC6C-E1DB-4031-A50D-B433DB0E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374"/>
            <a:ext cx="10515600" cy="566530"/>
          </a:xfrm>
        </p:spPr>
        <p:txBody>
          <a:bodyPr numCol="2">
            <a:normAutofit fontScale="90000"/>
          </a:bodyPr>
          <a:lstStyle/>
          <a:p>
            <a:r>
              <a:rPr lang="en-US" dirty="0"/>
              <a:t>IR</a:t>
            </a:r>
            <a:br>
              <a:rPr lang="en-US" dirty="0"/>
            </a:br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38E1-7755-4CB5-8FC2-7B0F48A8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/>
          </a:p>
          <a:p>
            <a:r>
              <a:rPr lang="en-US" dirty="0"/>
              <a:t>unlimited registers</a:t>
            </a:r>
          </a:p>
          <a:p>
            <a:pPr lvl="1"/>
            <a:r>
              <a:rPr lang="en-US" dirty="0"/>
              <a:t>SSA (not necessary)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registers created equal</a:t>
            </a:r>
          </a:p>
          <a:p>
            <a:pPr lvl="1"/>
            <a:r>
              <a:rPr lang="en-US" dirty="0"/>
              <a:t>i.e. any register can be used in any situation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only a few registers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all registers equal</a:t>
            </a:r>
          </a:p>
          <a:p>
            <a:pPr lvl="1"/>
            <a:r>
              <a:rPr lang="en-US" dirty="0"/>
              <a:t>certain instructions only work with certain registers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1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70158-EE21-4BD2-9577-D6BEAD65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03AC6-B29F-4D94-84C2-74659A8B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6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D33F39-0C09-4229-9455-9AE8569A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&amp; 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02B6E-C092-48BA-BDE3-8FC6CD36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allocation determines which values will stay in registers and which won’t</a:t>
            </a:r>
          </a:p>
          <a:p>
            <a:endParaRPr lang="en-US" dirty="0"/>
          </a:p>
          <a:p>
            <a:r>
              <a:rPr lang="en-US" dirty="0"/>
              <a:t>assignment = for each value allocated to be in register, select the appropriate register</a:t>
            </a:r>
          </a:p>
        </p:txBody>
      </p:sp>
    </p:spTree>
    <p:extLst>
      <p:ext uri="{BB962C8B-B14F-4D97-AF65-F5344CB8AC3E}">
        <p14:creationId xmlns:p14="http://schemas.microsoft.com/office/powerpoint/2010/main" val="3692807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E73A-1BAD-4F1C-A432-06887059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Spilling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037A-13FC-4883-8AAB-CEC846DD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there is not enough target registers, values must be stored in memory</a:t>
            </a:r>
          </a:p>
          <a:p>
            <a:endParaRPr lang="en-US" dirty="0"/>
          </a:p>
          <a:p>
            <a:r>
              <a:rPr lang="en-US" dirty="0"/>
              <a:t>simple, remember we started with all values in memory in the IR</a:t>
            </a:r>
          </a:p>
          <a:p>
            <a:pPr lvl="1"/>
            <a:r>
              <a:rPr lang="en-US" dirty="0"/>
              <a:t>allocate space for the spilled values on stack</a:t>
            </a:r>
          </a:p>
          <a:p>
            <a:pPr lvl="1"/>
            <a:r>
              <a:rPr lang="en-US" dirty="0"/>
              <a:t>load / store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3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F7B-AAE5-4BD7-AB22-4E96DC17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777D-0A86-44DA-848E-4707FF9F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beginning</a:t>
            </a:r>
          </a:p>
          <a:p>
            <a:pPr lvl="1"/>
            <a:r>
              <a:rPr lang="en-US" dirty="0"/>
              <a:t>all values in memory</a:t>
            </a:r>
          </a:p>
          <a:p>
            <a:endParaRPr lang="en-US" dirty="0"/>
          </a:p>
          <a:p>
            <a:r>
              <a:rPr lang="en-US" dirty="0"/>
              <a:t>first read is load</a:t>
            </a:r>
          </a:p>
          <a:p>
            <a:pPr lvl="1"/>
            <a:r>
              <a:rPr lang="en-US" dirty="0"/>
              <a:t>all other reads just reuse the value in register</a:t>
            </a:r>
          </a:p>
          <a:p>
            <a:pPr lvl="1"/>
            <a:r>
              <a:rPr lang="en-US" dirty="0"/>
              <a:t>target registers, i.e. not SSA at this time</a:t>
            </a:r>
          </a:p>
          <a:p>
            <a:pPr lvl="1"/>
            <a:endParaRPr lang="en-US" dirty="0"/>
          </a:p>
          <a:p>
            <a:r>
              <a:rPr lang="en-US" dirty="0"/>
              <a:t>last write is store</a:t>
            </a:r>
          </a:p>
          <a:p>
            <a:pPr lvl="1"/>
            <a:r>
              <a:rPr lang="en-US" dirty="0"/>
              <a:t>so that next basic blocks will have the information in memory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5876D-787D-4B09-A471-0AE1A98EA0A5}"/>
              </a:ext>
            </a:extLst>
          </p:cNvPr>
          <p:cNvSpPr txBox="1"/>
          <p:nvPr/>
        </p:nvSpPr>
        <p:spPr>
          <a:xfrm>
            <a:off x="7007086" y="1185379"/>
            <a:ext cx="498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= single basic block</a:t>
            </a:r>
          </a:p>
        </p:txBody>
      </p:sp>
    </p:spTree>
    <p:extLst>
      <p:ext uri="{BB962C8B-B14F-4D97-AF65-F5344CB8AC3E}">
        <p14:creationId xmlns:p14="http://schemas.microsoft.com/office/powerpoint/2010/main" val="1600380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F7B-AAE5-4BD7-AB22-4E96DC17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777D-0A86-44DA-848E-4707FF9F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top-down:</a:t>
            </a:r>
          </a:p>
          <a:p>
            <a:pPr lvl="1"/>
            <a:r>
              <a:rPr lang="en-US" dirty="0"/>
              <a:t>loads &amp; stores are costly, best savings when the most frequently accessed values are kept in registers</a:t>
            </a:r>
          </a:p>
          <a:p>
            <a:pPr lvl="1"/>
            <a:r>
              <a:rPr lang="en-US" dirty="0"/>
              <a:t>calculate usage frequencies, most frequent ones in registers</a:t>
            </a:r>
          </a:p>
          <a:p>
            <a:pPr lvl="1"/>
            <a:r>
              <a:rPr lang="en-US" dirty="0"/>
              <a:t>reserve enough registers for temporaries (statically known)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218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</p:txBody>
      </p:sp>
    </p:spTree>
    <p:extLst>
      <p:ext uri="{BB962C8B-B14F-4D97-AF65-F5344CB8AC3E}">
        <p14:creationId xmlns:p14="http://schemas.microsoft.com/office/powerpoint/2010/main" val="1343344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R0: 4 reads + 4 writes = 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R1: 2 reads + 2 writes =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R3: 1 read  + 2 writes = 3</a:t>
            </a:r>
          </a:p>
        </p:txBody>
      </p:sp>
    </p:spTree>
    <p:extLst>
      <p:ext uri="{BB962C8B-B14F-4D97-AF65-F5344CB8AC3E}">
        <p14:creationId xmlns:p14="http://schemas.microsoft.com/office/powerpoint/2010/main" val="122474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10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R0: 4 reads + 4 writes = 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R1: 2 reads + 2 writes =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R3: 1 read  + 2 writes = 3</a:t>
            </a:r>
          </a:p>
        </p:txBody>
      </p:sp>
    </p:spTree>
    <p:extLst>
      <p:ext uri="{BB962C8B-B14F-4D97-AF65-F5344CB8AC3E}">
        <p14:creationId xmlns:p14="http://schemas.microsoft.com/office/powerpoint/2010/main" val="20546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R0: 4 reads + 4 writes = 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R1: 2 reads + 2 writes =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R3: 1 read  + 2 writes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E5256-911B-4082-9396-1710A2EE3005}"/>
              </a:ext>
            </a:extLst>
          </p:cNvPr>
          <p:cNvSpPr txBox="1"/>
          <p:nvPr/>
        </p:nvSpPr>
        <p:spPr>
          <a:xfrm>
            <a:off x="2956276" y="5285885"/>
            <a:ext cx="90925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we have no registers to write this since</a:t>
            </a:r>
          </a:p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all are occupied by values</a:t>
            </a:r>
          </a:p>
        </p:txBody>
      </p:sp>
    </p:spTree>
    <p:extLst>
      <p:ext uri="{BB962C8B-B14F-4D97-AF65-F5344CB8AC3E}">
        <p14:creationId xmlns:p14="http://schemas.microsoft.com/office/powerpoint/2010/main" val="121268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F7B-AAE5-4BD7-AB22-4E96DC17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777D-0A86-44DA-848E-4707FF9F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top-down:</a:t>
            </a:r>
          </a:p>
          <a:p>
            <a:pPr lvl="1"/>
            <a:r>
              <a:rPr lang="en-US" dirty="0"/>
              <a:t>loads &amp; stores are costly, best savings when the most frequently accessed values are kept in registers</a:t>
            </a:r>
          </a:p>
          <a:p>
            <a:pPr lvl="1"/>
            <a:r>
              <a:rPr lang="en-US" dirty="0"/>
              <a:t>calculate usage frequencies, most frequent ones in registers</a:t>
            </a:r>
          </a:p>
          <a:p>
            <a:pPr lvl="1"/>
            <a:r>
              <a:rPr lang="en-US" dirty="0"/>
              <a:t>reserve enough registers for temporaries (statically known)</a:t>
            </a:r>
          </a:p>
          <a:p>
            <a:pPr lvl="1"/>
            <a:endParaRPr lang="en-US" dirty="0"/>
          </a:p>
          <a:p>
            <a:r>
              <a:rPr lang="en-US" dirty="0"/>
              <a:t>allocates registers for the </a:t>
            </a:r>
            <a:r>
              <a:rPr lang="en-US" b="1" dirty="0"/>
              <a:t>entire</a:t>
            </a:r>
            <a:r>
              <a:rPr lang="en-US" dirty="0"/>
              <a:t> basic block</a:t>
            </a:r>
          </a:p>
          <a:p>
            <a:pPr lvl="1"/>
            <a:r>
              <a:rPr lang="en-US" dirty="0"/>
              <a:t>this is often not necessary as values may not be used throughout the block</a:t>
            </a:r>
          </a:p>
          <a:p>
            <a:pPr lvl="1"/>
            <a:r>
              <a:rPr lang="en-US" dirty="0"/>
              <a:t>before first/after last use their register can be used for other values at no cost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413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4F92-A72B-4BC4-AEAF-97887F69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C75E-BB31-415E-AFAB-16FA54CD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at each instruction re-think the allocation</a:t>
            </a:r>
          </a:p>
          <a:p>
            <a:pPr lvl="1"/>
            <a:r>
              <a:rPr lang="en-US" dirty="0"/>
              <a:t>ensure operands are in registers</a:t>
            </a:r>
          </a:p>
          <a:p>
            <a:pPr lvl="1"/>
            <a:r>
              <a:rPr lang="en-US" dirty="0"/>
              <a:t>ensure result will be in register</a:t>
            </a:r>
          </a:p>
          <a:p>
            <a:pPr lvl="1"/>
            <a:r>
              <a:rPr lang="en-US" dirty="0"/>
              <a:t>if value no longer needed, forget register association</a:t>
            </a:r>
          </a:p>
          <a:p>
            <a:pPr lvl="1"/>
            <a:r>
              <a:rPr lang="en-US" dirty="0"/>
              <a:t>if there are no free registers and one is needed, use heuristic to spill</a:t>
            </a:r>
          </a:p>
          <a:p>
            <a:pPr lvl="1"/>
            <a:endParaRPr lang="en-US" dirty="0"/>
          </a:p>
          <a:p>
            <a:r>
              <a:rPr lang="en-US" dirty="0"/>
              <a:t>heuristic</a:t>
            </a:r>
          </a:p>
          <a:p>
            <a:pPr lvl="1"/>
            <a:r>
              <a:rPr lang="en-US" dirty="0"/>
              <a:t>spill those that are used the furthest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769585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ax bx</a:t>
            </a:r>
          </a:p>
        </p:txBody>
      </p:sp>
    </p:spTree>
    <p:extLst>
      <p:ext uri="{BB962C8B-B14F-4D97-AF65-F5344CB8AC3E}">
        <p14:creationId xmlns:p14="http://schemas.microsoft.com/office/powerpoint/2010/main" val="3886519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r0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</p:txBody>
      </p:sp>
    </p:spTree>
    <p:extLst>
      <p:ext uri="{BB962C8B-B14F-4D97-AF65-F5344CB8AC3E}">
        <p14:creationId xmlns:p14="http://schemas.microsoft.com/office/powerpoint/2010/main" val="301478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bx = r1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</p:txBody>
      </p:sp>
    </p:spTree>
    <p:extLst>
      <p:ext uri="{BB962C8B-B14F-4D97-AF65-F5344CB8AC3E}">
        <p14:creationId xmlns:p14="http://schemas.microsoft.com/office/powerpoint/2010/main" val="233824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bx = r1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</p:txBody>
      </p:sp>
    </p:spTree>
    <p:extLst>
      <p:ext uri="{BB962C8B-B14F-4D97-AF65-F5344CB8AC3E}">
        <p14:creationId xmlns:p14="http://schemas.microsoft.com/office/powerpoint/2010/main" val="50162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r0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</p:txBody>
      </p:sp>
    </p:spTree>
    <p:extLst>
      <p:ext uri="{BB962C8B-B14F-4D97-AF65-F5344CB8AC3E}">
        <p14:creationId xmlns:p14="http://schemas.microsoft.com/office/powerpoint/2010/main" val="64266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ax =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bx = r3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ax</a:t>
            </a:r>
          </a:p>
        </p:txBody>
      </p:sp>
    </p:spTree>
    <p:extLst>
      <p:ext uri="{BB962C8B-B14F-4D97-AF65-F5344CB8AC3E}">
        <p14:creationId xmlns:p14="http://schemas.microsoft.com/office/powerpoint/2010/main" val="215541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0 = ARG_ADDR 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&amp;a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1 = ARG_ADDR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&amp;b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2 = ALLOC_L int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&amp;c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3 = LOAD [0]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4 = LOAD [1]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5 = LT 3 4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&lt; b ?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COND_JUMP 5 </a:t>
            </a: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iff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6 = LOAD [0]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7 = LOAD [1]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8 = ADD 6 7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+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STORE [2] 8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 =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JMP after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9 = LOAD [0]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10 = LOAD [1]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11 = SUB 9 10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-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STORE [2] 11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 =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JMP after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after: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12 = LOAD [2]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 12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3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bx = r3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ax</a:t>
            </a:r>
          </a:p>
        </p:txBody>
      </p:sp>
    </p:spTree>
    <p:extLst>
      <p:ext uri="{BB962C8B-B14F-4D97-AF65-F5344CB8AC3E}">
        <p14:creationId xmlns:p14="http://schemas.microsoft.com/office/powerpoint/2010/main" val="283666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r1,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r1, 45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r1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r0,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r3, r0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r3,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free : 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bx = r3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56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ax, 12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bx, 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add bx, 12</a:t>
            </a:r>
          </a:p>
        </p:txBody>
      </p:sp>
    </p:spTree>
    <p:extLst>
      <p:ext uri="{BB962C8B-B14F-4D97-AF65-F5344CB8AC3E}">
        <p14:creationId xmlns:p14="http://schemas.microsoft.com/office/powerpoint/2010/main" val="175549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4F92-A72B-4BC4-AEAF-97887F69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C75E-BB31-415E-AFAB-16FA54CD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bottom-up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devil lies in the details</a:t>
            </a:r>
          </a:p>
          <a:p>
            <a:pPr lvl="1"/>
            <a:r>
              <a:rPr lang="en-US" dirty="0"/>
              <a:t>don’t allocate two registers for same value</a:t>
            </a:r>
          </a:p>
          <a:p>
            <a:pPr lvl="1"/>
            <a:r>
              <a:rPr lang="en-US" dirty="0" err="1"/>
              <a:t>reurse</a:t>
            </a:r>
            <a:r>
              <a:rPr lang="en-US" dirty="0"/>
              <a:t> return register if arguments no longer necessary</a:t>
            </a:r>
          </a:p>
          <a:p>
            <a:pPr lvl="1"/>
            <a:r>
              <a:rPr lang="en-US" dirty="0"/>
              <a:t>tag clean/dirty register values, prefer spilling clean values (eliminates store)</a:t>
            </a:r>
          </a:p>
        </p:txBody>
      </p:sp>
    </p:spTree>
    <p:extLst>
      <p:ext uri="{BB962C8B-B14F-4D97-AF65-F5344CB8AC3E}">
        <p14:creationId xmlns:p14="http://schemas.microsoft.com/office/powerpoint/2010/main" val="2111698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DFC3-109E-43CF-8F8F-BE0B332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all nice…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FDA3-43CD-4496-864E-8FE9ABD6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B453-FB38-4EFA-8F71-98D9874116B1}"/>
              </a:ext>
            </a:extLst>
          </p:cNvPr>
          <p:cNvSpPr txBox="1"/>
          <p:nvPr/>
        </p:nvSpPr>
        <p:spPr>
          <a:xfrm>
            <a:off x="7756876" y="643185"/>
            <a:ext cx="1107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but:</a:t>
            </a:r>
          </a:p>
        </p:txBody>
      </p:sp>
    </p:spTree>
    <p:extLst>
      <p:ext uri="{BB962C8B-B14F-4D97-AF65-F5344CB8AC3E}">
        <p14:creationId xmlns:p14="http://schemas.microsoft.com/office/powerpoint/2010/main" val="2683963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DFC3-109E-43CF-8F8F-BE0B332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all nice…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FDA3-43CD-4496-864E-8FE9ABD6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is rarely a single basic block</a:t>
            </a:r>
          </a:p>
          <a:p>
            <a:pPr lvl="1"/>
            <a:r>
              <a:rPr lang="en-US" dirty="0"/>
              <a:t>and basic blocks tend to be short (not much to optimize)</a:t>
            </a:r>
          </a:p>
          <a:p>
            <a:pPr lvl="1"/>
            <a:endParaRPr lang="en-US" dirty="0"/>
          </a:p>
          <a:p>
            <a:r>
              <a:rPr lang="en-US" dirty="0"/>
              <a:t>can be faster!</a:t>
            </a:r>
          </a:p>
          <a:p>
            <a:pPr lvl="1"/>
            <a:r>
              <a:rPr lang="en-US" dirty="0"/>
              <a:t>local techniques do not optimize reuse across basic blocks</a:t>
            </a:r>
          </a:p>
          <a:p>
            <a:endParaRPr lang="en-US" dirty="0"/>
          </a:p>
          <a:p>
            <a:r>
              <a:rPr lang="en-US" dirty="0"/>
              <a:t>is actually very slow:</a:t>
            </a:r>
          </a:p>
          <a:p>
            <a:pPr lvl="1"/>
            <a:r>
              <a:rPr lang="en-US" dirty="0"/>
              <a:t>passing values between basic blocks still involves memory (expensive)</a:t>
            </a:r>
          </a:p>
          <a:p>
            <a:pPr lvl="1"/>
            <a:r>
              <a:rPr lang="en-US" b="1" dirty="0"/>
              <a:t>all </a:t>
            </a:r>
            <a:r>
              <a:rPr lang="en-US" dirty="0"/>
              <a:t>touched values are passed (more memory accesses)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we need to consider whole functions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B453-FB38-4EFA-8F71-98D9874116B1}"/>
              </a:ext>
            </a:extLst>
          </p:cNvPr>
          <p:cNvSpPr txBox="1"/>
          <p:nvPr/>
        </p:nvSpPr>
        <p:spPr>
          <a:xfrm>
            <a:off x="7756876" y="643185"/>
            <a:ext cx="1107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2443D-0BA9-4B04-AEE2-69A171CCD683}"/>
              </a:ext>
            </a:extLst>
          </p:cNvPr>
          <p:cNvSpPr txBox="1"/>
          <p:nvPr/>
        </p:nvSpPr>
        <p:spPr>
          <a:xfrm>
            <a:off x="6319016" y="5542459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hard:(</a:t>
            </a:r>
          </a:p>
        </p:txBody>
      </p:sp>
    </p:spTree>
    <p:extLst>
      <p:ext uri="{BB962C8B-B14F-4D97-AF65-F5344CB8AC3E}">
        <p14:creationId xmlns:p14="http://schemas.microsoft.com/office/powerpoint/2010/main" val="304136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1A2B-EC8A-4D96-A688-24F92E66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D828-8E43-40FD-8914-B36373FA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account for control flow</a:t>
            </a:r>
          </a:p>
          <a:p>
            <a:endParaRPr lang="en-US" dirty="0"/>
          </a:p>
          <a:p>
            <a:r>
              <a:rPr lang="en-US" dirty="0"/>
              <a:t>operates on IR register live ranges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6E29F-A40C-4EAD-AC13-587C1B4CB136}"/>
              </a:ext>
            </a:extLst>
          </p:cNvPr>
          <p:cNvSpPr txBox="1"/>
          <p:nvPr/>
        </p:nvSpPr>
        <p:spPr>
          <a:xfrm>
            <a:off x="6096000" y="2736166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(NI-APR)</a:t>
            </a:r>
          </a:p>
        </p:txBody>
      </p:sp>
    </p:spTree>
    <p:extLst>
      <p:ext uri="{BB962C8B-B14F-4D97-AF65-F5344CB8AC3E}">
        <p14:creationId xmlns:p14="http://schemas.microsoft.com/office/powerpoint/2010/main" val="2415846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1E19-B8F2-4170-B41B-9C0657C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192C-5522-4F8D-8820-A1D27296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range from first to last use (load/store) of a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1;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== 5)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b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 =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(1,3);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b +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689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1E19-B8F2-4170-B41B-9C0657C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192C-5522-4F8D-8820-A1D27296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range from first to last use (load/store) of a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1;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== 5)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(1,3);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59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1E19-B8F2-4170-B41B-9C0657C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192C-5522-4F8D-8820-A1D27296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range from first to last use (load/store) of a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1;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   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== 5) {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;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         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(1,3);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694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1E19-B8F2-4170-B41B-9C0657C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192C-5522-4F8D-8820-A1D27296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range from first to last use (load/store) of a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1;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    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== 5) {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= 1;    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 else {  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+ 1;  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            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someFunction</a:t>
            </a:r>
            <a:r>
              <a:rPr lang="en-US" dirty="0">
                <a:latin typeface="Consolas" panose="020B0609020204030204" pitchFamily="49" charset="0"/>
              </a:rPr>
              <a:t>(1,3);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;     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331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0 = ARG_ADDR 0 // &amp;a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1 = ARG_ADDR 1 // &amp;b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2 = ALLOC_L int // &amp;c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3 = LOAD [0] // a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4 = LOAD [1] // b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5 = LT 3 4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&lt; b ?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COND_JUMP 5 </a:t>
            </a: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iff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6 = LOAD [0] // a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7 = LOAD [1] // b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8 = ADD 6 7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+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STORE [2] 8 // c =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JMP after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9 = LOAD [0] // a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10 = LOAD [1] // b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11 = SUB 9 10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-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    STORE [2] 11 // c =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JMP after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after: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12 = LOAD [2] // c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 12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0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1A2B-EC8A-4D96-A688-24F92E66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D828-8E43-40FD-8914-B36373FA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account for control flow</a:t>
            </a:r>
          </a:p>
          <a:p>
            <a:endParaRPr lang="en-US" dirty="0"/>
          </a:p>
          <a:p>
            <a:r>
              <a:rPr lang="en-US" dirty="0"/>
              <a:t>operates on IR register live ranges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6E29F-A40C-4EAD-AC13-587C1B4CB136}"/>
              </a:ext>
            </a:extLst>
          </p:cNvPr>
          <p:cNvSpPr txBox="1"/>
          <p:nvPr/>
        </p:nvSpPr>
        <p:spPr>
          <a:xfrm>
            <a:off x="6096000" y="2736166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(NI-APR)</a:t>
            </a:r>
          </a:p>
        </p:txBody>
      </p:sp>
    </p:spTree>
    <p:extLst>
      <p:ext uri="{BB962C8B-B14F-4D97-AF65-F5344CB8AC3E}">
        <p14:creationId xmlns:p14="http://schemas.microsoft.com/office/powerpoint/2010/main" val="970632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83D8-7C10-4C10-B55C-10CDBFC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C4C6-6FC1-4095-8F38-FBF15630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ranges represented as intervals</a:t>
            </a:r>
          </a:p>
          <a:p>
            <a:endParaRPr lang="en-US" dirty="0"/>
          </a:p>
          <a:p>
            <a:r>
              <a:rPr lang="en-US" dirty="0"/>
              <a:t>traversed chronologically, assigned registers in greedy manner</a:t>
            </a:r>
          </a:p>
          <a:p>
            <a:pPr lvl="1"/>
            <a:r>
              <a:rPr lang="en-US" dirty="0"/>
              <a:t>similar to bottom-up local approach</a:t>
            </a:r>
          </a:p>
          <a:p>
            <a:endParaRPr lang="en-US" dirty="0"/>
          </a:p>
          <a:p>
            <a:r>
              <a:rPr lang="en-US" dirty="0"/>
              <a:t>fast (calculation)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C7359-28DD-425F-A29E-695DC834536D}"/>
              </a:ext>
            </a:extLst>
          </p:cNvPr>
          <p:cNvSpPr txBox="1"/>
          <p:nvPr/>
        </p:nvSpPr>
        <p:spPr>
          <a:xfrm>
            <a:off x="3566140" y="4137583"/>
            <a:ext cx="5982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…not so fast, actual code</a:t>
            </a:r>
          </a:p>
        </p:txBody>
      </p:sp>
    </p:spTree>
    <p:extLst>
      <p:ext uri="{BB962C8B-B14F-4D97-AF65-F5344CB8AC3E}">
        <p14:creationId xmlns:p14="http://schemas.microsoft.com/office/powerpoint/2010/main" val="3808343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83D8-7C10-4C10-B55C-10CDBFC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C4C6-6FC1-4095-8F38-FBF15630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ranges represented as intervals</a:t>
            </a:r>
          </a:p>
          <a:p>
            <a:endParaRPr lang="en-US" dirty="0"/>
          </a:p>
          <a:p>
            <a:r>
              <a:rPr lang="en-US" dirty="0"/>
              <a:t>traversed chronologically, assigned registers in greedy manner</a:t>
            </a:r>
          </a:p>
          <a:p>
            <a:pPr lvl="1"/>
            <a:r>
              <a:rPr lang="en-US" dirty="0"/>
              <a:t>similar to bottom-up local approach</a:t>
            </a:r>
          </a:p>
          <a:p>
            <a:endParaRPr lang="en-US" dirty="0"/>
          </a:p>
          <a:p>
            <a:r>
              <a:rPr lang="en-US" dirty="0"/>
              <a:t>fast (calculation)</a:t>
            </a:r>
          </a:p>
          <a:p>
            <a:endParaRPr lang="en-US" dirty="0"/>
          </a:p>
          <a:p>
            <a:r>
              <a:rPr lang="en-US" dirty="0"/>
              <a:t>the usual limitations of greedy algorithms</a:t>
            </a:r>
          </a:p>
          <a:p>
            <a:pPr lvl="1"/>
            <a:r>
              <a:rPr lang="en-US" dirty="0"/>
              <a:t>also, does not take holes in live ranges into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C7359-28DD-425F-A29E-695DC834536D}"/>
              </a:ext>
            </a:extLst>
          </p:cNvPr>
          <p:cNvSpPr txBox="1"/>
          <p:nvPr/>
        </p:nvSpPr>
        <p:spPr>
          <a:xfrm>
            <a:off x="3566140" y="4137583"/>
            <a:ext cx="5982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…not so fast, actual code</a:t>
            </a:r>
          </a:p>
        </p:txBody>
      </p:sp>
    </p:spTree>
    <p:extLst>
      <p:ext uri="{BB962C8B-B14F-4D97-AF65-F5344CB8AC3E}">
        <p14:creationId xmlns:p14="http://schemas.microsoft.com/office/powerpoint/2010/main" val="1215900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C1EA-970F-4A97-A0A6-4BFC43B3A74E}"/>
              </a:ext>
            </a:extLst>
          </p:cNvPr>
          <p:cNvSpPr txBox="1"/>
          <p:nvPr/>
        </p:nvSpPr>
        <p:spPr>
          <a:xfrm>
            <a:off x="3383558" y="3044279"/>
            <a:ext cx="5424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So…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674403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C1EA-970F-4A97-A0A6-4BFC43B3A74E}"/>
              </a:ext>
            </a:extLst>
          </p:cNvPr>
          <p:cNvSpPr txBox="1"/>
          <p:nvPr/>
        </p:nvSpPr>
        <p:spPr>
          <a:xfrm>
            <a:off x="3383558" y="3044279"/>
            <a:ext cx="5424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So… Can we do better?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0C8AC-B39B-4A66-9091-C70D86C91BCA}"/>
              </a:ext>
            </a:extLst>
          </p:cNvPr>
          <p:cNvSpPr txBox="1"/>
          <p:nvPr/>
        </p:nvSpPr>
        <p:spPr>
          <a:xfrm>
            <a:off x="2459218" y="4061382"/>
            <a:ext cx="77283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If it’s hard, make a graph of it…</a:t>
            </a:r>
          </a:p>
        </p:txBody>
      </p:sp>
    </p:spTree>
    <p:extLst>
      <p:ext uri="{BB962C8B-B14F-4D97-AF65-F5344CB8AC3E}">
        <p14:creationId xmlns:p14="http://schemas.microsoft.com/office/powerpoint/2010/main" val="400753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4A9-2EE7-4985-8E8B-4C64EC9E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DC1-D01E-49A7-8C27-C3EC6EA6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ranges represented as graph nodes</a:t>
            </a:r>
          </a:p>
          <a:p>
            <a:endParaRPr lang="en-US" dirty="0"/>
          </a:p>
          <a:p>
            <a:r>
              <a:rPr lang="en-US" dirty="0"/>
              <a:t>edges represent</a:t>
            </a:r>
          </a:p>
        </p:txBody>
      </p:sp>
    </p:spTree>
    <p:extLst>
      <p:ext uri="{BB962C8B-B14F-4D97-AF65-F5344CB8AC3E}">
        <p14:creationId xmlns:p14="http://schemas.microsoft.com/office/powerpoint/2010/main" val="1978569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4A9-2EE7-4985-8E8B-4C64EC9E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DC1-D01E-49A7-8C27-C3EC6EA6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ranges represented as graph nodes</a:t>
            </a:r>
          </a:p>
          <a:p>
            <a:endParaRPr lang="en-US" dirty="0"/>
          </a:p>
          <a:p>
            <a:r>
              <a:rPr lang="en-US" dirty="0"/>
              <a:t>edges represent overlapping ranges</a:t>
            </a:r>
          </a:p>
        </p:txBody>
      </p:sp>
    </p:spTree>
    <p:extLst>
      <p:ext uri="{BB962C8B-B14F-4D97-AF65-F5344CB8AC3E}">
        <p14:creationId xmlns:p14="http://schemas.microsoft.com/office/powerpoint/2010/main" val="134259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A4A9-2EE7-4985-8E8B-4C64EC9E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 via 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DC1-D01E-49A7-8C27-C3EC6EA6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ranges represented as graph nodes</a:t>
            </a:r>
          </a:p>
          <a:p>
            <a:endParaRPr lang="en-US" dirty="0"/>
          </a:p>
          <a:p>
            <a:r>
              <a:rPr lang="en-US" dirty="0"/>
              <a:t>edges represent overlapping ranges</a:t>
            </a:r>
          </a:p>
          <a:p>
            <a:endParaRPr lang="en-US" dirty="0"/>
          </a:p>
          <a:p>
            <a:r>
              <a:rPr lang="en-US" dirty="0"/>
              <a:t>colors for the graph represent target registers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0F2F9-3737-4289-AEFD-12D972D37AE4}"/>
              </a:ext>
            </a:extLst>
          </p:cNvPr>
          <p:cNvSpPr txBox="1"/>
          <p:nvPr/>
        </p:nvSpPr>
        <p:spPr>
          <a:xfrm>
            <a:off x="1056861" y="4843261"/>
            <a:ext cx="4314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is NP-complete :(</a:t>
            </a:r>
          </a:p>
        </p:txBody>
      </p:sp>
    </p:spTree>
    <p:extLst>
      <p:ext uri="{BB962C8B-B14F-4D97-AF65-F5344CB8AC3E}">
        <p14:creationId xmlns:p14="http://schemas.microsoft.com/office/powerpoint/2010/main" val="187485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3E62-4AD9-4DD7-99F7-525E4EB3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8BD6-0151-4B31-921B-D22C2B66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</a:t>
            </a:r>
          </a:p>
          <a:p>
            <a:pPr lvl="1"/>
            <a:r>
              <a:rPr lang="en-US" dirty="0"/>
              <a:t>for K colors, a node with at most K-1 neighbors can always be safely colored. Just pick the color none of its neighbors have (1)</a:t>
            </a:r>
          </a:p>
          <a:p>
            <a:endParaRPr lang="en-US" dirty="0"/>
          </a:p>
          <a:p>
            <a:r>
              <a:rPr lang="en-US" dirty="0"/>
              <a:t>find such nodes, color them and remove from the graph (2)</a:t>
            </a:r>
          </a:p>
          <a:p>
            <a:pPr lvl="1"/>
            <a:r>
              <a:rPr lang="en-US" dirty="0"/>
              <a:t>this might make some other nodes fall into the &lt; K neighbors category</a:t>
            </a:r>
          </a:p>
          <a:p>
            <a:pPr lvl="1"/>
            <a:endParaRPr lang="en-US" dirty="0"/>
          </a:p>
          <a:p>
            <a:r>
              <a:rPr lang="en-US" dirty="0"/>
              <a:t>if no such nodes are found, spill a range and remove it</a:t>
            </a:r>
          </a:p>
          <a:p>
            <a:pPr lvl="1"/>
            <a:r>
              <a:rPr lang="en-US" dirty="0"/>
              <a:t>this reduces the degree of its neighbors, if there is one with &lt; K do (1), otherwise do (2)</a:t>
            </a:r>
          </a:p>
        </p:txBody>
      </p:sp>
    </p:spTree>
    <p:extLst>
      <p:ext uri="{BB962C8B-B14F-4D97-AF65-F5344CB8AC3E}">
        <p14:creationId xmlns:p14="http://schemas.microsoft.com/office/powerpoint/2010/main" val="776948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681-6B71-4D42-AC98-09228E5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24A2-19F7-4F35-8E96-E12A798B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determine the color? </a:t>
            </a:r>
          </a:p>
          <a:p>
            <a:pPr lvl="1"/>
            <a:r>
              <a:rPr lang="en-US" dirty="0"/>
              <a:t>when removing nodes from graph, push to stack</a:t>
            </a:r>
          </a:p>
          <a:p>
            <a:pPr lvl="1"/>
            <a:r>
              <a:rPr lang="en-US" dirty="0"/>
              <a:t>when all on stack, pop from stack and assign lowest color none of its neighbors in the full graph has</a:t>
            </a:r>
          </a:p>
          <a:p>
            <a:pPr lvl="1"/>
            <a:endParaRPr lang="en-US" dirty="0"/>
          </a:p>
          <a:p>
            <a:r>
              <a:rPr lang="en-US" dirty="0"/>
              <a:t>which ranges to spill?</a:t>
            </a:r>
          </a:p>
          <a:p>
            <a:pPr lvl="1"/>
            <a:r>
              <a:rPr lang="en-US" dirty="0"/>
              <a:t>this too complicates with control flow</a:t>
            </a:r>
          </a:p>
        </p:txBody>
      </p:sp>
    </p:spTree>
    <p:extLst>
      <p:ext uri="{BB962C8B-B14F-4D97-AF65-F5344CB8AC3E}">
        <p14:creationId xmlns:p14="http://schemas.microsoft.com/office/powerpoint/2010/main" val="2469941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0 = ARG 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1 = ARG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2 = LT 0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&lt; b ?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COND_JUMP 5 </a:t>
            </a: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iff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3 = ADD 0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+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JMP after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4 = SUB 9 10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-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JMP after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after: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5 = PHI </a:t>
            </a: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 3, </a:t>
            </a:r>
            <a:r>
              <a:rPr lang="en-US" sz="2400" dirty="0" err="1">
                <a:latin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</a:rPr>
              <a:t> 4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RET 5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B2D74-AD2E-48EA-8374-ACC0F087562F}"/>
              </a:ext>
            </a:extLst>
          </p:cNvPr>
          <p:cNvSpPr txBox="1"/>
          <p:nvPr/>
        </p:nvSpPr>
        <p:spPr>
          <a:xfrm>
            <a:off x="8140148" y="1185379"/>
            <a:ext cx="3786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returns argument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9081-410A-4B56-8D4B-54EEC9AF92B6}"/>
              </a:ext>
            </a:extLst>
          </p:cNvPr>
          <p:cNvSpPr txBox="1"/>
          <p:nvPr/>
        </p:nvSpPr>
        <p:spPr>
          <a:xfrm>
            <a:off x="8750893" y="5233918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usual phi node…</a:t>
            </a:r>
          </a:p>
        </p:txBody>
      </p:sp>
    </p:spTree>
    <p:extLst>
      <p:ext uri="{BB962C8B-B14F-4D97-AF65-F5344CB8AC3E}">
        <p14:creationId xmlns:p14="http://schemas.microsoft.com/office/powerpoint/2010/main" val="3223622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681-6B71-4D42-AC98-09228E5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24A2-19F7-4F35-8E96-E12A798B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determine the color? </a:t>
            </a:r>
          </a:p>
          <a:p>
            <a:pPr lvl="1"/>
            <a:r>
              <a:rPr lang="en-US" dirty="0"/>
              <a:t>when removing nodes from graph, push to stack</a:t>
            </a:r>
          </a:p>
          <a:p>
            <a:pPr lvl="1"/>
            <a:r>
              <a:rPr lang="en-US" dirty="0"/>
              <a:t>when all on stack, pop from stack and assign lowest color none of its neighbors in the full graph has</a:t>
            </a:r>
          </a:p>
          <a:p>
            <a:pPr lvl="1"/>
            <a:endParaRPr lang="en-US" dirty="0"/>
          </a:p>
          <a:p>
            <a:r>
              <a:rPr lang="en-US" dirty="0"/>
              <a:t>which ranges to spill?</a:t>
            </a:r>
          </a:p>
          <a:p>
            <a:pPr lvl="1"/>
            <a:r>
              <a:rPr lang="en-US" dirty="0"/>
              <a:t>this too complicates with control flow</a:t>
            </a:r>
          </a:p>
          <a:p>
            <a:pPr lvl="1"/>
            <a:r>
              <a:rPr lang="en-US" dirty="0"/>
              <a:t>assign spill costs to ranges (place/size/…)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1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BE72-3132-4469-AD05-E5BDF350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D3AE-3C40-45EE-A947-8B686618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spilling can split the ranges</a:t>
            </a:r>
          </a:p>
          <a:p>
            <a:endParaRPr lang="en-US" dirty="0"/>
          </a:p>
          <a:p>
            <a:r>
              <a:rPr lang="en-US" dirty="0"/>
              <a:t>ranges can be merged, if connected by a move</a:t>
            </a:r>
          </a:p>
          <a:p>
            <a:pPr lvl="1"/>
            <a:r>
              <a:rPr lang="en-US" dirty="0"/>
              <a:t>removes the move</a:t>
            </a:r>
          </a:p>
          <a:p>
            <a:pPr lvl="1"/>
            <a:endParaRPr lang="en-US" dirty="0"/>
          </a:p>
          <a:p>
            <a:r>
              <a:rPr lang="en-US" dirty="0"/>
              <a:t>not all registers are created equal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multiregister</a:t>
            </a:r>
            <a:r>
              <a:rPr lang="en-US" dirty="0"/>
              <a:t> values</a:t>
            </a:r>
          </a:p>
          <a:p>
            <a:pPr lvl="1"/>
            <a:endParaRPr lang="en-US" dirty="0"/>
          </a:p>
          <a:p>
            <a:r>
              <a:rPr lang="en-US" dirty="0"/>
              <a:t>whole program allocation</a:t>
            </a:r>
          </a:p>
          <a:p>
            <a:pPr lvl="1"/>
            <a:r>
              <a:rPr lang="en-US" dirty="0"/>
              <a:t>savings across function boundaries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88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70E00-2843-40F5-A959-6FB599EC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F6B-BA4A-493B-B95C-C05C461E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1360150" cy="1500187"/>
          </a:xfrm>
        </p:spPr>
        <p:txBody>
          <a:bodyPr>
            <a:normAutofit lnSpcReduction="10000"/>
          </a:bodyPr>
          <a:lstStyle/>
          <a:p>
            <a:r>
              <a:rPr lang="en-GB" dirty="0">
                <a:hlinkClick r:id="rId3"/>
              </a:rPr>
              <a:t>https://eli.thegreenplace.net/2012/11/24/life-of-an-instruction-in-llvm/</a:t>
            </a:r>
            <a:r>
              <a:rPr lang="en-GB" dirty="0"/>
              <a:t> - don’t be scared</a:t>
            </a:r>
            <a:r>
              <a:rPr lang="en-GB" dirty="0">
                <a:sym typeface="Wingdings" panose="05000000000000000000" pitchFamily="2" charset="2"/>
              </a:rPr>
              <a:t>:)</a:t>
            </a:r>
          </a:p>
          <a:p>
            <a:r>
              <a:rPr lang="en-GB" dirty="0">
                <a:hlinkClick r:id="rId4"/>
              </a:rPr>
              <a:t>https://www.hpl.hp.com/techreports/Compaq-DEC/SRC-RR-171.html</a:t>
            </a:r>
            <a:r>
              <a:rPr lang="en-GB" dirty="0">
                <a:sym typeface="Wingdings" panose="05000000000000000000" pitchFamily="2" charset="2"/>
              </a:rPr>
              <a:t> - The DENALI </a:t>
            </a:r>
            <a:r>
              <a:rPr lang="en-GB" dirty="0" err="1">
                <a:sym typeface="Wingdings" panose="05000000000000000000" pitchFamily="2" charset="2"/>
              </a:rPr>
              <a:t>superoptimizer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806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0 = ARG 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1 = ARG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2 = LT 0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&lt; b ?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COND_JUMP 5 </a:t>
            </a: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iff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3 = ADD 0 1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+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RET 3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4 = SUB 9 10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- b</a:t>
            </a:r>
            <a:b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RET 4</a:t>
            </a:r>
          </a:p>
        </p:txBody>
      </p:sp>
    </p:spTree>
    <p:extLst>
      <p:ext uri="{BB962C8B-B14F-4D97-AF65-F5344CB8AC3E}">
        <p14:creationId xmlns:p14="http://schemas.microsoft.com/office/powerpoint/2010/main" val="1106404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25C5-BAC8-4DFE-ACB0-43CA4DDF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Are Not Perfect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F5F8-EA71-4238-8491-602DE70D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variables can be kept in registers</a:t>
            </a:r>
          </a:p>
          <a:p>
            <a:endParaRPr lang="en-US" dirty="0"/>
          </a:p>
          <a:p>
            <a:r>
              <a:rPr lang="en-US" dirty="0"/>
              <a:t>some need addresses</a:t>
            </a:r>
          </a:p>
        </p:txBody>
      </p:sp>
    </p:spTree>
    <p:extLst>
      <p:ext uri="{BB962C8B-B14F-4D97-AF65-F5344CB8AC3E}">
        <p14:creationId xmlns:p14="http://schemas.microsoft.com/office/powerpoint/2010/main" val="1583993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27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7B9F-01A6-4C84-A936-F7E09E8B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-9939"/>
            <a:ext cx="11353800" cy="685800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foobar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&lt;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+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 = a – b;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otherfoo</a:t>
            </a:r>
            <a:r>
              <a:rPr lang="en-US" dirty="0">
                <a:latin typeface="Consolas" panose="020B0609020204030204" pitchFamily="49" charset="0"/>
              </a:rPr>
              <a:t>(&amp;c);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c;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09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2894</Words>
  <Application>Microsoft Office PowerPoint</Application>
  <PresentationFormat>Widescreen</PresentationFormat>
  <Paragraphs>589</Paragraphs>
  <Slides>52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Bradley Hand ITC</vt:lpstr>
      <vt:lpstr>Calibri</vt:lpstr>
      <vt:lpstr>Calibri Light</vt:lpstr>
      <vt:lpstr>Consolas</vt:lpstr>
      <vt:lpstr>Office Theme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Registers Are Not Perfect</vt:lpstr>
      <vt:lpstr>PowerPoint Presentation</vt:lpstr>
      <vt:lpstr>PowerPoint Presentation</vt:lpstr>
      <vt:lpstr>Registers Are Not Perfect</vt:lpstr>
      <vt:lpstr>IR</vt:lpstr>
      <vt:lpstr>IR Target</vt:lpstr>
      <vt:lpstr>Register Allocation</vt:lpstr>
      <vt:lpstr>Allocation &amp; Assignment</vt:lpstr>
      <vt:lpstr>Value Spilling</vt:lpstr>
      <vt:lpstr>Local Register Allocation</vt:lpstr>
      <vt:lpstr>Local Register Allocation</vt:lpstr>
      <vt:lpstr>PowerPoint Presentation</vt:lpstr>
      <vt:lpstr>PowerPoint Presentation</vt:lpstr>
      <vt:lpstr>PowerPoint Presentation</vt:lpstr>
      <vt:lpstr>PowerPoint Presentation</vt:lpstr>
      <vt:lpstr>Local Register Allocation</vt:lpstr>
      <vt:lpstr>Local 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 Register Allocation</vt:lpstr>
      <vt:lpstr>This is all nice…</vt:lpstr>
      <vt:lpstr>This is all nice…</vt:lpstr>
      <vt:lpstr>Global Register Allocation</vt:lpstr>
      <vt:lpstr>Live Ranges</vt:lpstr>
      <vt:lpstr>Live Ranges</vt:lpstr>
      <vt:lpstr>Live Ranges</vt:lpstr>
      <vt:lpstr>Live Ranges</vt:lpstr>
      <vt:lpstr>Global Register Allocation</vt:lpstr>
      <vt:lpstr>Linear Scan</vt:lpstr>
      <vt:lpstr>Linear Scan</vt:lpstr>
      <vt:lpstr>PowerPoint Presentation</vt:lpstr>
      <vt:lpstr>PowerPoint Presentation</vt:lpstr>
      <vt:lpstr>PowerPoint Presentation</vt:lpstr>
      <vt:lpstr>PowerPoint Presentation</vt:lpstr>
      <vt:lpstr>Register Allocation via Graph Coloring</vt:lpstr>
      <vt:lpstr>Graph Coloring</vt:lpstr>
      <vt:lpstr>Graph Coloring</vt:lpstr>
      <vt:lpstr>Graph Coloring</vt:lpstr>
      <vt:lpstr>The Other Things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Peta M</dc:creator>
  <cp:lastModifiedBy>Peta M</cp:lastModifiedBy>
  <cp:revision>121</cp:revision>
  <dcterms:created xsi:type="dcterms:W3CDTF">2019-11-27T10:15:31Z</dcterms:created>
  <dcterms:modified xsi:type="dcterms:W3CDTF">2021-04-26T09:22:18Z</dcterms:modified>
</cp:coreProperties>
</file>