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689" r:id="rId3"/>
    <p:sldId id="608" r:id="rId4"/>
    <p:sldId id="612" r:id="rId5"/>
    <p:sldId id="610" r:id="rId6"/>
    <p:sldId id="633" r:id="rId7"/>
    <p:sldId id="634" r:id="rId8"/>
    <p:sldId id="635" r:id="rId9"/>
    <p:sldId id="677" r:id="rId10"/>
    <p:sldId id="645" r:id="rId11"/>
    <p:sldId id="644" r:id="rId12"/>
    <p:sldId id="642" r:id="rId13"/>
    <p:sldId id="611" r:id="rId14"/>
    <p:sldId id="613" r:id="rId15"/>
    <p:sldId id="614" r:id="rId16"/>
    <p:sldId id="616" r:id="rId17"/>
    <p:sldId id="617" r:id="rId18"/>
    <p:sldId id="620" r:id="rId19"/>
    <p:sldId id="626" r:id="rId20"/>
    <p:sldId id="619" r:id="rId21"/>
    <p:sldId id="678" r:id="rId22"/>
    <p:sldId id="621" r:id="rId23"/>
    <p:sldId id="623" r:id="rId24"/>
    <p:sldId id="622" r:id="rId25"/>
    <p:sldId id="618" r:id="rId26"/>
    <p:sldId id="679" r:id="rId27"/>
    <p:sldId id="627" r:id="rId28"/>
    <p:sldId id="628" r:id="rId29"/>
    <p:sldId id="632" r:id="rId30"/>
    <p:sldId id="636" r:id="rId31"/>
    <p:sldId id="637" r:id="rId32"/>
    <p:sldId id="638" r:id="rId33"/>
    <p:sldId id="639" r:id="rId34"/>
    <p:sldId id="640" r:id="rId35"/>
    <p:sldId id="641" r:id="rId36"/>
    <p:sldId id="643" r:id="rId37"/>
    <p:sldId id="646" r:id="rId38"/>
    <p:sldId id="631" r:id="rId39"/>
    <p:sldId id="629" r:id="rId40"/>
    <p:sldId id="647" r:id="rId41"/>
    <p:sldId id="659" r:id="rId42"/>
    <p:sldId id="649" r:id="rId43"/>
    <p:sldId id="650" r:id="rId44"/>
    <p:sldId id="680" r:id="rId45"/>
    <p:sldId id="652" r:id="rId46"/>
    <p:sldId id="653" r:id="rId47"/>
    <p:sldId id="654" r:id="rId48"/>
    <p:sldId id="656" r:id="rId49"/>
    <p:sldId id="658" r:id="rId50"/>
    <p:sldId id="660" r:id="rId51"/>
    <p:sldId id="661" r:id="rId52"/>
    <p:sldId id="662" r:id="rId53"/>
    <p:sldId id="664" r:id="rId54"/>
    <p:sldId id="663" r:id="rId55"/>
    <p:sldId id="665" r:id="rId56"/>
    <p:sldId id="666" r:id="rId57"/>
    <p:sldId id="667" r:id="rId58"/>
    <p:sldId id="668" r:id="rId59"/>
    <p:sldId id="669" r:id="rId60"/>
    <p:sldId id="670" r:id="rId61"/>
    <p:sldId id="671" r:id="rId62"/>
    <p:sldId id="672" r:id="rId63"/>
    <p:sldId id="673" r:id="rId64"/>
    <p:sldId id="674" r:id="rId65"/>
    <p:sldId id="682" r:id="rId66"/>
    <p:sldId id="681" r:id="rId67"/>
    <p:sldId id="675" r:id="rId68"/>
    <p:sldId id="676" r:id="rId69"/>
    <p:sldId id="685" r:id="rId70"/>
    <p:sldId id="684" r:id="rId71"/>
    <p:sldId id="683" r:id="rId72"/>
    <p:sldId id="686" r:id="rId73"/>
    <p:sldId id="687" r:id="rId74"/>
    <p:sldId id="688" r:id="rId75"/>
    <p:sldId id="690" r:id="rId76"/>
    <p:sldId id="691" r:id="rId77"/>
    <p:sldId id="55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4019" autoAdjust="0"/>
  </p:normalViewPr>
  <p:slideViewPr>
    <p:cSldViewPr snapToGrid="0">
      <p:cViewPr varScale="1">
        <p:scale>
          <a:sx n="116" d="100"/>
          <a:sy n="116" d="100"/>
        </p:scale>
        <p:origin x="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7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9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1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4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8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this goes top down really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in real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2/11/24/life-of-an-instruction-in-llv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pl.hp.com/techreports/Compaq-DEC/SRC-RR-17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B189E-2EB9-406E-BE72-6DA9031846F4}"/>
              </a:ext>
            </a:extLst>
          </p:cNvPr>
          <p:cNvSpPr txBox="1"/>
          <p:nvPr/>
        </p:nvSpPr>
        <p:spPr>
          <a:xfrm>
            <a:off x="3193016" y="1240315"/>
            <a:ext cx="6248400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5699608" y="2474862"/>
            <a:ext cx="5183740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58EDBB-2E6B-4BF6-ACE0-24BCF61EA553}"/>
              </a:ext>
            </a:extLst>
          </p:cNvPr>
          <p:cNvSpPr/>
          <p:nvPr/>
        </p:nvSpPr>
        <p:spPr>
          <a:xfrm>
            <a:off x="5916679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43C69-684C-44FC-8231-E7E0F565F3FA}"/>
              </a:ext>
            </a:extLst>
          </p:cNvPr>
          <p:cNvSpPr/>
          <p:nvPr/>
        </p:nvSpPr>
        <p:spPr>
          <a:xfrm>
            <a:off x="7607440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Scheduling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F5E7E-FF34-4C4F-BF90-89DE2A4640B2}"/>
              </a:ext>
            </a:extLst>
          </p:cNvPr>
          <p:cNvSpPr/>
          <p:nvPr/>
        </p:nvSpPr>
        <p:spPr>
          <a:xfrm>
            <a:off x="9266789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</p:spTree>
    <p:extLst>
      <p:ext uri="{BB962C8B-B14F-4D97-AF65-F5344CB8AC3E}">
        <p14:creationId xmlns:p14="http://schemas.microsoft.com/office/powerpoint/2010/main" val="397727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9BAE-4DD3-429E-9ABD-354354CE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A46-DFEC-417F-A7B8-FEC05AD9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consists of three main phases</a:t>
            </a:r>
          </a:p>
          <a:p>
            <a:pPr lvl="1"/>
            <a:r>
              <a:rPr lang="en-US" dirty="0"/>
              <a:t>instruction selection (determine which instructions will be used to execute the program’s semantics)</a:t>
            </a:r>
          </a:p>
          <a:p>
            <a:pPr lvl="1"/>
            <a:r>
              <a:rPr lang="en-US" dirty="0"/>
              <a:t>instruction scheduling (reorder instructions to ease pressure on computer units)</a:t>
            </a:r>
          </a:p>
          <a:p>
            <a:pPr lvl="1"/>
            <a:r>
              <a:rPr lang="en-US" dirty="0"/>
              <a:t>register allocation (determine which machine registers will be used for what)</a:t>
            </a:r>
          </a:p>
          <a:p>
            <a:pPr lvl="1"/>
            <a:endParaRPr lang="en-US" dirty="0"/>
          </a:p>
          <a:p>
            <a:r>
              <a:rPr lang="en-US" dirty="0"/>
              <a:t>presented separately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8F581-8156-4ABD-9BC9-BE341581687A}"/>
              </a:ext>
            </a:extLst>
          </p:cNvPr>
          <p:cNvSpPr txBox="1"/>
          <p:nvPr/>
        </p:nvSpPr>
        <p:spPr>
          <a:xfrm>
            <a:off x="2689078" y="5148470"/>
            <a:ext cx="950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hairy, interleaved, mess of code in practical reality…</a:t>
            </a:r>
          </a:p>
        </p:txBody>
      </p:sp>
    </p:spTree>
    <p:extLst>
      <p:ext uri="{BB962C8B-B14F-4D97-AF65-F5344CB8AC3E}">
        <p14:creationId xmlns:p14="http://schemas.microsoft.com/office/powerpoint/2010/main" val="22649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C28C-BDB1-4852-B254-A6E491E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D3D4-AF39-42C4-9814-361450FC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selection almost never done in isolation</a:t>
            </a:r>
          </a:p>
          <a:p>
            <a:endParaRPr lang="en-US" dirty="0"/>
          </a:p>
          <a:p>
            <a:r>
              <a:rPr lang="en-US" dirty="0"/>
              <a:t>the register allocator is responsible for providing new free registers</a:t>
            </a:r>
          </a:p>
          <a:p>
            <a:pPr lvl="1"/>
            <a:r>
              <a:rPr lang="en-US" dirty="0"/>
              <a:t>i.e. instead of r0, call </a:t>
            </a:r>
            <a:r>
              <a:rPr lang="en-US" dirty="0" err="1"/>
              <a:t>nextRegister</a:t>
            </a:r>
            <a:r>
              <a:rPr lang="en-US" dirty="0"/>
              <a:t>() which returns new free registers</a:t>
            </a:r>
          </a:p>
          <a:p>
            <a:pPr lvl="1"/>
            <a:endParaRPr lang="en-US" dirty="0"/>
          </a:p>
          <a:p>
            <a:r>
              <a:rPr lang="en-US" dirty="0"/>
              <a:t>this may also insert extra code to keep old value if no new registers available</a:t>
            </a:r>
          </a:p>
          <a:p>
            <a:pPr lvl="1"/>
            <a:r>
              <a:rPr lang="en-US" dirty="0"/>
              <a:t>register spilling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9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0158-EE21-4BD2-9577-D6BEAD6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03AC6-B29F-4D94-84C2-74659A8B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0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3011557"/>
            <a:ext cx="10846904" cy="31654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</p:spTree>
    <p:extLst>
      <p:ext uri="{BB962C8B-B14F-4D97-AF65-F5344CB8AC3E}">
        <p14:creationId xmlns:p14="http://schemas.microsoft.com/office/powerpoint/2010/main" val="265781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</p:txBody>
      </p:sp>
    </p:spTree>
    <p:extLst>
      <p:ext uri="{BB962C8B-B14F-4D97-AF65-F5344CB8AC3E}">
        <p14:creationId xmlns:p14="http://schemas.microsoft.com/office/powerpoint/2010/main" val="400798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36219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3011557"/>
            <a:ext cx="10846904" cy="31654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418DD7B-C2A2-4F4F-ADD5-A3E444A66C05}"/>
              </a:ext>
            </a:extLst>
          </p:cNvPr>
          <p:cNvSpPr/>
          <p:nvPr/>
        </p:nvSpPr>
        <p:spPr>
          <a:xfrm rot="16200000">
            <a:off x="6003236" y="313080"/>
            <a:ext cx="332960" cy="676358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77118-426E-4B2F-B439-7A8A5B0A3F32}"/>
              </a:ext>
            </a:extLst>
          </p:cNvPr>
          <p:cNvSpPr txBox="1"/>
          <p:nvPr/>
        </p:nvSpPr>
        <p:spPr>
          <a:xfrm>
            <a:off x="3518452" y="4085796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Say we only have 8 registers…</a:t>
            </a:r>
          </a:p>
        </p:txBody>
      </p:sp>
    </p:spTree>
    <p:extLst>
      <p:ext uri="{BB962C8B-B14F-4D97-AF65-F5344CB8AC3E}">
        <p14:creationId xmlns:p14="http://schemas.microsoft.com/office/powerpoint/2010/main" val="54876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r0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r1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[c]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r2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[d]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r3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[e]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r4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[f]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r5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[g]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r6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[h]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[j]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r10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r8 r9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r10</a:t>
            </a:r>
          </a:p>
        </p:txBody>
      </p:sp>
    </p:spTree>
    <p:extLst>
      <p:ext uri="{BB962C8B-B14F-4D97-AF65-F5344CB8AC3E}">
        <p14:creationId xmlns:p14="http://schemas.microsoft.com/office/powerpoint/2010/main" val="241628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B189E-2EB9-406E-BE72-6DA9031846F4}"/>
              </a:ext>
            </a:extLst>
          </p:cNvPr>
          <p:cNvSpPr txBox="1"/>
          <p:nvPr/>
        </p:nvSpPr>
        <p:spPr>
          <a:xfrm>
            <a:off x="3030279" y="1240315"/>
            <a:ext cx="6411137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Lecture Title:</a:t>
            </a:r>
          </a:p>
        </p:txBody>
      </p:sp>
    </p:spTree>
    <p:extLst>
      <p:ext uri="{BB962C8B-B14F-4D97-AF65-F5344CB8AC3E}">
        <p14:creationId xmlns:p14="http://schemas.microsoft.com/office/powerpoint/2010/main" val="408482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??,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??,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025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41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r>
              <a:rPr lang="en-US" dirty="0"/>
              <a:t>keep local variables in memory</a:t>
            </a:r>
          </a:p>
          <a:p>
            <a:pPr lvl="1"/>
            <a:r>
              <a:rPr lang="en-US" dirty="0"/>
              <a:t>lowers register pressure</a:t>
            </a:r>
          </a:p>
          <a:p>
            <a:pPr lvl="1"/>
            <a:r>
              <a:rPr lang="en-US" dirty="0"/>
              <a:t>expensive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55D57-5761-4D64-B943-F4F8B1C2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Instruction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430E-89A6-4079-A9BE-72B6B8A5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IR is simple enough (such as our case), direct translation is possible</a:t>
            </a:r>
          </a:p>
          <a:p>
            <a:endParaRPr lang="en-US" dirty="0"/>
          </a:p>
          <a:p>
            <a:r>
              <a:rPr lang="en-US" dirty="0"/>
              <a:t>for each instruction, generate its target counterpart (or counterparts)</a:t>
            </a:r>
          </a:p>
          <a:p>
            <a:endParaRPr lang="en-US" dirty="0"/>
          </a:p>
          <a:p>
            <a:r>
              <a:rPr lang="en-US" dirty="0"/>
              <a:t>keep local variables in memory</a:t>
            </a:r>
          </a:p>
          <a:p>
            <a:pPr lvl="1"/>
            <a:r>
              <a:rPr lang="en-US" dirty="0"/>
              <a:t>lowers register pressure</a:t>
            </a:r>
          </a:p>
          <a:p>
            <a:pPr lvl="1"/>
            <a:r>
              <a:rPr lang="en-US" dirty="0"/>
              <a:t>expensive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1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[45]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231512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r7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load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r8 = </a:t>
            </a:r>
            <a:r>
              <a:rPr lang="en-US" b="1" dirty="0" err="1">
                <a:latin typeface="Iosevka NF" panose="02000509000000000000" pitchFamily="49" charset="0"/>
                <a:ea typeface="Iosevka NF" panose="02000509000000000000" pitchFamily="49" charset="0"/>
              </a:rPr>
              <a:t>load_imm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r9 = </a:t>
            </a: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 r8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store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 r9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41863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r3,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r4,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r5,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r6,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r7,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[j]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??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, 45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74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54157"/>
            <a:ext cx="10846904" cy="5222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c + d + e + f + g + h + 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+ j + 45;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48116F-F381-4971-B5AE-5751EBC6B786}"/>
              </a:ext>
            </a:extLst>
          </p:cNvPr>
          <p:cNvSpPr txBox="1">
            <a:spLocks/>
          </p:cNvSpPr>
          <p:nvPr/>
        </p:nvSpPr>
        <p:spPr>
          <a:xfrm>
            <a:off x="659296" y="1729409"/>
            <a:ext cx="10846904" cy="459995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[b]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[c]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[d]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[e]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[f]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[g]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[h]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[</a:t>
            </a:r>
            <a:r>
              <a:rPr lang="en-US" dirty="0" err="1">
                <a:latin typeface="Iosevka NF" panose="02000509000000000000" pitchFamily="49" charset="0"/>
                <a:ea typeface="Iosevka NF" panose="02000509000000000000" pitchFamily="49" charset="0"/>
              </a:rPr>
              <a:t>i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r0, 45</a:t>
            </a:r>
          </a:p>
          <a:p>
            <a:pPr marL="0" indent="0"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 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[a], r0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D7C-54C4-4900-9315-CD518371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E1D6-3917-4BD0-A0F2-2DFD09A1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 possible, but suboptimal</a:t>
            </a:r>
          </a:p>
          <a:p>
            <a:endParaRPr lang="en-US" dirty="0"/>
          </a:p>
          <a:p>
            <a:r>
              <a:rPr lang="en-US" dirty="0"/>
              <a:t>same operation can be expressed by many different instructions</a:t>
            </a:r>
          </a:p>
          <a:p>
            <a:pPr lvl="1"/>
            <a:r>
              <a:rPr lang="en-US" dirty="0"/>
              <a:t>much more so for CISC machines</a:t>
            </a:r>
          </a:p>
          <a:p>
            <a:pPr lvl="1"/>
            <a:r>
              <a:rPr lang="en-US" dirty="0"/>
              <a:t>or when changing </a:t>
            </a:r>
            <a:r>
              <a:rPr lang="en-US" dirty="0" err="1"/>
              <a:t>archictecture</a:t>
            </a:r>
            <a:r>
              <a:rPr lang="en-US" dirty="0"/>
              <a:t> (stack IR to register machine, etc.)</a:t>
            </a:r>
          </a:p>
          <a:p>
            <a:pPr lvl="1"/>
            <a:endParaRPr lang="en-US" dirty="0"/>
          </a:p>
          <a:p>
            <a:r>
              <a:rPr lang="en-US" dirty="0"/>
              <a:t>different instructions can be beneficial in different settings</a:t>
            </a:r>
          </a:p>
          <a:p>
            <a:pPr lvl="1"/>
            <a:r>
              <a:rPr lang="en-US" dirty="0"/>
              <a:t>speed vs size vs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86059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F58-99C3-4341-B3C3-2538538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F3C1-E1FA-44C4-A22D-9D308B64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walk of the IR tree</a:t>
            </a:r>
          </a:p>
          <a:p>
            <a:endParaRPr lang="en-US" dirty="0"/>
          </a:p>
          <a:p>
            <a:r>
              <a:rPr lang="en-US" dirty="0"/>
              <a:t>rewrite rules for each node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-37144" y="2991678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81705" y="3200381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86853" y="2838417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83631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408575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35787" y="314776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4930342" y="2204589"/>
            <a:ext cx="2668046" cy="207727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036085" y="2938064"/>
            <a:ext cx="970375" cy="3860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5709429" y="2510430"/>
            <a:ext cx="1109872" cy="356487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554783" y="2954417"/>
            <a:ext cx="970375" cy="3564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883730" y="3806594"/>
            <a:ext cx="761269" cy="316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5732620" y="3404508"/>
            <a:ext cx="1109872" cy="316943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65182" y="3200381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37104" y="2838416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3" y="3081130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7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2" y="3081130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141261" y="2225324"/>
            <a:ext cx="103358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2701951" y="2225324"/>
            <a:ext cx="1016940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7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319021" y="3217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r0, r1</a:t>
            </a:r>
          </a:p>
        </p:txBody>
      </p:sp>
    </p:spTree>
    <p:extLst>
      <p:ext uri="{BB962C8B-B14F-4D97-AF65-F5344CB8AC3E}">
        <p14:creationId xmlns:p14="http://schemas.microsoft.com/office/powerpoint/2010/main" val="98142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276781" y="3189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A215C08-C351-40BF-8B11-D0A72438F2B4}"/>
              </a:ext>
            </a:extLst>
          </p:cNvPr>
          <p:cNvSpPr/>
          <p:nvPr/>
        </p:nvSpPr>
        <p:spPr>
          <a:xfrm>
            <a:off x="6576393" y="3081130"/>
            <a:ext cx="3985591" cy="685800"/>
          </a:xfrm>
          <a:prstGeom prst="wedgeRectCallout">
            <a:avLst>
              <a:gd name="adj1" fmla="val -74948"/>
              <a:gd name="adj2" fmla="val -103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: if </a:t>
            </a:r>
            <a:r>
              <a:rPr lang="en-US" dirty="0" err="1"/>
              <a:t>rhs</a:t>
            </a:r>
            <a:r>
              <a:rPr lang="en-US" dirty="0"/>
              <a:t> or </a:t>
            </a:r>
            <a:r>
              <a:rPr lang="en-US" dirty="0" err="1"/>
              <a:t>lhs</a:t>
            </a:r>
            <a:r>
              <a:rPr lang="en-US" dirty="0"/>
              <a:t> is constant, rewrite as add immediate and do not use </a:t>
            </a:r>
            <a:r>
              <a:rPr lang="en-US" dirty="0" err="1"/>
              <a:t>rhs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A3B6F-88B4-4A9D-B711-2D9254AAF8CD}"/>
              </a:ext>
            </a:extLst>
          </p:cNvPr>
          <p:cNvSpPr txBox="1"/>
          <p:nvPr/>
        </p:nvSpPr>
        <p:spPr>
          <a:xfrm>
            <a:off x="6433931" y="3837760"/>
            <a:ext cx="512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 hack, not really bottom up any more</a:t>
            </a:r>
          </a:p>
        </p:txBody>
      </p:sp>
    </p:spTree>
    <p:extLst>
      <p:ext uri="{BB962C8B-B14F-4D97-AF65-F5344CB8AC3E}">
        <p14:creationId xmlns:p14="http://schemas.microsoft.com/office/powerpoint/2010/main" val="33532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1960964" y="52975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4276781" y="31891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9CA90-F630-4D1B-A688-5E9066380617}"/>
              </a:ext>
            </a:extLst>
          </p:cNvPr>
          <p:cNvSpPr txBox="1"/>
          <p:nvPr/>
        </p:nvSpPr>
        <p:spPr>
          <a:xfrm>
            <a:off x="3329610" y="165800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[a], r1</a:t>
            </a:r>
          </a:p>
        </p:txBody>
      </p:sp>
    </p:spTree>
    <p:extLst>
      <p:ext uri="{BB962C8B-B14F-4D97-AF65-F5344CB8AC3E}">
        <p14:creationId xmlns:p14="http://schemas.microsoft.com/office/powerpoint/2010/main" val="13136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2239864" y="1539524"/>
            <a:ext cx="9705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065683" y="4532243"/>
            <a:ext cx="111815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[b]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0" y="4532243"/>
            <a:ext cx="1477619" cy="685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load_imm</a:t>
            </a:r>
            <a:r>
              <a:rPr lang="en-US" dirty="0"/>
              <a:t> 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838198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25143" y="2225324"/>
            <a:ext cx="99374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624759" y="3666497"/>
            <a:ext cx="797784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4015239" y="3666497"/>
            <a:ext cx="86156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375E15-57E5-4C7D-8F9A-3227CDCEA92B}"/>
              </a:ext>
            </a:extLst>
          </p:cNvPr>
          <p:cNvSpPr txBox="1"/>
          <p:nvPr/>
        </p:nvSpPr>
        <p:spPr>
          <a:xfrm>
            <a:off x="4207385" y="5297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r1, 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18335-15CF-477B-97C6-7E95387C36A0}"/>
              </a:ext>
            </a:extLst>
          </p:cNvPr>
          <p:cNvSpPr txBox="1"/>
          <p:nvPr/>
        </p:nvSpPr>
        <p:spPr>
          <a:xfrm>
            <a:off x="7417547" y="222636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r0, [b]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13447-26A6-4CEA-ADDF-DFFA2E4BBC00}"/>
              </a:ext>
            </a:extLst>
          </p:cNvPr>
          <p:cNvSpPr txBox="1"/>
          <p:nvPr/>
        </p:nvSpPr>
        <p:spPr>
          <a:xfrm>
            <a:off x="7417547" y="26532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add r1, 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9CA90-F630-4D1B-A688-5E9066380617}"/>
              </a:ext>
            </a:extLst>
          </p:cNvPr>
          <p:cNvSpPr txBox="1"/>
          <p:nvPr/>
        </p:nvSpPr>
        <p:spPr>
          <a:xfrm>
            <a:off x="7417547" y="308008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mov [a], r1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AD128-27CC-4FF0-BC7C-7A563336CE49}"/>
              </a:ext>
            </a:extLst>
          </p:cNvPr>
          <p:cNvSpPr txBox="1"/>
          <p:nvPr/>
        </p:nvSpPr>
        <p:spPr>
          <a:xfrm>
            <a:off x="6530008" y="137264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generated code:</a:t>
            </a:r>
          </a:p>
        </p:txBody>
      </p:sp>
    </p:spTree>
    <p:extLst>
      <p:ext uri="{BB962C8B-B14F-4D97-AF65-F5344CB8AC3E}">
        <p14:creationId xmlns:p14="http://schemas.microsoft.com/office/powerpoint/2010/main" val="404747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F58-99C3-4341-B3C3-2538538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2F3C1-E1FA-44C4-A22D-9D308B64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bottom-up walk of the IR tree</a:t>
            </a:r>
          </a:p>
          <a:p>
            <a:endParaRPr lang="en-US" dirty="0"/>
          </a:p>
          <a:p>
            <a:r>
              <a:rPr lang="en-US" dirty="0"/>
              <a:t>rewrite rules for each node</a:t>
            </a:r>
          </a:p>
          <a:p>
            <a:pPr lvl="1"/>
            <a:r>
              <a:rPr lang="en-US" dirty="0"/>
              <a:t>quality depends on the complexity of the rules</a:t>
            </a:r>
          </a:p>
          <a:p>
            <a:pPr lvl="1"/>
            <a:endParaRPr lang="en-US" dirty="0"/>
          </a:p>
          <a:p>
            <a:r>
              <a:rPr lang="en-US" dirty="0"/>
              <a:t>only explores local optimizations</a:t>
            </a:r>
          </a:p>
          <a:p>
            <a:pPr lvl="1"/>
            <a:r>
              <a:rPr lang="en-US" dirty="0"/>
              <a:t>cf. optimizing AST-based IR</a:t>
            </a:r>
          </a:p>
          <a:p>
            <a:pPr lvl="1"/>
            <a:endParaRPr lang="en-US" dirty="0"/>
          </a:p>
          <a:p>
            <a:r>
              <a:rPr lang="en-US" dirty="0"/>
              <a:t>should be followed by target code optimizer to remove obvious inefficiencies</a:t>
            </a:r>
          </a:p>
          <a:p>
            <a:pPr lvl="1"/>
            <a:r>
              <a:rPr lang="en-US" dirty="0"/>
              <a:t>double loads / extra stores, 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1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F191-CDFE-4F4A-A9DD-5DCD4AE3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70DD-5335-42E6-8B8A-26D8020C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extra nodes (dereferencing, etc.) are preserved in the AST</a:t>
            </a:r>
          </a:p>
          <a:p>
            <a:endParaRPr lang="en-US" dirty="0"/>
          </a:p>
          <a:p>
            <a:r>
              <a:rPr lang="en-US" dirty="0"/>
              <a:t> this allows better code matching opportunities</a:t>
            </a:r>
          </a:p>
          <a:p>
            <a:pPr lvl="1"/>
            <a:r>
              <a:rPr lang="en-US" dirty="0"/>
              <a:t>at the expense of costlier tree rewrite</a:t>
            </a:r>
          </a:p>
          <a:p>
            <a:pPr lvl="1"/>
            <a:r>
              <a:rPr lang="en-US" dirty="0"/>
              <a:t>and more complex rewrite rules</a:t>
            </a:r>
          </a:p>
          <a:p>
            <a:pPr lvl="1"/>
            <a:endParaRPr lang="en-US" dirty="0"/>
          </a:p>
          <a:p>
            <a:r>
              <a:rPr lang="en-US" dirty="0"/>
              <a:t>rewrite rules can be ambiguous and have associated cost with them</a:t>
            </a:r>
          </a:p>
          <a:p>
            <a:pPr lvl="1"/>
            <a:r>
              <a:rPr lang="en-US" dirty="0"/>
              <a:t>different costs can be used for different goals (speed, size,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9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E25C-B981-417A-A27B-4730E5A31CF8}"/>
              </a:ext>
            </a:extLst>
          </p:cNvPr>
          <p:cNvSpPr/>
          <p:nvPr/>
        </p:nvSpPr>
        <p:spPr>
          <a:xfrm>
            <a:off x="1225126" y="834888"/>
            <a:ext cx="9874269" cy="53870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Compiler</a:t>
            </a: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778979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-37144" y="3527429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51276" y="3385398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120671" y="3673392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9751887" y="3595237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7F408-155B-4998-BC7D-FA5288996005}"/>
              </a:ext>
            </a:extLst>
          </p:cNvPr>
          <p:cNvSpPr/>
          <p:nvPr/>
        </p:nvSpPr>
        <p:spPr>
          <a:xfrm>
            <a:off x="1456506" y="3316866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72A5-221E-42BB-9D6E-9D84C286268C}"/>
              </a:ext>
            </a:extLst>
          </p:cNvPr>
          <p:cNvSpPr/>
          <p:nvPr/>
        </p:nvSpPr>
        <p:spPr>
          <a:xfrm>
            <a:off x="1553284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A8321-D22F-4602-8F45-AAA90A22AA98}"/>
              </a:ext>
            </a:extLst>
          </p:cNvPr>
          <p:cNvSpPr/>
          <p:nvPr/>
        </p:nvSpPr>
        <p:spPr>
          <a:xfrm>
            <a:off x="2378228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598D8-23F6-4F07-89D2-3859370C8354}"/>
              </a:ext>
            </a:extLst>
          </p:cNvPr>
          <p:cNvSpPr/>
          <p:nvPr/>
        </p:nvSpPr>
        <p:spPr>
          <a:xfrm>
            <a:off x="3205440" y="3626217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70741-9466-4A73-AD7D-B58CF3A52CB7}"/>
              </a:ext>
            </a:extLst>
          </p:cNvPr>
          <p:cNvSpPr/>
          <p:nvPr/>
        </p:nvSpPr>
        <p:spPr>
          <a:xfrm>
            <a:off x="5258334" y="3059446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68A8A-DB1E-4C00-80DF-BFED2CD9FCAC}"/>
              </a:ext>
            </a:extLst>
          </p:cNvPr>
          <p:cNvSpPr/>
          <p:nvPr/>
        </p:nvSpPr>
        <p:spPr>
          <a:xfrm>
            <a:off x="5363877" y="3570764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AF47095-08F7-4733-8FEB-AAAEBA661162}"/>
              </a:ext>
            </a:extLst>
          </p:cNvPr>
          <p:cNvSpPr/>
          <p:nvPr/>
        </p:nvSpPr>
        <p:spPr>
          <a:xfrm rot="10800000">
            <a:off x="6010917" y="3388202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5837B-E4C2-4A64-986E-5EB389A8C33D}"/>
              </a:ext>
            </a:extLst>
          </p:cNvPr>
          <p:cNvSpPr/>
          <p:nvPr/>
        </p:nvSpPr>
        <p:spPr>
          <a:xfrm>
            <a:off x="6402117" y="3578640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C384-E3BC-4059-8B1C-FB158D473465}"/>
              </a:ext>
            </a:extLst>
          </p:cNvPr>
          <p:cNvSpPr/>
          <p:nvPr/>
        </p:nvSpPr>
        <p:spPr>
          <a:xfrm>
            <a:off x="5964535" y="4082213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0C928E8A-0E36-4881-BC68-94EA484EB37C}"/>
              </a:ext>
            </a:extLst>
          </p:cNvPr>
          <p:cNvSpPr/>
          <p:nvPr/>
        </p:nvSpPr>
        <p:spPr>
          <a:xfrm>
            <a:off x="6010917" y="3859041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8735364" y="3595237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8607286" y="3233272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F634D-C3CF-48F8-B9F8-A38D0D2A9928}"/>
              </a:ext>
            </a:extLst>
          </p:cNvPr>
          <p:cNvSpPr/>
          <p:nvPr/>
        </p:nvSpPr>
        <p:spPr>
          <a:xfrm>
            <a:off x="1486853" y="1666218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EBD0E-0789-4899-BBB2-CEEFB26039FF}"/>
              </a:ext>
            </a:extLst>
          </p:cNvPr>
          <p:cNvSpPr/>
          <p:nvPr/>
        </p:nvSpPr>
        <p:spPr>
          <a:xfrm>
            <a:off x="1583631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70A6CB-2F8F-4E69-B552-D818AFF431F8}"/>
              </a:ext>
            </a:extLst>
          </p:cNvPr>
          <p:cNvSpPr/>
          <p:nvPr/>
        </p:nvSpPr>
        <p:spPr>
          <a:xfrm>
            <a:off x="2408575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3CE7B-CA59-42CE-B102-9D4864169A70}"/>
              </a:ext>
            </a:extLst>
          </p:cNvPr>
          <p:cNvSpPr/>
          <p:nvPr/>
        </p:nvSpPr>
        <p:spPr>
          <a:xfrm>
            <a:off x="3235787" y="1975569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4B31F-21A0-497F-84A6-2B4900790D9D}"/>
              </a:ext>
            </a:extLst>
          </p:cNvPr>
          <p:cNvSpPr/>
          <p:nvPr/>
        </p:nvSpPr>
        <p:spPr>
          <a:xfrm>
            <a:off x="1486853" y="4828447"/>
            <a:ext cx="2617656" cy="8845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701E34-F19A-4520-9620-6B903E39FA4D}"/>
              </a:ext>
            </a:extLst>
          </p:cNvPr>
          <p:cNvSpPr/>
          <p:nvPr/>
        </p:nvSpPr>
        <p:spPr>
          <a:xfrm>
            <a:off x="1583631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Lexical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27AB4B-846F-4A4B-9687-CB2786F7F15F}"/>
              </a:ext>
            </a:extLst>
          </p:cNvPr>
          <p:cNvSpPr/>
          <p:nvPr/>
        </p:nvSpPr>
        <p:spPr>
          <a:xfrm>
            <a:off x="2408575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C2C6EF-CD88-42BB-A40E-45759D55073D}"/>
              </a:ext>
            </a:extLst>
          </p:cNvPr>
          <p:cNvSpPr/>
          <p:nvPr/>
        </p:nvSpPr>
        <p:spPr>
          <a:xfrm>
            <a:off x="3235787" y="5137798"/>
            <a:ext cx="762004" cy="4686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Semantic Analysis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E11C8D-19EB-4DB2-8BFA-9F85310D45F1}"/>
              </a:ext>
            </a:extLst>
          </p:cNvPr>
          <p:cNvCxnSpPr>
            <a:cxnSpLocks/>
          </p:cNvCxnSpPr>
          <p:nvPr/>
        </p:nvCxnSpPr>
        <p:spPr>
          <a:xfrm flipV="1">
            <a:off x="889202" y="2159700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B6BBB8-07CF-49DE-BE5C-98399A816AF1}"/>
              </a:ext>
            </a:extLst>
          </p:cNvPr>
          <p:cNvSpPr txBox="1"/>
          <p:nvPr/>
        </p:nvSpPr>
        <p:spPr>
          <a:xfrm>
            <a:off x="-31825" y="1908150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BF90F9-A41B-4E42-9683-63E417D1C1F5}"/>
              </a:ext>
            </a:extLst>
          </p:cNvPr>
          <p:cNvCxnSpPr>
            <a:cxnSpLocks/>
          </p:cNvCxnSpPr>
          <p:nvPr/>
        </p:nvCxnSpPr>
        <p:spPr>
          <a:xfrm flipV="1">
            <a:off x="873245" y="5140644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D75DD4-587B-483E-B5A1-ED6AAB8C82D9}"/>
              </a:ext>
            </a:extLst>
          </p:cNvPr>
          <p:cNvSpPr txBox="1"/>
          <p:nvPr/>
        </p:nvSpPr>
        <p:spPr>
          <a:xfrm>
            <a:off x="-47782" y="4889094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F10F92-220A-47D4-813A-5B7603A91CE6}"/>
              </a:ext>
            </a:extLst>
          </p:cNvPr>
          <p:cNvSpPr/>
          <p:nvPr/>
        </p:nvSpPr>
        <p:spPr>
          <a:xfrm>
            <a:off x="5258334" y="1519183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C9971-BC93-40BB-B475-A5D8B68C8C22}"/>
              </a:ext>
            </a:extLst>
          </p:cNvPr>
          <p:cNvSpPr/>
          <p:nvPr/>
        </p:nvSpPr>
        <p:spPr>
          <a:xfrm>
            <a:off x="5363877" y="2030501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8169848C-D733-4003-B837-9DC664D9293D}"/>
              </a:ext>
            </a:extLst>
          </p:cNvPr>
          <p:cNvSpPr/>
          <p:nvPr/>
        </p:nvSpPr>
        <p:spPr>
          <a:xfrm rot="10800000">
            <a:off x="6010917" y="1847939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D9ABA1-C1BF-4A49-B191-44962AB28C8B}"/>
              </a:ext>
            </a:extLst>
          </p:cNvPr>
          <p:cNvSpPr/>
          <p:nvPr/>
        </p:nvSpPr>
        <p:spPr>
          <a:xfrm>
            <a:off x="6402117" y="2038377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D23EA-BEFA-4757-8B0D-4AB9428668AC}"/>
              </a:ext>
            </a:extLst>
          </p:cNvPr>
          <p:cNvSpPr/>
          <p:nvPr/>
        </p:nvSpPr>
        <p:spPr>
          <a:xfrm>
            <a:off x="5964535" y="2541950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940512A2-FE02-4C77-9F6C-15EBFE9A901F}"/>
              </a:ext>
            </a:extLst>
          </p:cNvPr>
          <p:cNvSpPr/>
          <p:nvPr/>
        </p:nvSpPr>
        <p:spPr>
          <a:xfrm>
            <a:off x="6010917" y="2318778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CF5C5A-7A72-420E-B98A-E7A77F41FB4D}"/>
              </a:ext>
            </a:extLst>
          </p:cNvPr>
          <p:cNvSpPr/>
          <p:nvPr/>
        </p:nvSpPr>
        <p:spPr>
          <a:xfrm>
            <a:off x="5258334" y="4655533"/>
            <a:ext cx="2007019" cy="13752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Middleend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6ACC25-9B90-4957-9C25-DDD74195F898}"/>
              </a:ext>
            </a:extLst>
          </p:cNvPr>
          <p:cNvSpPr/>
          <p:nvPr/>
        </p:nvSpPr>
        <p:spPr>
          <a:xfrm>
            <a:off x="5363877" y="5166851"/>
            <a:ext cx="768367" cy="2314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Analysis</a:t>
            </a: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3E50DF91-0329-44AC-A951-C8B86B0F5CBA}"/>
              </a:ext>
            </a:extLst>
          </p:cNvPr>
          <p:cNvSpPr/>
          <p:nvPr/>
        </p:nvSpPr>
        <p:spPr>
          <a:xfrm rot="10800000">
            <a:off x="6010917" y="4984289"/>
            <a:ext cx="532345" cy="156580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A06F33-8976-4950-95EF-2EC61D0A1437}"/>
              </a:ext>
            </a:extLst>
          </p:cNvPr>
          <p:cNvSpPr/>
          <p:nvPr/>
        </p:nvSpPr>
        <p:spPr>
          <a:xfrm>
            <a:off x="6402117" y="5174727"/>
            <a:ext cx="768367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F10B3F-5F0D-4BDD-A1EE-89D6527E0A72}"/>
              </a:ext>
            </a:extLst>
          </p:cNvPr>
          <p:cNvSpPr/>
          <p:nvPr/>
        </p:nvSpPr>
        <p:spPr>
          <a:xfrm>
            <a:off x="5964535" y="5678300"/>
            <a:ext cx="602792" cy="2137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 Scheduler</a:t>
            </a: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FFCF04D3-4CB3-4E5C-BE20-99E5665795F4}"/>
              </a:ext>
            </a:extLst>
          </p:cNvPr>
          <p:cNvSpPr/>
          <p:nvPr/>
        </p:nvSpPr>
        <p:spPr>
          <a:xfrm>
            <a:off x="6010917" y="5455128"/>
            <a:ext cx="532345" cy="156582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75B560-E391-402D-BAEA-790792406D76}"/>
              </a:ext>
            </a:extLst>
          </p:cNvPr>
          <p:cNvSpPr/>
          <p:nvPr/>
        </p:nvSpPr>
        <p:spPr>
          <a:xfrm>
            <a:off x="9751887" y="2027142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DD0431-6550-460B-A613-62AF24B6B300}"/>
              </a:ext>
            </a:extLst>
          </p:cNvPr>
          <p:cNvSpPr/>
          <p:nvPr/>
        </p:nvSpPr>
        <p:spPr>
          <a:xfrm>
            <a:off x="8735364" y="2027142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FB3D9-2A93-4E4C-B8A6-4EC5759F34AE}"/>
              </a:ext>
            </a:extLst>
          </p:cNvPr>
          <p:cNvSpPr/>
          <p:nvPr/>
        </p:nvSpPr>
        <p:spPr>
          <a:xfrm>
            <a:off x="8607286" y="1665177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5CF380-DC3E-4810-8C51-95BF998585E0}"/>
              </a:ext>
            </a:extLst>
          </p:cNvPr>
          <p:cNvSpPr/>
          <p:nvPr/>
        </p:nvSpPr>
        <p:spPr>
          <a:xfrm>
            <a:off x="9751887" y="5106818"/>
            <a:ext cx="953789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B3CD66-BB13-4AF7-96FE-F60AC21A7D7D}"/>
              </a:ext>
            </a:extLst>
          </p:cNvPr>
          <p:cNvSpPr/>
          <p:nvPr/>
        </p:nvSpPr>
        <p:spPr>
          <a:xfrm>
            <a:off x="8735364" y="5106818"/>
            <a:ext cx="936400" cy="457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Target</a:t>
            </a:r>
          </a:p>
          <a:p>
            <a:pPr algn="ctr"/>
            <a:r>
              <a:rPr lang="en-US" sz="1100" dirty="0"/>
              <a:t>Optimization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49A6C5-BFC8-4941-8C73-C79D74305B9F}"/>
              </a:ext>
            </a:extLst>
          </p:cNvPr>
          <p:cNvSpPr/>
          <p:nvPr/>
        </p:nvSpPr>
        <p:spPr>
          <a:xfrm>
            <a:off x="8607286" y="4744853"/>
            <a:ext cx="2236305" cy="9681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934D30-750F-47B8-B6B6-440D863C568C}"/>
              </a:ext>
            </a:extLst>
          </p:cNvPr>
          <p:cNvSpPr txBox="1"/>
          <p:nvPr/>
        </p:nvSpPr>
        <p:spPr>
          <a:xfrm>
            <a:off x="11429080" y="181263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29A121-82DB-4C0F-88E0-A298B7EEC96A}"/>
              </a:ext>
            </a:extLst>
          </p:cNvPr>
          <p:cNvCxnSpPr>
            <a:cxnSpLocks/>
          </p:cNvCxnSpPr>
          <p:nvPr/>
        </p:nvCxnSpPr>
        <p:spPr>
          <a:xfrm>
            <a:off x="11098475" y="2100627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9B710F-8F4B-42B2-812B-10AA12D0CFAB}"/>
              </a:ext>
            </a:extLst>
          </p:cNvPr>
          <p:cNvSpPr txBox="1"/>
          <p:nvPr/>
        </p:nvSpPr>
        <p:spPr>
          <a:xfrm>
            <a:off x="11416911" y="499142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Obj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3C023-F760-4011-95C2-F127F6FFDE12}"/>
              </a:ext>
            </a:extLst>
          </p:cNvPr>
          <p:cNvCxnSpPr>
            <a:cxnSpLocks/>
          </p:cNvCxnSpPr>
          <p:nvPr/>
        </p:nvCxnSpPr>
        <p:spPr>
          <a:xfrm>
            <a:off x="11086306" y="5279419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E77FAC7-4704-4726-B594-53C47DDA9345}"/>
              </a:ext>
            </a:extLst>
          </p:cNvPr>
          <p:cNvSpPr/>
          <p:nvPr/>
        </p:nvSpPr>
        <p:spPr>
          <a:xfrm>
            <a:off x="7709724" y="1144970"/>
            <a:ext cx="4031427" cy="518625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C7F7B-82AE-466F-BF5D-09CFAD74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654" y="684939"/>
            <a:ext cx="9688277" cy="617306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91D5C10-E4A5-41FB-B693-393B8C930BEE}"/>
              </a:ext>
            </a:extLst>
          </p:cNvPr>
          <p:cNvSpPr txBox="1"/>
          <p:nvPr/>
        </p:nvSpPr>
        <p:spPr>
          <a:xfrm>
            <a:off x="428688" y="469837"/>
            <a:ext cx="909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ME LIKES SOME CODE REUSE!</a:t>
            </a:r>
          </a:p>
        </p:txBody>
      </p:sp>
    </p:spTree>
    <p:extLst>
      <p:ext uri="{BB962C8B-B14F-4D97-AF65-F5344CB8AC3E}">
        <p14:creationId xmlns:p14="http://schemas.microsoft.com/office/powerpoint/2010/main" val="245697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2CA6-1BE2-4FED-8B1E-1E998C00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8AD-BCA7-4F31-ABE3-17AFD5A4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the tree-walk method</a:t>
            </a:r>
          </a:p>
          <a:p>
            <a:endParaRPr lang="en-US" dirty="0"/>
          </a:p>
          <a:p>
            <a:r>
              <a:rPr lang="en-US" dirty="0"/>
              <a:t>can be expressed in pattern tables for each architecture and share the actual implementation code</a:t>
            </a:r>
          </a:p>
          <a:p>
            <a:endParaRPr lang="en-US" dirty="0"/>
          </a:p>
          <a:p>
            <a:r>
              <a:rPr lang="en-US" dirty="0"/>
              <a:t>tree must encode operations and inputs (register, memory, immediate)</a:t>
            </a:r>
          </a:p>
          <a:p>
            <a:pPr lvl="1"/>
            <a:r>
              <a:rPr lang="en-US" dirty="0"/>
              <a:t>immediate sizes, register constraints,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25F0E-3AD7-41E5-A51A-617FBAB9BE74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2275361" y="3079014"/>
            <a:ext cx="2374012" cy="937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6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DF5-A176-4A1D-9798-05F102F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Rules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618B-5288-46A5-864E-7B32822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33818"/>
              </p:ext>
            </p:extLst>
          </p:nvPr>
        </p:nvGraphicFramePr>
        <p:xfrm>
          <a:off x="2032000" y="221053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DBD1AC-65CB-4859-AF32-E3292B8A6591}"/>
              </a:ext>
            </a:extLst>
          </p:cNvPr>
          <p:cNvSpPr txBox="1"/>
          <p:nvPr/>
        </p:nvSpPr>
        <p:spPr>
          <a:xfrm>
            <a:off x="5318740" y="6027003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10133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CDF5-A176-4A1D-9798-05F102F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Rules are actually a grammar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3618B-5288-46A5-864E-7B32822B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23131"/>
              </p:ext>
            </p:extLst>
          </p:nvPr>
        </p:nvGraphicFramePr>
        <p:xfrm>
          <a:off x="2032000" y="221053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:= 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:= 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DBD1AC-65CB-4859-AF32-E3292B8A6591}"/>
              </a:ext>
            </a:extLst>
          </p:cNvPr>
          <p:cNvSpPr txBox="1"/>
          <p:nvPr/>
        </p:nvSpPr>
        <p:spPr>
          <a:xfrm>
            <a:off x="5318740" y="6027003"/>
            <a:ext cx="6781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many, many more…</a:t>
            </a:r>
          </a:p>
        </p:txBody>
      </p:sp>
    </p:spTree>
    <p:extLst>
      <p:ext uri="{BB962C8B-B14F-4D97-AF65-F5344CB8AC3E}">
        <p14:creationId xmlns:p14="http://schemas.microsoft.com/office/powerpoint/2010/main" val="3101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13653-483E-4BD6-BCFD-EF175D40AC3D}"/>
              </a:ext>
            </a:extLst>
          </p:cNvPr>
          <p:cNvSpPr/>
          <p:nvPr/>
        </p:nvSpPr>
        <p:spPr>
          <a:xfrm>
            <a:off x="655983" y="3081130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21092-7430-4FC7-9325-B8F0824535B1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05454"/>
              </p:ext>
            </p:extLst>
          </p:nvPr>
        </p:nvGraphicFramePr>
        <p:xfrm>
          <a:off x="8169964" y="0"/>
          <a:ext cx="40220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18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11018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5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41299"/>
              </p:ext>
            </p:extLst>
          </p:nvPr>
        </p:nvGraphicFramePr>
        <p:xfrm>
          <a:off x="8169964" y="0"/>
          <a:ext cx="40220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18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11018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03952-F1FD-44CD-B68B-EC17B47AB54A}"/>
              </a:ext>
            </a:extLst>
          </p:cNvPr>
          <p:cNvCxnSpPr>
            <a:cxnSpLocks/>
          </p:cNvCxnSpPr>
          <p:nvPr/>
        </p:nvCxnSpPr>
        <p:spPr>
          <a:xfrm flipV="1">
            <a:off x="1401417" y="685800"/>
            <a:ext cx="6659218" cy="2619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93AE4-4C48-4104-B176-19B1D392C91C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366584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ABCD8-E6EF-4338-9CC9-DB6141AEE906}"/>
              </a:ext>
            </a:extLst>
          </p:cNvPr>
          <p:cNvCxnSpPr>
            <a:cxnSpLocks/>
          </p:cNvCxnSpPr>
          <p:nvPr/>
        </p:nvCxnSpPr>
        <p:spPr>
          <a:xfrm flipV="1">
            <a:off x="4045226" y="1460011"/>
            <a:ext cx="4015409" cy="17215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E0686-B30C-4EAF-A91C-050A74558844}"/>
              </a:ext>
            </a:extLst>
          </p:cNvPr>
          <p:cNvCxnSpPr>
            <a:cxnSpLocks/>
          </p:cNvCxnSpPr>
          <p:nvPr/>
        </p:nvCxnSpPr>
        <p:spPr>
          <a:xfrm flipV="1">
            <a:off x="4966418" y="357809"/>
            <a:ext cx="3094217" cy="4535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03952-F1FD-44CD-B68B-EC17B47AB54A}"/>
              </a:ext>
            </a:extLst>
          </p:cNvPr>
          <p:cNvCxnSpPr>
            <a:cxnSpLocks/>
          </p:cNvCxnSpPr>
          <p:nvPr/>
        </p:nvCxnSpPr>
        <p:spPr>
          <a:xfrm flipV="1">
            <a:off x="1401417" y="685800"/>
            <a:ext cx="6659218" cy="2619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93AE4-4C48-4104-B176-19B1D392C91C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9199AFCA-6DE7-4BE7-AA1A-424DF4674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61378"/>
              </p:ext>
            </p:extLst>
          </p:nvPr>
        </p:nvGraphicFramePr>
        <p:xfrm>
          <a:off x="8060636" y="0"/>
          <a:ext cx="41313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47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72489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  <a:gridCol w="251830">
                  <a:extLst>
                    <a:ext uri="{9D8B030D-6E8A-4147-A177-3AD203B41FA5}">
                      <a16:colId xmlns:a16="http://schemas.microsoft.com/office/drawing/2014/main" val="2950991285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3D44C-C0AD-4CE3-8FA7-48BEDF718CF8}"/>
              </a:ext>
            </a:extLst>
          </p:cNvPr>
          <p:cNvSpPr/>
          <p:nvPr/>
        </p:nvSpPr>
        <p:spPr>
          <a:xfrm>
            <a:off x="4137991" y="4532243"/>
            <a:ext cx="74543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BE2DB7-3475-4143-BF73-0B9E6A8B0FA2}"/>
              </a:ext>
            </a:extLst>
          </p:cNvPr>
          <p:cNvSpPr/>
          <p:nvPr/>
        </p:nvSpPr>
        <p:spPr>
          <a:xfrm>
            <a:off x="3299792" y="3081130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1B2C4-E527-4D2C-91DE-D9B15F56B87D}"/>
              </a:ext>
            </a:extLst>
          </p:cNvPr>
          <p:cNvSpPr/>
          <p:nvPr/>
        </p:nvSpPr>
        <p:spPr>
          <a:xfrm>
            <a:off x="2065683" y="1639957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BFF7-C6CA-46BE-B674-AC59029FD49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028700" y="2225324"/>
            <a:ext cx="1146149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1AF68-45E4-48F0-823A-B4E32F2411AF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2701951" y="2225324"/>
            <a:ext cx="970558" cy="85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83D2F3-99B8-4E36-913D-89BE06C746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811117" y="3666497"/>
            <a:ext cx="597841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72938E-86C8-4C1B-A910-FCD40D38E451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936060" y="3666497"/>
            <a:ext cx="574648" cy="8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0547A71-2CF2-46C5-8812-BE22412E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06410"/>
              </p:ext>
            </p:extLst>
          </p:nvPr>
        </p:nvGraphicFramePr>
        <p:xfrm>
          <a:off x="8060636" y="0"/>
          <a:ext cx="41313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47">
                  <a:extLst>
                    <a:ext uri="{9D8B030D-6E8A-4147-A177-3AD203B41FA5}">
                      <a16:colId xmlns:a16="http://schemas.microsoft.com/office/drawing/2014/main" val="599611392"/>
                    </a:ext>
                  </a:extLst>
                </a:gridCol>
                <a:gridCol w="2072489">
                  <a:extLst>
                    <a:ext uri="{9D8B030D-6E8A-4147-A177-3AD203B41FA5}">
                      <a16:colId xmlns:a16="http://schemas.microsoft.com/office/drawing/2014/main" val="2565326319"/>
                    </a:ext>
                  </a:extLst>
                </a:gridCol>
                <a:gridCol w="251830">
                  <a:extLst>
                    <a:ext uri="{9D8B030D-6E8A-4147-A177-3AD203B41FA5}">
                      <a16:colId xmlns:a16="http://schemas.microsoft.com/office/drawing/2014/main" val="2950991285"/>
                    </a:ext>
                  </a:extLst>
                </a:gridCol>
              </a:tblGrid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1905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5814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REG1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53654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1639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* 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REGNEW, [REG1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1960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84532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IMM)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6702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6873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+ (REG1, * + (REG2, IMM))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REG1, [REG2 + IMM]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00228"/>
                  </a:ext>
                </a:extLst>
              </a:tr>
              <a:tr h="272332">
                <a:tc>
                  <a:txBody>
                    <a:bodyPr/>
                    <a:lstStyle/>
                    <a:p>
                      <a:r>
                        <a:rPr lang="en-US" sz="1200" dirty="0"/>
                        <a:t>= ( * REG1, REG2)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[REG1], REG2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488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E7C604-E5F7-4A40-81E1-6487B4A268AE}"/>
              </a:ext>
            </a:extLst>
          </p:cNvPr>
          <p:cNvCxnSpPr>
            <a:cxnSpLocks/>
          </p:cNvCxnSpPr>
          <p:nvPr/>
        </p:nvCxnSpPr>
        <p:spPr>
          <a:xfrm flipV="1">
            <a:off x="4045227" y="1779104"/>
            <a:ext cx="4015408" cy="1422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3D8D7-9088-4ED5-BD51-FCFC1946A91B}"/>
              </a:ext>
            </a:extLst>
          </p:cNvPr>
          <p:cNvCxnSpPr>
            <a:cxnSpLocks/>
          </p:cNvCxnSpPr>
          <p:nvPr/>
        </p:nvCxnSpPr>
        <p:spPr>
          <a:xfrm>
            <a:off x="2811117" y="1779104"/>
            <a:ext cx="5249518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70D9B-1BD6-4F50-911B-11F12D7CDC61}"/>
              </a:ext>
            </a:extLst>
          </p:cNvPr>
          <p:cNvSpPr/>
          <p:nvPr/>
        </p:nvSpPr>
        <p:spPr>
          <a:xfrm>
            <a:off x="655983" y="4189343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3332B5-11A1-4013-8CE0-3B7E6F3A6E6F}"/>
              </a:ext>
            </a:extLst>
          </p:cNvPr>
          <p:cNvSpPr/>
          <p:nvPr/>
        </p:nvSpPr>
        <p:spPr>
          <a:xfrm>
            <a:off x="2438400" y="5658487"/>
            <a:ext cx="74543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564154-2A1F-45C7-AB3C-4839377860E7}"/>
              </a:ext>
            </a:extLst>
          </p:cNvPr>
          <p:cNvSpPr/>
          <p:nvPr/>
        </p:nvSpPr>
        <p:spPr>
          <a:xfrm>
            <a:off x="655983" y="3091071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FFDEC5-D935-4395-A4D5-B0F7EE277087}"/>
              </a:ext>
            </a:extLst>
          </p:cNvPr>
          <p:cNvSpPr/>
          <p:nvPr/>
        </p:nvSpPr>
        <p:spPr>
          <a:xfrm>
            <a:off x="2438400" y="4532243"/>
            <a:ext cx="745434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4E801-CF96-4FD6-AB37-2CEF59899FEF}"/>
              </a:ext>
            </a:extLst>
          </p:cNvPr>
          <p:cNvCxnSpPr>
            <a:stCxn id="21" idx="4"/>
            <a:endCxn id="17" idx="0"/>
          </p:cNvCxnSpPr>
          <p:nvPr/>
        </p:nvCxnSpPr>
        <p:spPr>
          <a:xfrm>
            <a:off x="1028700" y="3776871"/>
            <a:ext cx="0" cy="4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4094C-5432-49AD-955A-4148204F3E8E}"/>
              </a:ext>
            </a:extLst>
          </p:cNvPr>
          <p:cNvCxnSpPr>
            <a:stCxn id="23" idx="4"/>
            <a:endCxn id="19" idx="0"/>
          </p:cNvCxnSpPr>
          <p:nvPr/>
        </p:nvCxnSpPr>
        <p:spPr>
          <a:xfrm>
            <a:off x="2811117" y="5218043"/>
            <a:ext cx="0" cy="44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DF732D-F1A4-4882-840D-21D11762A44C}"/>
              </a:ext>
            </a:extLst>
          </p:cNvPr>
          <p:cNvCxnSpPr>
            <a:cxnSpLocks/>
          </p:cNvCxnSpPr>
          <p:nvPr/>
        </p:nvCxnSpPr>
        <p:spPr>
          <a:xfrm flipV="1">
            <a:off x="3081130" y="685800"/>
            <a:ext cx="4979505" cy="3846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490A92-AF17-4339-8E1F-3C59227C19ED}"/>
              </a:ext>
            </a:extLst>
          </p:cNvPr>
          <p:cNvSpPr txBox="1"/>
          <p:nvPr/>
        </p:nvSpPr>
        <p:spPr>
          <a:xfrm>
            <a:off x="3672509" y="5570979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Ambiguity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7B1797-69C5-4788-976B-55A048195202}"/>
              </a:ext>
            </a:extLst>
          </p:cNvPr>
          <p:cNvSpPr/>
          <p:nvPr/>
        </p:nvSpPr>
        <p:spPr>
          <a:xfrm rot="19485480">
            <a:off x="3350785" y="2613324"/>
            <a:ext cx="1428741" cy="32377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141F0F-20B1-49F4-9ACD-CAA006EF470E}"/>
              </a:ext>
            </a:extLst>
          </p:cNvPr>
          <p:cNvSpPr/>
          <p:nvPr/>
        </p:nvSpPr>
        <p:spPr>
          <a:xfrm rot="2016827">
            <a:off x="414047" y="1299428"/>
            <a:ext cx="2174126" cy="41391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A61855-7BAB-4858-9230-503520FC9BBD}"/>
              </a:ext>
            </a:extLst>
          </p:cNvPr>
          <p:cNvSpPr/>
          <p:nvPr/>
        </p:nvSpPr>
        <p:spPr>
          <a:xfrm>
            <a:off x="2063862" y="4432852"/>
            <a:ext cx="1428741" cy="22524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5FB57-98BE-4080-AC44-41D89B1C3134}"/>
              </a:ext>
            </a:extLst>
          </p:cNvPr>
          <p:cNvSpPr txBox="1"/>
          <p:nvPr/>
        </p:nvSpPr>
        <p:spPr>
          <a:xfrm>
            <a:off x="7713757" y="4099370"/>
            <a:ext cx="38613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sz="3600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</p:spTree>
    <p:extLst>
      <p:ext uri="{BB962C8B-B14F-4D97-AF65-F5344CB8AC3E}">
        <p14:creationId xmlns:p14="http://schemas.microsoft.com/office/powerpoint/2010/main" val="40442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2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56C8-F850-4268-9A5C-C7F8BEB135E1}"/>
              </a:ext>
            </a:extLst>
          </p:cNvPr>
          <p:cNvSpPr txBox="1"/>
          <p:nvPr/>
        </p:nvSpPr>
        <p:spPr>
          <a:xfrm>
            <a:off x="1647384" y="3593386"/>
            <a:ext cx="102771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Ouch: 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* + (REG2, IMM))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Now illegal:(</a:t>
            </a:r>
          </a:p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32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2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r>
              <a:rPr lang="en-US" dirty="0"/>
              <a:t>simple rewrite, replace the extra operation with special symbol only appearing once, assign cost of 0 to it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29948-450D-4B56-A2ED-CB70C163CA6A}"/>
              </a:ext>
            </a:extLst>
          </p:cNvPr>
          <p:cNvSpPr txBox="1"/>
          <p:nvPr/>
        </p:nvSpPr>
        <p:spPr>
          <a:xfrm>
            <a:off x="2068716" y="4192257"/>
            <a:ext cx="60708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* + (REG2, IMM))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becomes: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 := + (REG1, REG_TMP_1) [$1]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REG_TMP_1 := * REG_TMP_2 [$0]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REG_TMP_2 := + (REG, IMM) [$0]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B31-53C0-4095-8984-3EF375D2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1CF6-9DA8-4A54-B10D-B66FE8F3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simplify, assume at most 2 subtrees per node</a:t>
            </a:r>
          </a:p>
          <a:p>
            <a:endParaRPr lang="en-US" dirty="0"/>
          </a:p>
          <a:p>
            <a:r>
              <a:rPr lang="en-US" dirty="0"/>
              <a:t>assume that each rule contains at most one operation</a:t>
            </a:r>
          </a:p>
          <a:p>
            <a:pPr lvl="1"/>
            <a:r>
              <a:rPr lang="en-US" dirty="0"/>
              <a:t>simple rewrite, replace the extra operation with special symbol only appearing once, assign cost of 0 to it</a:t>
            </a:r>
          </a:p>
          <a:p>
            <a:pPr lvl="1"/>
            <a:endParaRPr lang="en-US" dirty="0"/>
          </a:p>
          <a:p>
            <a:r>
              <a:rPr lang="en-US" dirty="0"/>
              <a:t>task is to find for each node a list of rules that can be used to tile it</a:t>
            </a:r>
          </a:p>
          <a:p>
            <a:pPr lvl="1"/>
            <a:r>
              <a:rPr lang="en-US" dirty="0"/>
              <a:t>the rule also tells us about its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subtrees, and thus are sufficient to reconstruct the tiling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Binary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tile(left(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tile(right(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operation: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if 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labels(left(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 and 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labels(right(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       labels(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US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6FEE8C-4C51-4221-9BBD-B28C6C7BFCEF}"/>
              </a:ext>
            </a:extLst>
          </p:cNvPr>
          <p:cNvSpPr/>
          <p:nvPr/>
        </p:nvSpPr>
        <p:spPr>
          <a:xfrm>
            <a:off x="4147931" y="2877794"/>
            <a:ext cx="281939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labels for subtrees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4939748" y="5595730"/>
            <a:ext cx="7017026" cy="1182757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possible own rules, see if the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dirty="0" err="1"/>
              <a:t>nonterminals</a:t>
            </a:r>
            <a:r>
              <a:rPr lang="en-US" dirty="0"/>
              <a:t> of the rule match labels for the </a:t>
            </a:r>
            <a:r>
              <a:rPr lang="en-US" dirty="0" err="1"/>
              <a:t>lhs</a:t>
            </a:r>
            <a:r>
              <a:rPr lang="en-US" dirty="0"/>
              <a:t> and </a:t>
            </a:r>
            <a:r>
              <a:rPr lang="en-US" dirty="0" err="1"/>
              <a:t>rhs</a:t>
            </a:r>
            <a:r>
              <a:rPr lang="en-US" dirty="0"/>
              <a:t> subtrees respectively. If they do add the rule to own labels.</a:t>
            </a:r>
          </a:p>
        </p:txBody>
      </p:sp>
    </p:spTree>
    <p:extLst>
      <p:ext uri="{BB962C8B-B14F-4D97-AF65-F5344CB8AC3E}">
        <p14:creationId xmlns:p14="http://schemas.microsoft.com/office/powerpoint/2010/main" val="424063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6BCA8-C869-4102-82DA-FA9A5E673D57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92639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Unary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tile(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if 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∈ labels(</a:t>
            </a:r>
            <a:r>
              <a:rPr lang="en-GB" dirty="0" err="1">
                <a:latin typeface="Iosevka NF" panose="02000509000000000000" pitchFamily="49" charset="0"/>
                <a:ea typeface="Iosevka NF" panose="02000509000000000000" pitchFamily="49" charset="0"/>
              </a:rPr>
              <a:t>arg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    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endParaRPr lang="en-US" b="1" dirty="0">
              <a:solidFill>
                <a:srgbClr val="FF0000"/>
              </a:solidFill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6FEE8C-4C51-4221-9BBD-B28C6C7BFCEF}"/>
              </a:ext>
            </a:extLst>
          </p:cNvPr>
          <p:cNvSpPr/>
          <p:nvPr/>
        </p:nvSpPr>
        <p:spPr>
          <a:xfrm>
            <a:off x="4147931" y="2713384"/>
            <a:ext cx="2819399" cy="719966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label for the operand subtree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4939748" y="5595730"/>
            <a:ext cx="7017026" cy="1182757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possible own rules, see if the operand </a:t>
            </a:r>
            <a:r>
              <a:rPr lang="en-US" dirty="0" err="1"/>
              <a:t>nonterminals</a:t>
            </a:r>
            <a:r>
              <a:rPr lang="en-US" dirty="0"/>
              <a:t> of the rule match labels for the operand subtree. If they do add the rule to own labels.</a:t>
            </a:r>
          </a:p>
        </p:txBody>
      </p:sp>
    </p:spTree>
    <p:extLst>
      <p:ext uri="{BB962C8B-B14F-4D97-AF65-F5344CB8AC3E}">
        <p14:creationId xmlns:p14="http://schemas.microsoft.com/office/powerpoint/2010/main" val="166972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F3B-A4CC-4203-924D-E6B2A020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Leaf 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BCFF-AC96-46BE-A985-57590A37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1825624"/>
            <a:ext cx="11817626" cy="482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= empty set</a:t>
            </a: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for each rule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that matches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’s operation</a:t>
            </a:r>
          </a:p>
          <a:p>
            <a:pPr marL="0" indent="0">
              <a:buNone/>
            </a:pP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    labels(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n</a:t>
            </a:r>
            <a:r>
              <a:rPr lang="en-GB" dirty="0">
                <a:latin typeface="Iosevka NF" panose="02000509000000000000" pitchFamily="49" charset="0"/>
                <a:ea typeface="Iosevka NF" panose="02000509000000000000" pitchFamily="49" charset="0"/>
              </a:rPr>
              <a:t>) += </a:t>
            </a:r>
            <a:r>
              <a:rPr lang="en-GB" b="1" dirty="0">
                <a:solidFill>
                  <a:srgbClr val="FF0000"/>
                </a:solidFill>
                <a:latin typeface="Iosevka NF" panose="02000509000000000000" pitchFamily="49" charset="0"/>
                <a:ea typeface="Iosevka NF" panose="02000509000000000000" pitchFamily="49" charset="0"/>
              </a:rPr>
              <a:t>r</a:t>
            </a:r>
            <a:endParaRPr lang="en-US" b="1" dirty="0">
              <a:solidFill>
                <a:srgbClr val="FF0000"/>
              </a:solidFill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None/>
            </a:pPr>
            <a:endParaRPr lang="en-GB" dirty="0">
              <a:latin typeface="Iosevka NF" panose="02000509000000000000" pitchFamily="49" charset="0"/>
              <a:ea typeface="Iosevka NF" panose="02000509000000000000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0805AF4-1EFE-4779-B19A-7C0493B696A6}"/>
              </a:ext>
            </a:extLst>
          </p:cNvPr>
          <p:cNvSpPr/>
          <p:nvPr/>
        </p:nvSpPr>
        <p:spPr>
          <a:xfrm>
            <a:off x="5615609" y="1690688"/>
            <a:ext cx="1719469" cy="555555"/>
          </a:xfrm>
          <a:prstGeom prst="wedgeRectCallout">
            <a:avLst>
              <a:gd name="adj1" fmla="val -124617"/>
              <a:gd name="adj2" fmla="val 114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empty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89371C-EFF6-45EF-B9D3-18A3A09A25E6}"/>
              </a:ext>
            </a:extLst>
          </p:cNvPr>
          <p:cNvSpPr/>
          <p:nvPr/>
        </p:nvSpPr>
        <p:spPr>
          <a:xfrm>
            <a:off x="3916018" y="3727173"/>
            <a:ext cx="2991678" cy="655983"/>
          </a:xfrm>
          <a:prstGeom prst="wedgeRectCallout">
            <a:avLst>
              <a:gd name="adj1" fmla="val -56810"/>
              <a:gd name="adj2" fmla="val -685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nothing to check for leaves:)</a:t>
            </a:r>
          </a:p>
        </p:txBody>
      </p:sp>
    </p:spTree>
    <p:extLst>
      <p:ext uri="{BB962C8B-B14F-4D97-AF65-F5344CB8AC3E}">
        <p14:creationId xmlns:p14="http://schemas.microsoft.com/office/powerpoint/2010/main" val="422860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180-9BCC-4D45-B43E-C467B6CF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AA0C-0779-4F99-A061-B4E7B58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implementations will be slow</a:t>
            </a:r>
          </a:p>
          <a:p>
            <a:endParaRPr lang="en-US" dirty="0"/>
          </a:p>
          <a:p>
            <a:r>
              <a:rPr lang="en-US" dirty="0"/>
              <a:t>repeated rule searches can be optimized in tables</a:t>
            </a:r>
          </a:p>
          <a:p>
            <a:pPr lvl="1"/>
            <a:r>
              <a:rPr lang="en-US" dirty="0"/>
              <a:t>these tend to get very large, but are really sparse</a:t>
            </a:r>
          </a:p>
          <a:p>
            <a:pPr lvl="1"/>
            <a:endParaRPr lang="en-US" dirty="0"/>
          </a:p>
          <a:p>
            <a:r>
              <a:rPr lang="en-US" dirty="0"/>
              <a:t>rules can be pruned</a:t>
            </a:r>
          </a:p>
          <a:p>
            <a:pPr lvl="1"/>
            <a:r>
              <a:rPr lang="en-US" dirty="0"/>
              <a:t>each node can only keep rules that provide the cheapest tiling</a:t>
            </a:r>
          </a:p>
        </p:txBody>
      </p:sp>
    </p:spTree>
    <p:extLst>
      <p:ext uri="{BB962C8B-B14F-4D97-AF65-F5344CB8AC3E}">
        <p14:creationId xmlns:p14="http://schemas.microsoft.com/office/powerpoint/2010/main" val="17488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989E0-757B-4DDA-82C5-9CAE56D54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8" b="155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9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0208-AE6A-420D-86CC-521BBFC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D8A0-85E7-4C23-B803-EA47EAD3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simple, yet powerful concept for many backend optimizations</a:t>
            </a:r>
          </a:p>
          <a:p>
            <a:endParaRPr lang="en-US" dirty="0"/>
          </a:p>
          <a:p>
            <a:r>
              <a:rPr lang="en-US" dirty="0"/>
              <a:t>idea: by observing and modifying a relatively small sliding window of instructions (peephole), the compiler can discover </a:t>
            </a:r>
            <a:r>
              <a:rPr lang="en-US" b="1" dirty="0"/>
              <a:t>local</a:t>
            </a:r>
            <a:r>
              <a:rPr lang="en-US" dirty="0"/>
              <a:t> optimizations </a:t>
            </a:r>
          </a:p>
          <a:p>
            <a:endParaRPr lang="en-US" dirty="0"/>
          </a:p>
          <a:p>
            <a:r>
              <a:rPr lang="en-US" dirty="0"/>
              <a:t>used not just for instruction selection</a:t>
            </a:r>
          </a:p>
          <a:p>
            <a:pPr lvl="1"/>
            <a:r>
              <a:rPr lang="en-US" dirty="0"/>
              <a:t>expression simplification</a:t>
            </a:r>
          </a:p>
          <a:p>
            <a:pPr lvl="1"/>
            <a:r>
              <a:rPr lang="en-US" dirty="0"/>
              <a:t>dead store, extra load removal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6D7A4-EA37-45D0-8043-D484D1079CB7}"/>
              </a:ext>
            </a:extLst>
          </p:cNvPr>
          <p:cNvSpPr txBox="1"/>
          <p:nvPr/>
        </p:nvSpPr>
        <p:spPr>
          <a:xfrm>
            <a:off x="170342" y="2164675"/>
            <a:ext cx="39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(A) The trivial generator: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C304D-344B-4AF3-9EDC-8F59D6351626}"/>
              </a:ext>
            </a:extLst>
          </p:cNvPr>
          <p:cNvSpPr txBox="1"/>
          <p:nvPr/>
        </p:nvSpPr>
        <p:spPr>
          <a:xfrm>
            <a:off x="5930348" y="2164674"/>
            <a:ext cx="3361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(B) The optimal code: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73D92-F807-4E72-8C91-AE48D5E8795A}"/>
              </a:ext>
            </a:extLst>
          </p:cNvPr>
          <p:cNvSpPr txBox="1"/>
          <p:nvPr/>
        </p:nvSpPr>
        <p:spPr>
          <a:xfrm>
            <a:off x="540026" y="5983598"/>
            <a:ext cx="6649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usual problem: How to get from A to B?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91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2683565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r2,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3220278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1067-89FA-44CF-B9B3-9B2A46637E54}"/>
              </a:ext>
            </a:extLst>
          </p:cNvPr>
          <p:cNvSpPr txBox="1"/>
          <p:nvPr/>
        </p:nvSpPr>
        <p:spPr>
          <a:xfrm>
            <a:off x="4356651" y="4671633"/>
            <a:ext cx="2839279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Available rewrite: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mov R1, IMM</a:t>
            </a: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add R2, R1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30636-7CF9-441E-96F6-EAB1E3D8C845}"/>
              </a:ext>
            </a:extLst>
          </p:cNvPr>
          <p:cNvSpPr txBox="1"/>
          <p:nvPr/>
        </p:nvSpPr>
        <p:spPr>
          <a:xfrm>
            <a:off x="6973956" y="5754997"/>
            <a:ext cx="283927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-&gt; add R2, IMM</a:t>
            </a:r>
          </a:p>
          <a:p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77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148F-EBC3-45D5-89A3-50B6B477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964096"/>
            <a:ext cx="10846904" cy="52128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a = b + 45;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7D353-8FF2-4CA7-B8D4-E02A9AF576E4}"/>
              </a:ext>
            </a:extLst>
          </p:cNvPr>
          <p:cNvSpPr txBox="1">
            <a:spLocks/>
          </p:cNvSpPr>
          <p:nvPr/>
        </p:nvSpPr>
        <p:spPr>
          <a:xfrm>
            <a:off x="659296" y="2773017"/>
            <a:ext cx="10846904" cy="355634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Iosevka NF" panose="02000509000000000000" pitchFamily="49" charset="0"/>
              <a:ea typeface="Iosevka NF" panose="02000509000000000000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[b]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add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r1, 45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Iosevka NF" panose="02000509000000000000" pitchFamily="49" charset="0"/>
                <a:ea typeface="Iosevka NF" panose="02000509000000000000" pitchFamily="49" charset="0"/>
              </a:rPr>
              <a:t>mov</a:t>
            </a:r>
            <a:r>
              <a:rPr lang="en-US" dirty="0">
                <a:latin typeface="Iosevka NF" panose="02000509000000000000" pitchFamily="49" charset="0"/>
                <a:ea typeface="Iosevka NF" panose="02000509000000000000" pitchFamily="49" charset="0"/>
              </a:rPr>
              <a:t> [a], r1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3381-4508-4F4A-BCFB-C5920536D9CD}"/>
              </a:ext>
            </a:extLst>
          </p:cNvPr>
          <p:cNvSpPr/>
          <p:nvPr/>
        </p:nvSpPr>
        <p:spPr>
          <a:xfrm>
            <a:off x="659296" y="3220278"/>
            <a:ext cx="2425147" cy="1043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D1067-89FA-44CF-B9B3-9B2A46637E54}"/>
              </a:ext>
            </a:extLst>
          </p:cNvPr>
          <p:cNvSpPr txBox="1"/>
          <p:nvPr/>
        </p:nvSpPr>
        <p:spPr>
          <a:xfrm>
            <a:off x="4510708" y="4890294"/>
            <a:ext cx="2839279" cy="68634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Yeah!</a:t>
            </a: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endParaRPr lang="en-US" sz="8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r>
              <a:rPr lang="en-US" sz="8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5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24A-1B5F-4C3B-AE97-8078ABA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Lies In The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A943-1477-4AB8-A2D6-B4AC074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simple </a:t>
            </a:r>
            <a:r>
              <a:rPr lang="en-US" dirty="0" err="1"/>
              <a:t>peepholers</a:t>
            </a:r>
            <a:r>
              <a:rPr lang="en-US" dirty="0"/>
              <a:t> offer very limited optimization possibilities</a:t>
            </a:r>
          </a:p>
          <a:p>
            <a:pPr lvl="1"/>
            <a:r>
              <a:rPr lang="en-US" dirty="0"/>
              <a:t>can only match what it sees</a:t>
            </a:r>
          </a:p>
          <a:p>
            <a:pPr lvl="1"/>
            <a:r>
              <a:rPr lang="en-US" dirty="0"/>
              <a:t>context only as large as the peephole</a:t>
            </a:r>
          </a:p>
          <a:p>
            <a:endParaRPr lang="en-US" dirty="0"/>
          </a:p>
          <a:p>
            <a:r>
              <a:rPr lang="en-US" dirty="0"/>
              <a:t>modern implementations consist of three steps</a:t>
            </a:r>
          </a:p>
          <a:p>
            <a:pPr lvl="1"/>
            <a:r>
              <a:rPr lang="en-US" dirty="0"/>
              <a:t>expansion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matching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161B-732A-4E01-9EF4-C62141F9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381D-513D-4A01-8C1E-7EE4FC7F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determines the ordering of basic blocks in memory</a:t>
            </a:r>
          </a:p>
          <a:p>
            <a:endParaRPr lang="en-US" dirty="0"/>
          </a:p>
          <a:p>
            <a:r>
              <a:rPr lang="en-US" dirty="0"/>
              <a:t>taking a branch is usually more expensive</a:t>
            </a:r>
          </a:p>
          <a:p>
            <a:pPr lvl="1"/>
            <a:r>
              <a:rPr lang="en-US" dirty="0"/>
              <a:t>longer execution time</a:t>
            </a:r>
          </a:p>
          <a:p>
            <a:pPr lvl="1"/>
            <a:r>
              <a:rPr lang="en-US" dirty="0"/>
              <a:t>worse code cache locality</a:t>
            </a:r>
          </a:p>
          <a:p>
            <a:pPr lvl="1"/>
            <a:endParaRPr lang="en-US" dirty="0"/>
          </a:p>
          <a:p>
            <a:r>
              <a:rPr lang="en-US" dirty="0"/>
              <a:t>convert 2 target branches so that mostly taken branches don’t translate to jumps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r>
              <a:rPr lang="en-US" dirty="0"/>
              <a:t>how to determine which target is more important?</a:t>
            </a:r>
          </a:p>
        </p:txBody>
      </p:sp>
    </p:spTree>
    <p:extLst>
      <p:ext uri="{BB962C8B-B14F-4D97-AF65-F5344CB8AC3E}">
        <p14:creationId xmlns:p14="http://schemas.microsoft.com/office/powerpoint/2010/main" val="358058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2061-BE86-47F7-BB34-986CCB17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D9A6-035D-431C-BF96-DC2D2CFA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each IR operation and expands it into a low-level set of operations</a:t>
            </a:r>
          </a:p>
          <a:p>
            <a:pPr lvl="1"/>
            <a:r>
              <a:rPr lang="en-US" dirty="0"/>
              <a:t>these capture every side-effect of the operation</a:t>
            </a:r>
          </a:p>
          <a:p>
            <a:pPr lvl="1"/>
            <a:r>
              <a:rPr lang="en-US" dirty="0"/>
              <a:t>setting values, flags, etc.</a:t>
            </a:r>
          </a:p>
          <a:p>
            <a:pPr lvl="1"/>
            <a:endParaRPr lang="en-US" dirty="0"/>
          </a:p>
          <a:p>
            <a:r>
              <a:rPr lang="en-US" dirty="0"/>
              <a:t>exposes “hidden” instructions</a:t>
            </a:r>
          </a:p>
          <a:p>
            <a:pPr lvl="1"/>
            <a:r>
              <a:rPr lang="en-US" dirty="0"/>
              <a:t>reading local variable via BP,</a:t>
            </a:r>
          </a:p>
          <a:p>
            <a:pPr lvl="1"/>
            <a:r>
              <a:rPr lang="en-US" dirty="0"/>
              <a:t>getting function arguments</a:t>
            </a:r>
          </a:p>
          <a:p>
            <a:pPr lvl="1"/>
            <a:r>
              <a:rPr lang="en-US" dirty="0"/>
              <a:t>reading values from memory (unless explicit in IR)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5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990-7400-4900-80C9-5193772D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3CE3-9F31-4CEA-BB60-2D6549F8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at the contents of sliding window in the low level IR</a:t>
            </a:r>
          </a:p>
          <a:p>
            <a:endParaRPr lang="en-US" dirty="0"/>
          </a:p>
          <a:p>
            <a:r>
              <a:rPr lang="en-US" dirty="0"/>
              <a:t>at each step looks through a database to find simpler rewrites within</a:t>
            </a:r>
          </a:p>
          <a:p>
            <a:endParaRPr lang="en-US" dirty="0"/>
          </a:p>
          <a:p>
            <a:r>
              <a:rPr lang="en-US" dirty="0"/>
              <a:t>if found, rewrites and tries again on rewritten code</a:t>
            </a:r>
          </a:p>
          <a:p>
            <a:endParaRPr lang="en-US" dirty="0"/>
          </a:p>
          <a:p>
            <a:r>
              <a:rPr lang="en-US" dirty="0"/>
              <a:t>if none found, moves the window</a:t>
            </a:r>
          </a:p>
        </p:txBody>
      </p:sp>
    </p:spTree>
    <p:extLst>
      <p:ext uri="{BB962C8B-B14F-4D97-AF65-F5344CB8AC3E}">
        <p14:creationId xmlns:p14="http://schemas.microsoft.com/office/powerpoint/2010/main" val="263855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BC3-BACF-4FC9-963A-4E197386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66F2-B12B-46CA-A429-6A9C14DC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rewrites the simplified low level IR to target assembly</a:t>
            </a:r>
          </a:p>
          <a:p>
            <a:endParaRPr lang="en-US" dirty="0"/>
          </a:p>
          <a:p>
            <a:r>
              <a:rPr lang="en-US" dirty="0"/>
              <a:t>usually simple matching of N operations</a:t>
            </a:r>
          </a:p>
        </p:txBody>
      </p:sp>
    </p:spTree>
    <p:extLst>
      <p:ext uri="{BB962C8B-B14F-4D97-AF65-F5344CB8AC3E}">
        <p14:creationId xmlns:p14="http://schemas.microsoft.com/office/powerpoint/2010/main" val="205557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24A-1B5F-4C3B-AE97-8078ABA6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Lies In The Detail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A943-1477-4AB8-A2D6-B4AC074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must know the liveness of variables and remove dead ones</a:t>
            </a:r>
          </a:p>
          <a:p>
            <a:pPr lvl="1"/>
            <a:r>
              <a:rPr lang="en-US" dirty="0"/>
              <a:t>removing dead variable declaration removes instruction and changes the contents of the peephole</a:t>
            </a:r>
          </a:p>
          <a:p>
            <a:r>
              <a:rPr lang="en-US" dirty="0"/>
              <a:t>the devil lies in the detail III</a:t>
            </a:r>
          </a:p>
          <a:p>
            <a:pPr lvl="1"/>
            <a:r>
              <a:rPr lang="en-US" dirty="0"/>
              <a:t>this is hard with control flow, code generation on single basic block basis wastes optimization opportunities</a:t>
            </a:r>
          </a:p>
          <a:p>
            <a:r>
              <a:rPr lang="en-US" dirty="0"/>
              <a:t>what should be the peephole size?</a:t>
            </a:r>
          </a:p>
          <a:p>
            <a:pPr lvl="1"/>
            <a:r>
              <a:rPr lang="en-US" dirty="0"/>
              <a:t>more is not always better</a:t>
            </a:r>
          </a:p>
          <a:p>
            <a:r>
              <a:rPr lang="en-US" dirty="0"/>
              <a:t>the window does not have to be sequential instructions, but can use DDG for more context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109-7C2A-4085-A98E-33AB43A4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Other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5D5-CA5B-423F-8B23-02FC24E7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well-made </a:t>
            </a:r>
            <a:r>
              <a:rPr lang="en-US" dirty="0" err="1"/>
              <a:t>peepholer</a:t>
            </a:r>
            <a:r>
              <a:rPr lang="en-US" dirty="0"/>
              <a:t> can be powerful</a:t>
            </a:r>
          </a:p>
          <a:p>
            <a:endParaRPr lang="en-US" dirty="0"/>
          </a:p>
          <a:p>
            <a:r>
              <a:rPr lang="en-US" dirty="0"/>
              <a:t>can be easily retargeted</a:t>
            </a:r>
          </a:p>
          <a:p>
            <a:endParaRPr lang="en-US" dirty="0"/>
          </a:p>
          <a:p>
            <a:r>
              <a:rPr lang="en-US" dirty="0"/>
              <a:t>can easily add new features (adding rewrite rules)</a:t>
            </a:r>
          </a:p>
          <a:p>
            <a:endParaRPr lang="en-US" dirty="0"/>
          </a:p>
          <a:p>
            <a:r>
              <a:rPr lang="en-US" dirty="0"/>
              <a:t>the simplifier provides distinct benefits compared to tree rewriting</a:t>
            </a:r>
          </a:p>
          <a:p>
            <a:pPr lvl="1"/>
            <a:r>
              <a:rPr lang="en-US" dirty="0"/>
              <a:t>and plays better with the other backend tasks</a:t>
            </a:r>
          </a:p>
        </p:txBody>
      </p:sp>
    </p:spTree>
    <p:extLst>
      <p:ext uri="{BB962C8B-B14F-4D97-AF65-F5344CB8AC3E}">
        <p14:creationId xmlns:p14="http://schemas.microsoft.com/office/powerpoint/2010/main" val="353821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435B5-9E4D-4B15-9F0F-CCFAC037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Instruction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904FF-6B60-48EB-93E0-2763A91BF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E68-DDCA-4459-B1A7-052688E2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Instruction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D38-5DFE-4959-80B7-1BCCC879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vital for compiler performance</a:t>
            </a:r>
          </a:p>
          <a:p>
            <a:endParaRPr lang="en-US" dirty="0"/>
          </a:p>
          <a:p>
            <a:r>
              <a:rPr lang="en-US" dirty="0"/>
              <a:t>new architecture versions often change instruction parameters</a:t>
            </a:r>
          </a:p>
          <a:p>
            <a:endParaRPr lang="en-US" dirty="0"/>
          </a:p>
          <a:p>
            <a:r>
              <a:rPr lang="en-US" dirty="0"/>
              <a:t>really complex for advanced instruction sets</a:t>
            </a:r>
          </a:p>
          <a:p>
            <a:pPr lvl="1"/>
            <a:r>
              <a:rPr lang="en-US" dirty="0"/>
              <a:t>even RISC can get really complex nowadays</a:t>
            </a:r>
          </a:p>
          <a:p>
            <a:pPr lvl="1"/>
            <a:r>
              <a:rPr lang="en-US" dirty="0"/>
              <a:t>vectorization, special modes, etc.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531E2-6C29-4A39-85C2-DE670B5DF025}"/>
              </a:ext>
            </a:extLst>
          </p:cNvPr>
          <p:cNvSpPr txBox="1"/>
          <p:nvPr/>
        </p:nvSpPr>
        <p:spPr>
          <a:xfrm>
            <a:off x="1115611" y="5728273"/>
            <a:ext cx="6545029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There are bugs too:(</a:t>
            </a:r>
          </a:p>
        </p:txBody>
      </p:sp>
    </p:spTree>
    <p:extLst>
      <p:ext uri="{BB962C8B-B14F-4D97-AF65-F5344CB8AC3E}">
        <p14:creationId xmlns:p14="http://schemas.microsoft.com/office/powerpoint/2010/main" val="25884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823-54B6-4897-8C4E-075FF045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848-568A-4A79-8115-A90D34A4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tree tiling and </a:t>
            </a:r>
            <a:r>
              <a:rPr lang="en-US" dirty="0" err="1"/>
              <a:t>peepholer</a:t>
            </a:r>
            <a:r>
              <a:rPr lang="en-US" dirty="0"/>
              <a:t> benefit from many useful rewrite patterns</a:t>
            </a:r>
          </a:p>
          <a:p>
            <a:endParaRPr lang="en-US" dirty="0"/>
          </a:p>
          <a:p>
            <a:r>
              <a:rPr lang="en-US" dirty="0"/>
              <a:t>getting these is lengthy and involved process, but can be precalculated</a:t>
            </a:r>
          </a:p>
          <a:p>
            <a:pPr lvl="1"/>
            <a:r>
              <a:rPr lang="en-US" dirty="0"/>
              <a:t>try to write these for the tiny86 backend</a:t>
            </a:r>
          </a:p>
          <a:p>
            <a:endParaRPr lang="en-US" dirty="0"/>
          </a:p>
          <a:p>
            <a:r>
              <a:rPr lang="en-US" dirty="0"/>
              <a:t>for small peephole sizes, even exhaustive search of all possible patterns is feasible</a:t>
            </a:r>
          </a:p>
          <a:p>
            <a:pPr lvl="1"/>
            <a:r>
              <a:rPr lang="en-US" dirty="0"/>
              <a:t>law of diminishing returns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7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5F-E830-4BDE-B6C0-FECD2E0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571-3256-42A2-9FDD-2450D56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a traditional compiler is unlikely to produce the optimal code for any given problem</a:t>
            </a:r>
          </a:p>
          <a:p>
            <a:r>
              <a:rPr lang="en-US" dirty="0"/>
              <a:t>a </a:t>
            </a:r>
            <a:r>
              <a:rPr lang="en-US" dirty="0" err="1"/>
              <a:t>supercompiler</a:t>
            </a:r>
            <a:r>
              <a:rPr lang="en-US" dirty="0"/>
              <a:t> attempts to find the true optimal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6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31919-4D03-467E-9453-8EB4F9E9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6" y="1075518"/>
            <a:ext cx="10336067" cy="5782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2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F9BD-6BF4-46A8-938E-02157DDB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B151-941E-42D3-9511-8F4A613A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convention for each function must be determined</a:t>
            </a:r>
          </a:p>
          <a:p>
            <a:endParaRPr lang="en-US" dirty="0"/>
          </a:p>
          <a:p>
            <a:r>
              <a:rPr lang="en-US" dirty="0"/>
              <a:t>callers may need rewrite to provide arguments and read results properly (i.e. stack)</a:t>
            </a:r>
          </a:p>
          <a:p>
            <a:endParaRPr lang="en-US" dirty="0"/>
          </a:p>
          <a:p>
            <a:r>
              <a:rPr lang="en-US" dirty="0"/>
              <a:t>callee must add prologue / epilogue code</a:t>
            </a:r>
          </a:p>
          <a:p>
            <a:pPr lvl="1"/>
            <a:r>
              <a:rPr lang="en-US" dirty="0"/>
              <a:t>stack &amp; local variables bookkeeping</a:t>
            </a:r>
          </a:p>
          <a:p>
            <a:endParaRPr lang="en-US" dirty="0"/>
          </a:p>
          <a:p>
            <a:r>
              <a:rPr lang="en-US" dirty="0"/>
              <a:t>local variables management</a:t>
            </a:r>
          </a:p>
        </p:txBody>
      </p:sp>
    </p:spTree>
    <p:extLst>
      <p:ext uri="{BB962C8B-B14F-4D97-AF65-F5344CB8AC3E}">
        <p14:creationId xmlns:p14="http://schemas.microsoft.com/office/powerpoint/2010/main" val="266825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95F-E830-4BDE-B6C0-FECD2E07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571-3256-42A2-9FDD-2450D56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3975"/>
          </a:xfrm>
        </p:spPr>
        <p:txBody>
          <a:bodyPr>
            <a:normAutofit/>
          </a:bodyPr>
          <a:lstStyle/>
          <a:p>
            <a:r>
              <a:rPr lang="en-US" dirty="0"/>
              <a:t>a traditional compiler is unlikely to produce the optimal code for any given problem</a:t>
            </a:r>
          </a:p>
          <a:p>
            <a:r>
              <a:rPr lang="en-US" dirty="0"/>
              <a:t>a </a:t>
            </a:r>
            <a:r>
              <a:rPr lang="en-US" dirty="0" err="1"/>
              <a:t>supercompiler</a:t>
            </a:r>
            <a:r>
              <a:rPr lang="en-US" dirty="0"/>
              <a:t> attempts to find the true optimal solution</a:t>
            </a:r>
          </a:p>
          <a:p>
            <a:endParaRPr lang="en-US" dirty="0"/>
          </a:p>
          <a:p>
            <a:r>
              <a:rPr lang="en-US" dirty="0"/>
              <a:t>does so by exhaustive brute force search of all possible programs of given sizes</a:t>
            </a:r>
          </a:p>
          <a:p>
            <a:pPr lvl="1"/>
            <a:r>
              <a:rPr lang="en-US" dirty="0"/>
              <a:t>scales not well</a:t>
            </a:r>
          </a:p>
          <a:p>
            <a:r>
              <a:rPr lang="en-US" dirty="0"/>
              <a:t>or SAT solvers</a:t>
            </a:r>
          </a:p>
          <a:p>
            <a:pPr lvl="1"/>
            <a:r>
              <a:rPr lang="en-US" dirty="0"/>
              <a:t>scales better, but programs are vast!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0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072522-61A4-4EF8-816A-C95E7FC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238250"/>
            <a:ext cx="7302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7123-1833-4A36-A27A-7A3E56E66035}"/>
              </a:ext>
            </a:extLst>
          </p:cNvPr>
          <p:cNvSpPr/>
          <p:nvPr/>
        </p:nvSpPr>
        <p:spPr>
          <a:xfrm>
            <a:off x="5191760" y="774700"/>
            <a:ext cx="5133340" cy="515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278E6-44C3-4F04-ADBA-909D6395B48B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8070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072522-61A4-4EF8-816A-C95E7FCD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238250"/>
            <a:ext cx="7302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96AC4-0C31-48F4-9001-7F956E756E0C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33799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2DC30B-854D-46FF-8325-51756815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70654"/>
            <a:ext cx="11264683" cy="492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70454-6C44-4B90-B46E-367083ED82EE}"/>
              </a:ext>
            </a:extLst>
          </p:cNvPr>
          <p:cNvSpPr txBox="1"/>
          <p:nvPr/>
        </p:nvSpPr>
        <p:spPr>
          <a:xfrm>
            <a:off x="621792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http://superoptimization.org/wiki/Superoptimizing_Compilers</a:t>
            </a:r>
          </a:p>
        </p:txBody>
      </p:sp>
    </p:spTree>
    <p:extLst>
      <p:ext uri="{BB962C8B-B14F-4D97-AF65-F5344CB8AC3E}">
        <p14:creationId xmlns:p14="http://schemas.microsoft.com/office/powerpoint/2010/main" val="326870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F65-E7F6-4978-A5CB-FEDF4C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9E2-8C75-4547-A3C7-4672F32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detailed knowledge of the target architecture, including all side-effects</a:t>
            </a:r>
          </a:p>
          <a:p>
            <a:endParaRPr lang="en-US" dirty="0"/>
          </a:p>
          <a:p>
            <a:r>
              <a:rPr lang="en-US" dirty="0"/>
              <a:t>takes a lot of time</a:t>
            </a:r>
          </a:p>
          <a:p>
            <a:pPr lvl="1"/>
            <a:r>
              <a:rPr lang="en-US" dirty="0"/>
              <a:t>unlike new patterns, this is actual, real compile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3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iling">
            <a:extLst>
              <a:ext uri="{FF2B5EF4-FFF2-40B4-BE49-F238E27FC236}">
                <a16:creationId xmlns:a16="http://schemas.microsoft.com/office/drawing/2014/main" id="{8E1E0915-24A3-4516-9C83-A3BB30AB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69" y="633612"/>
            <a:ext cx="6413862" cy="55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4CE5F-1C7A-42DF-BF77-3C7ECFADAB23}"/>
              </a:ext>
            </a:extLst>
          </p:cNvPr>
          <p:cNvSpPr txBox="1"/>
          <p:nvPr/>
        </p:nvSpPr>
        <p:spPr>
          <a:xfrm>
            <a:off x="2178" y="6488668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21513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F65-E7F6-4978-A5CB-FEDF4C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9E2-8C75-4547-A3C7-4672F322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detailed knowledge of the target architecture, including all side-effects</a:t>
            </a:r>
          </a:p>
          <a:p>
            <a:endParaRPr lang="en-US" dirty="0"/>
          </a:p>
          <a:p>
            <a:r>
              <a:rPr lang="en-US" dirty="0"/>
              <a:t>takes a lot of time</a:t>
            </a:r>
          </a:p>
          <a:p>
            <a:pPr lvl="1"/>
            <a:r>
              <a:rPr lang="en-US" dirty="0"/>
              <a:t>unlike new patterns, this is actual, real compile time</a:t>
            </a:r>
          </a:p>
          <a:p>
            <a:pPr lvl="1"/>
            <a:endParaRPr lang="en-US" dirty="0"/>
          </a:p>
          <a:p>
            <a:r>
              <a:rPr lang="en-US" dirty="0"/>
              <a:t>requires checking that generated sequences are semantically identical</a:t>
            </a:r>
          </a:p>
          <a:p>
            <a:endParaRPr lang="en-US" dirty="0"/>
          </a:p>
          <a:p>
            <a:r>
              <a:rPr lang="en-US" dirty="0"/>
              <a:t>used only for really small performance sensitive kernels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1FA67-7323-475D-8EFF-B45C1711FE61}"/>
              </a:ext>
            </a:extLst>
          </p:cNvPr>
          <p:cNvSpPr txBox="1"/>
          <p:nvPr/>
        </p:nvSpPr>
        <p:spPr>
          <a:xfrm>
            <a:off x="4102651" y="6169709"/>
            <a:ext cx="9044389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And for finding new peephole patterns…</a:t>
            </a:r>
          </a:p>
        </p:txBody>
      </p:sp>
    </p:spTree>
    <p:extLst>
      <p:ext uri="{BB962C8B-B14F-4D97-AF65-F5344CB8AC3E}">
        <p14:creationId xmlns:p14="http://schemas.microsoft.com/office/powerpoint/2010/main" val="7552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70E00-2843-40F5-A959-6FB599E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F6B-BA4A-493B-B95C-C05C461E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https://eli.thegreenplace.net/2012/11/24/life-of-an-instruction-in-llvm/</a:t>
            </a:r>
            <a:r>
              <a:rPr lang="en-GB" dirty="0"/>
              <a:t> - don’t be scared</a:t>
            </a:r>
            <a:r>
              <a:rPr lang="en-GB" dirty="0">
                <a:sym typeface="Wingdings" panose="05000000000000000000" pitchFamily="2" charset="2"/>
              </a:rPr>
              <a:t>:)</a:t>
            </a:r>
          </a:p>
          <a:p>
            <a:r>
              <a:rPr lang="en-GB" dirty="0">
                <a:hlinkClick r:id="rId4"/>
              </a:rPr>
              <a:t>https://www.hpl.hp.com/techreports/Compaq-DEC/SRC-RR-171.html</a:t>
            </a:r>
            <a:r>
              <a:rPr lang="en-GB" dirty="0">
                <a:sym typeface="Wingdings" panose="05000000000000000000" pitchFamily="2" charset="2"/>
              </a:rPr>
              <a:t> - The DENALI </a:t>
            </a:r>
            <a:r>
              <a:rPr lang="en-GB" dirty="0" err="1">
                <a:sym typeface="Wingdings" panose="05000000000000000000" pitchFamily="2" charset="2"/>
              </a:rPr>
              <a:t>superoptimizer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0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3A76-E5F2-433F-8B04-72F24279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0B293-DA89-49CA-A028-A521D3D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on stack (addressable by statically known offsets from BP)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slow (extra memory reads &amp; writes)</a:t>
            </a:r>
          </a:p>
          <a:p>
            <a:pPr lvl="1"/>
            <a:endParaRPr lang="en-US" dirty="0"/>
          </a:p>
          <a:p>
            <a:r>
              <a:rPr lang="en-US" dirty="0"/>
              <a:t>in register</a:t>
            </a:r>
          </a:p>
          <a:p>
            <a:pPr lvl="1"/>
            <a:r>
              <a:rPr lang="en-US" dirty="0"/>
              <a:t>uses machine registers (not that many of them)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endParaRPr lang="en-US" dirty="0"/>
          </a:p>
          <a:p>
            <a:r>
              <a:rPr lang="en-US" dirty="0"/>
              <a:t>usually determined by the optimizer and already reflected in some form in the IR</a:t>
            </a:r>
          </a:p>
          <a:p>
            <a:pPr lvl="1"/>
            <a:r>
              <a:rPr lang="en-US" dirty="0"/>
              <a:t>sometimes combination of both</a:t>
            </a:r>
          </a:p>
        </p:txBody>
      </p:sp>
    </p:spTree>
    <p:extLst>
      <p:ext uri="{BB962C8B-B14F-4D97-AF65-F5344CB8AC3E}">
        <p14:creationId xmlns:p14="http://schemas.microsoft.com/office/powerpoint/2010/main" val="160520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657EA-A685-43B9-A61A-098B233A3444}"/>
              </a:ext>
            </a:extLst>
          </p:cNvPr>
          <p:cNvCxnSpPr>
            <a:cxnSpLocks/>
          </p:cNvCxnSpPr>
          <p:nvPr/>
        </p:nvCxnSpPr>
        <p:spPr>
          <a:xfrm flipV="1">
            <a:off x="883883" y="3243228"/>
            <a:ext cx="330605" cy="1325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B209C9-81DA-494C-914B-0170CA3BA730}"/>
              </a:ext>
            </a:extLst>
          </p:cNvPr>
          <p:cNvSpPr txBox="1"/>
          <p:nvPr/>
        </p:nvSpPr>
        <p:spPr>
          <a:xfrm>
            <a:off x="318278" y="2981618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FC35-096B-4F71-BD91-74842B29A8AB}"/>
              </a:ext>
            </a:extLst>
          </p:cNvPr>
          <p:cNvSpPr txBox="1"/>
          <p:nvPr/>
        </p:nvSpPr>
        <p:spPr>
          <a:xfrm>
            <a:off x="11430000" y="3024687"/>
            <a:ext cx="68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Exe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B1C81-C986-45D3-B466-9B7F262439CE}"/>
              </a:ext>
            </a:extLst>
          </p:cNvPr>
          <p:cNvCxnSpPr>
            <a:cxnSpLocks/>
          </p:cNvCxnSpPr>
          <p:nvPr/>
        </p:nvCxnSpPr>
        <p:spPr>
          <a:xfrm>
            <a:off x="11099395" y="3312681"/>
            <a:ext cx="43732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F716-10E2-42AA-B8A5-408EF5BC4D4B}"/>
              </a:ext>
            </a:extLst>
          </p:cNvPr>
          <p:cNvSpPr/>
          <p:nvPr/>
        </p:nvSpPr>
        <p:spPr>
          <a:xfrm>
            <a:off x="1430535" y="2474862"/>
            <a:ext cx="3218838" cy="2454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Optimization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77F54-783A-41E5-A74D-699A3A642F5A}"/>
              </a:ext>
            </a:extLst>
          </p:cNvPr>
          <p:cNvSpPr/>
          <p:nvPr/>
        </p:nvSpPr>
        <p:spPr>
          <a:xfrm>
            <a:off x="1225126" y="834888"/>
            <a:ext cx="9874269" cy="537375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42555-BF1F-4C87-9D61-0026535F0A89}"/>
              </a:ext>
            </a:extLst>
          </p:cNvPr>
          <p:cNvSpPr/>
          <p:nvPr/>
        </p:nvSpPr>
        <p:spPr>
          <a:xfrm>
            <a:off x="3122052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Calling Conventions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DB41E-8A31-4662-B8DD-C3C2674AF6A0}"/>
              </a:ext>
            </a:extLst>
          </p:cNvPr>
          <p:cNvSpPr/>
          <p:nvPr/>
        </p:nvSpPr>
        <p:spPr>
          <a:xfrm>
            <a:off x="1483686" y="3547906"/>
            <a:ext cx="1421295" cy="656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6BCA8-C869-4102-82DA-FA9A5E673D57}"/>
              </a:ext>
            </a:extLst>
          </p:cNvPr>
          <p:cNvSpPr/>
          <p:nvPr/>
        </p:nvSpPr>
        <p:spPr>
          <a:xfrm>
            <a:off x="7454348" y="3024687"/>
            <a:ext cx="2462291" cy="940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46599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3660</Words>
  <Application>Microsoft Office PowerPoint</Application>
  <PresentationFormat>Widescreen</PresentationFormat>
  <Paragraphs>876</Paragraphs>
  <Slides>77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Bradley Hand ITC</vt:lpstr>
      <vt:lpstr>Calibri</vt:lpstr>
      <vt:lpstr>Calibri Light</vt:lpstr>
      <vt:lpstr>Iosevka NF</vt:lpstr>
      <vt:lpstr>Office Theme</vt:lpstr>
      <vt:lpstr>Code Generation</vt:lpstr>
      <vt:lpstr>Code Generation</vt:lpstr>
      <vt:lpstr>PowerPoint Presentation</vt:lpstr>
      <vt:lpstr>PowerPoint Presentation</vt:lpstr>
      <vt:lpstr>PowerPoint Presentation</vt:lpstr>
      <vt:lpstr>Code Layout</vt:lpstr>
      <vt:lpstr>Calling Conventions</vt:lpstr>
      <vt:lpstr>Local Variables</vt:lpstr>
      <vt:lpstr>PowerPoint Presentation</vt:lpstr>
      <vt:lpstr>PowerPoint Presentation</vt:lpstr>
      <vt:lpstr>Code Generation</vt:lpstr>
      <vt:lpstr>Registers</vt:lpstr>
      <vt:lpstr>Instruction Selection</vt:lpstr>
      <vt:lpstr>Instruction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Selection</vt:lpstr>
      <vt:lpstr>Naïve Instruction Selection</vt:lpstr>
      <vt:lpstr>PowerPoint Presentation</vt:lpstr>
      <vt:lpstr>PowerPoint Presentation</vt:lpstr>
      <vt:lpstr>PowerPoint Presentation</vt:lpstr>
      <vt:lpstr>PowerPoint Presentation</vt:lpstr>
      <vt:lpstr>Instruction Selection II</vt:lpstr>
      <vt:lpstr>Tree Walk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Walk</vt:lpstr>
      <vt:lpstr>Tree Walk</vt:lpstr>
      <vt:lpstr>PowerPoint Presentation</vt:lpstr>
      <vt:lpstr>Tree Tiling</vt:lpstr>
      <vt:lpstr>Rewriting Rules</vt:lpstr>
      <vt:lpstr>Rewriting Rules are actually a grammar</vt:lpstr>
      <vt:lpstr>PowerPoint Presentation</vt:lpstr>
      <vt:lpstr>PowerPoint Presentation</vt:lpstr>
      <vt:lpstr>PowerPoint Presentation</vt:lpstr>
      <vt:lpstr>PowerPoint Presentation</vt:lpstr>
      <vt:lpstr>Finding All Tilings</vt:lpstr>
      <vt:lpstr>Finding All Tilings</vt:lpstr>
      <vt:lpstr>Finding All Tilings</vt:lpstr>
      <vt:lpstr>For Each Binary Tile:</vt:lpstr>
      <vt:lpstr>For Each Unary Tile:</vt:lpstr>
      <vt:lpstr>For Each Leaf Tile:</vt:lpstr>
      <vt:lpstr>Finding All Tilings</vt:lpstr>
      <vt:lpstr>PowerPoint Presentation</vt:lpstr>
      <vt:lpstr>Peephole Optimizations</vt:lpstr>
      <vt:lpstr>PowerPoint Presentation</vt:lpstr>
      <vt:lpstr>PowerPoint Presentation</vt:lpstr>
      <vt:lpstr>PowerPoint Presentation</vt:lpstr>
      <vt:lpstr>PowerPoint Presentation</vt:lpstr>
      <vt:lpstr>The Devil Lies In The Detail</vt:lpstr>
      <vt:lpstr>Expansion</vt:lpstr>
      <vt:lpstr>Simplification</vt:lpstr>
      <vt:lpstr>Matching</vt:lpstr>
      <vt:lpstr>The Devil Lies In The Detail II</vt:lpstr>
      <vt:lpstr>On The Other Side</vt:lpstr>
      <vt:lpstr>Improving Instruction Selection</vt:lpstr>
      <vt:lpstr>Improving Instruction Selection</vt:lpstr>
      <vt:lpstr>Learning IS Patterns</vt:lpstr>
      <vt:lpstr>Superoptimizers</vt:lpstr>
      <vt:lpstr>PowerPoint Presentation</vt:lpstr>
      <vt:lpstr>Superoptimizers</vt:lpstr>
      <vt:lpstr>PowerPoint Presentation</vt:lpstr>
      <vt:lpstr>PowerPoint Presentation</vt:lpstr>
      <vt:lpstr>PowerPoint Presentation</vt:lpstr>
      <vt:lpstr>Superoptimization</vt:lpstr>
      <vt:lpstr>PowerPoint Presentation</vt:lpstr>
      <vt:lpstr>Superoptimization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100</cp:revision>
  <dcterms:created xsi:type="dcterms:W3CDTF">2019-11-27T10:15:31Z</dcterms:created>
  <dcterms:modified xsi:type="dcterms:W3CDTF">2023-04-17T13:51:27Z</dcterms:modified>
</cp:coreProperties>
</file>