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629" r:id="rId3"/>
    <p:sldId id="620" r:id="rId4"/>
    <p:sldId id="623" r:id="rId5"/>
    <p:sldId id="624" r:id="rId6"/>
    <p:sldId id="625" r:id="rId7"/>
    <p:sldId id="628" r:id="rId8"/>
    <p:sldId id="631" r:id="rId9"/>
    <p:sldId id="632" r:id="rId10"/>
    <p:sldId id="633" r:id="rId11"/>
    <p:sldId id="626" r:id="rId12"/>
    <p:sldId id="627" r:id="rId13"/>
    <p:sldId id="611" r:id="rId14"/>
    <p:sldId id="612" r:id="rId15"/>
    <p:sldId id="617" r:id="rId16"/>
    <p:sldId id="621" r:id="rId17"/>
    <p:sldId id="634" r:id="rId18"/>
    <p:sldId id="635" r:id="rId19"/>
    <p:sldId id="636" r:id="rId20"/>
    <p:sldId id="637" r:id="rId21"/>
    <p:sldId id="638" r:id="rId22"/>
    <p:sldId id="639" r:id="rId23"/>
    <p:sldId id="614" r:id="rId24"/>
    <p:sldId id="641" r:id="rId25"/>
    <p:sldId id="642" r:id="rId26"/>
    <p:sldId id="643" r:id="rId27"/>
    <p:sldId id="644" r:id="rId28"/>
    <p:sldId id="645" r:id="rId29"/>
    <p:sldId id="646" r:id="rId30"/>
    <p:sldId id="647" r:id="rId31"/>
    <p:sldId id="648" r:id="rId32"/>
    <p:sldId id="649" r:id="rId33"/>
    <p:sldId id="615" r:id="rId34"/>
    <p:sldId id="666" r:id="rId35"/>
    <p:sldId id="616" r:id="rId36"/>
    <p:sldId id="650" r:id="rId37"/>
    <p:sldId id="651" r:id="rId38"/>
    <p:sldId id="652" r:id="rId39"/>
    <p:sldId id="653" r:id="rId40"/>
    <p:sldId id="654" r:id="rId41"/>
    <p:sldId id="655" r:id="rId42"/>
    <p:sldId id="656" r:id="rId43"/>
    <p:sldId id="657" r:id="rId44"/>
    <p:sldId id="659" r:id="rId45"/>
    <p:sldId id="658" r:id="rId46"/>
    <p:sldId id="660" r:id="rId47"/>
    <p:sldId id="661" r:id="rId48"/>
    <p:sldId id="662" r:id="rId49"/>
    <p:sldId id="687" r:id="rId50"/>
    <p:sldId id="663" r:id="rId51"/>
    <p:sldId id="664" r:id="rId52"/>
    <p:sldId id="665" r:id="rId53"/>
    <p:sldId id="688" r:id="rId54"/>
    <p:sldId id="689" r:id="rId55"/>
    <p:sldId id="690" r:id="rId56"/>
    <p:sldId id="691" r:id="rId57"/>
    <p:sldId id="692" r:id="rId58"/>
    <p:sldId id="693" r:id="rId59"/>
    <p:sldId id="694" r:id="rId60"/>
    <p:sldId id="695" r:id="rId61"/>
    <p:sldId id="696" r:id="rId62"/>
    <p:sldId id="701" r:id="rId63"/>
    <p:sldId id="700" r:id="rId64"/>
    <p:sldId id="702" r:id="rId65"/>
    <p:sldId id="703" r:id="rId66"/>
    <p:sldId id="704" r:id="rId67"/>
    <p:sldId id="705" r:id="rId68"/>
    <p:sldId id="706" r:id="rId69"/>
    <p:sldId id="552" r:id="rId70"/>
    <p:sldId id="667" r:id="rId71"/>
    <p:sldId id="668" r:id="rId72"/>
    <p:sldId id="669" r:id="rId73"/>
    <p:sldId id="670" r:id="rId74"/>
    <p:sldId id="671" r:id="rId75"/>
    <p:sldId id="672" r:id="rId76"/>
    <p:sldId id="673" r:id="rId77"/>
    <p:sldId id="676" r:id="rId78"/>
    <p:sldId id="677" r:id="rId79"/>
    <p:sldId id="678" r:id="rId80"/>
    <p:sldId id="679" r:id="rId81"/>
    <p:sldId id="680" r:id="rId82"/>
    <p:sldId id="681" r:id="rId83"/>
    <p:sldId id="682" r:id="rId84"/>
    <p:sldId id="684" r:id="rId85"/>
    <p:sldId id="685" r:id="rId86"/>
    <p:sldId id="686"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84019" autoAdjust="0"/>
  </p:normalViewPr>
  <p:slideViewPr>
    <p:cSldViewPr snapToGrid="0">
      <p:cViewPr varScale="1">
        <p:scale>
          <a:sx n="117" d="100"/>
          <a:sy n="117" d="100"/>
        </p:scale>
        <p:origin x="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18/04/2023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instruction scheduling we realize we can do better by flipping rewriting the </a:t>
            </a:r>
            <a:r>
              <a:rPr lang="en-US" dirty="0" err="1"/>
              <a:t>cbr</a:t>
            </a:r>
            <a:r>
              <a:rPr lang="en-US" dirty="0"/>
              <a:t> targets eliminating the jump</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125605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calling convention does more than just argument pushing. We know that the call instruction returns the result always in ax and so that register is already fixed. We also now that the function must return the result in ax, so we need to move it from b to ax.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314741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calling convention does more than just argument pushing. We know that the call instruction returns the result always in ax and so that register is already fixed. We also now that the function must return the result in ax, so we need to move it from b to ax.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742422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263027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55048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447725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172671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502269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after instruction selection &amp; code layout. Let’s do the register allocation.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158821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226787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only 2 registers in the machine</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21</a:t>
            </a:fld>
            <a:endParaRPr lang="en-GB"/>
          </a:p>
        </p:txBody>
      </p:sp>
    </p:spTree>
    <p:extLst>
      <p:ext uri="{BB962C8B-B14F-4D97-AF65-F5344CB8AC3E}">
        <p14:creationId xmlns:p14="http://schemas.microsoft.com/office/powerpoint/2010/main" val="587016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our example</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9784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Translated to the IR first…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309680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Instruction selection…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1447621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RET is still an IR instruction – this is because the calling </a:t>
            </a:r>
            <a:r>
              <a:rPr lang="en-US" dirty="0" err="1"/>
              <a:t>convetion</a:t>
            </a:r>
            <a:r>
              <a:rPr lang="en-US" dirty="0"/>
              <a:t> specifies that function result is returned in AX register. That is why we also use ax in the last addition because calling convention forces that. </a:t>
            </a:r>
          </a:p>
          <a:p>
            <a:endParaRPr lang="en-US" dirty="0"/>
          </a:p>
          <a:p>
            <a:r>
              <a:rPr lang="en-US" dirty="0"/>
              <a:t>All other regs are </a:t>
            </a:r>
            <a:r>
              <a:rPr lang="en-US" dirty="0" err="1"/>
              <a:t>pseudotarget</a:t>
            </a:r>
            <a:r>
              <a:rPr lang="en-US" dirty="0"/>
              <a:t>.</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2054314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done better though.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2459812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done better though.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2953913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done better though.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76</a:t>
            </a:fld>
            <a:endParaRPr lang="en-GB"/>
          </a:p>
        </p:txBody>
      </p:sp>
    </p:spTree>
    <p:extLst>
      <p:ext uri="{BB962C8B-B14F-4D97-AF65-F5344CB8AC3E}">
        <p14:creationId xmlns:p14="http://schemas.microsoft.com/office/powerpoint/2010/main" val="400726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B0 is interesting problem now. We load it way too soon. A quick fix is moving the load to its uses – but they are on different control flow branches, so we have to double the load. And therefore split b0 into multiple registers again.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2432607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changes the IR too</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78</a:t>
            </a:fld>
            <a:endParaRPr lang="en-GB"/>
          </a:p>
        </p:txBody>
      </p:sp>
    </p:spTree>
    <p:extLst>
      <p:ext uri="{BB962C8B-B14F-4D97-AF65-F5344CB8AC3E}">
        <p14:creationId xmlns:p14="http://schemas.microsoft.com/office/powerpoint/2010/main" val="1572463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decent instruction selection can make the code even simpler:</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79</a:t>
            </a:fld>
            <a:endParaRPr lang="en-GB"/>
          </a:p>
        </p:txBody>
      </p:sp>
    </p:spTree>
    <p:extLst>
      <p:ext uri="{BB962C8B-B14F-4D97-AF65-F5344CB8AC3E}">
        <p14:creationId xmlns:p14="http://schemas.microsoft.com/office/powerpoint/2010/main" val="323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our example</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3304890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decent instruction selection can make the code even simpler:</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80</a:t>
            </a:fld>
            <a:endParaRPr lang="en-GB"/>
          </a:p>
        </p:txBody>
      </p:sp>
    </p:spTree>
    <p:extLst>
      <p:ext uri="{BB962C8B-B14F-4D97-AF65-F5344CB8AC3E}">
        <p14:creationId xmlns:p14="http://schemas.microsoft.com/office/powerpoint/2010/main" val="3899942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Voila. Can we do better? First of all, we can run a simple </a:t>
            </a:r>
            <a:r>
              <a:rPr lang="en-US" dirty="0" err="1"/>
              <a:t>peepholer</a:t>
            </a:r>
            <a:r>
              <a:rPr lang="en-US" dirty="0"/>
              <a:t> on the code now that will fix some issues</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81</a:t>
            </a:fld>
            <a:endParaRPr lang="en-GB"/>
          </a:p>
        </p:txBody>
      </p:sp>
    </p:spTree>
    <p:extLst>
      <p:ext uri="{BB962C8B-B14F-4D97-AF65-F5344CB8AC3E}">
        <p14:creationId xmlns:p14="http://schemas.microsoft.com/office/powerpoint/2010/main" val="2757187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Voila. Can we do better? First of all, we can run a simple </a:t>
            </a:r>
            <a:r>
              <a:rPr lang="en-US" dirty="0" err="1"/>
              <a:t>peepholer</a:t>
            </a:r>
            <a:r>
              <a:rPr lang="en-US" dirty="0"/>
              <a:t> on the code now that will fix some issues</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82</a:t>
            </a:fld>
            <a:endParaRPr lang="en-GB"/>
          </a:p>
        </p:txBody>
      </p:sp>
    </p:spTree>
    <p:extLst>
      <p:ext uri="{BB962C8B-B14F-4D97-AF65-F5344CB8AC3E}">
        <p14:creationId xmlns:p14="http://schemas.microsoft.com/office/powerpoint/2010/main" val="1638207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Voila. Can we do better? First of all, we can run a simple </a:t>
            </a:r>
            <a:r>
              <a:rPr lang="en-US" dirty="0" err="1"/>
              <a:t>peepholer</a:t>
            </a:r>
            <a:r>
              <a:rPr lang="en-US" dirty="0"/>
              <a:t> on the code now that will fix some issues</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83</a:t>
            </a:fld>
            <a:endParaRPr lang="en-GB"/>
          </a:p>
        </p:txBody>
      </p:sp>
    </p:spTree>
    <p:extLst>
      <p:ext uri="{BB962C8B-B14F-4D97-AF65-F5344CB8AC3E}">
        <p14:creationId xmlns:p14="http://schemas.microsoft.com/office/powerpoint/2010/main" val="1018672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 note the mov b. a. We can see if we can merge the ranges. Since this is the only case where a and b actually merge, we can do that.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84</a:t>
            </a:fld>
            <a:endParaRPr lang="en-GB"/>
          </a:p>
        </p:txBody>
      </p:sp>
    </p:spTree>
    <p:extLst>
      <p:ext uri="{BB962C8B-B14F-4D97-AF65-F5344CB8AC3E}">
        <p14:creationId xmlns:p14="http://schemas.microsoft.com/office/powerpoint/2010/main" val="3595988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 note the mov b. a. We can see if we can merge the ranges. Since this is the only case where a and b actually merge, we can do that.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85</a:t>
            </a:fld>
            <a:endParaRPr lang="en-GB"/>
          </a:p>
        </p:txBody>
      </p:sp>
    </p:spTree>
    <p:extLst>
      <p:ext uri="{BB962C8B-B14F-4D97-AF65-F5344CB8AC3E}">
        <p14:creationId xmlns:p14="http://schemas.microsoft.com/office/powerpoint/2010/main" val="2428763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are finally done.</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86</a:t>
            </a:fld>
            <a:endParaRPr lang="en-GB"/>
          </a:p>
        </p:txBody>
      </p:sp>
    </p:spTree>
    <p:extLst>
      <p:ext uri="{BB962C8B-B14F-4D97-AF65-F5344CB8AC3E}">
        <p14:creationId xmlns:p14="http://schemas.microsoft.com/office/powerpoint/2010/main" val="3715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 to IR</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9117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198560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98691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64538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optimized the code better now,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58</a:t>
            </a:fld>
            <a:endParaRPr lang="en-GB"/>
          </a:p>
        </p:txBody>
      </p:sp>
    </p:spTree>
    <p:extLst>
      <p:ext uri="{BB962C8B-B14F-4D97-AF65-F5344CB8AC3E}">
        <p14:creationId xmlns:p14="http://schemas.microsoft.com/office/powerpoint/2010/main" val="74782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optimized the code better now, </a:t>
            </a:r>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350026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18/04/2023</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18/04/2023</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eli.thegreenplace.net/2012/11/24/life-of-an-instruction-in-llv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www.hpl.hp.com/techreports/Compaq-DEC/SRC-RR-17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a:t>
            </a:r>
            <a:r>
              <a:rPr lang="en-US"/>
              <a:t>Spring 2023</a:t>
            </a:r>
            <a:endParaRPr lang="en-US" dirty="0"/>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25C5-BAC8-4DFE-ACB0-43CA4DDF7983}"/>
              </a:ext>
            </a:extLst>
          </p:cNvPr>
          <p:cNvSpPr>
            <a:spLocks noGrp="1"/>
          </p:cNvSpPr>
          <p:nvPr>
            <p:ph type="title"/>
          </p:nvPr>
        </p:nvSpPr>
        <p:spPr/>
        <p:txBody>
          <a:bodyPr/>
          <a:lstStyle/>
          <a:p>
            <a:r>
              <a:rPr lang="en-US" dirty="0"/>
              <a:t>Registers Are Not Perfect</a:t>
            </a:r>
          </a:p>
        </p:txBody>
      </p:sp>
      <p:sp>
        <p:nvSpPr>
          <p:cNvPr id="3" name="Content Placeholder 2">
            <a:extLst>
              <a:ext uri="{FF2B5EF4-FFF2-40B4-BE49-F238E27FC236}">
                <a16:creationId xmlns:a16="http://schemas.microsoft.com/office/drawing/2014/main" id="{E48FF5F8-EA71-4238-8491-602DE70DE1CC}"/>
              </a:ext>
            </a:extLst>
          </p:cNvPr>
          <p:cNvSpPr>
            <a:spLocks noGrp="1"/>
          </p:cNvSpPr>
          <p:nvPr>
            <p:ph idx="1"/>
          </p:nvPr>
        </p:nvSpPr>
        <p:spPr>
          <a:xfrm>
            <a:off x="838200" y="1825624"/>
            <a:ext cx="10515600" cy="5032375"/>
          </a:xfrm>
        </p:spPr>
        <p:txBody>
          <a:bodyPr/>
          <a:lstStyle/>
          <a:p>
            <a:r>
              <a:rPr lang="en-US" dirty="0"/>
              <a:t>not all variables can be kept in registers</a:t>
            </a:r>
          </a:p>
          <a:p>
            <a:endParaRPr lang="en-US" dirty="0"/>
          </a:p>
          <a:p>
            <a:r>
              <a:rPr lang="en-US" dirty="0"/>
              <a:t>some need addresses</a:t>
            </a:r>
          </a:p>
          <a:p>
            <a:pPr lvl="1"/>
            <a:r>
              <a:rPr lang="en-US" dirty="0"/>
              <a:t>references, pointers</a:t>
            </a:r>
          </a:p>
          <a:p>
            <a:pPr lvl="1"/>
            <a:r>
              <a:rPr lang="en-US" dirty="0"/>
              <a:t>shared across threads</a:t>
            </a:r>
          </a:p>
          <a:p>
            <a:pPr lvl="1"/>
            <a:r>
              <a:rPr lang="en-US" dirty="0"/>
              <a:t>…</a:t>
            </a:r>
          </a:p>
          <a:p>
            <a:pPr lvl="1"/>
            <a:endParaRPr lang="en-US" dirty="0"/>
          </a:p>
          <a:p>
            <a:r>
              <a:rPr lang="en-US" dirty="0"/>
              <a:t>some start with an address</a:t>
            </a:r>
          </a:p>
          <a:p>
            <a:pPr lvl="1"/>
            <a:r>
              <a:rPr lang="en-US" dirty="0"/>
              <a:t>heap allocated</a:t>
            </a:r>
          </a:p>
          <a:p>
            <a:pPr lvl="1"/>
            <a:r>
              <a:rPr lang="en-US" dirty="0"/>
              <a:t>special memory (ports, DMA, etc.)</a:t>
            </a:r>
          </a:p>
          <a:p>
            <a:pPr lvl="1"/>
            <a:endParaRPr lang="en-US" dirty="0"/>
          </a:p>
        </p:txBody>
      </p:sp>
    </p:spTree>
    <p:extLst>
      <p:ext uri="{BB962C8B-B14F-4D97-AF65-F5344CB8AC3E}">
        <p14:creationId xmlns:p14="http://schemas.microsoft.com/office/powerpoint/2010/main" val="317369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FC6C-E1DB-4031-A50D-B433DB0EB4DA}"/>
              </a:ext>
            </a:extLst>
          </p:cNvPr>
          <p:cNvSpPr>
            <a:spLocks noGrp="1"/>
          </p:cNvSpPr>
          <p:nvPr>
            <p:ph type="title"/>
          </p:nvPr>
        </p:nvSpPr>
        <p:spPr/>
        <p:txBody>
          <a:bodyPr/>
          <a:lstStyle/>
          <a:p>
            <a:r>
              <a:rPr lang="en-US" dirty="0"/>
              <a:t>IR</a:t>
            </a:r>
          </a:p>
        </p:txBody>
      </p:sp>
      <p:sp>
        <p:nvSpPr>
          <p:cNvPr id="3" name="Content Placeholder 2">
            <a:extLst>
              <a:ext uri="{FF2B5EF4-FFF2-40B4-BE49-F238E27FC236}">
                <a16:creationId xmlns:a16="http://schemas.microsoft.com/office/drawing/2014/main" id="{EC1838E1-7755-4CB5-8FC2-7B0F48A8F9EF}"/>
              </a:ext>
            </a:extLst>
          </p:cNvPr>
          <p:cNvSpPr>
            <a:spLocks noGrp="1"/>
          </p:cNvSpPr>
          <p:nvPr>
            <p:ph idx="1"/>
          </p:nvPr>
        </p:nvSpPr>
        <p:spPr/>
        <p:txBody>
          <a:bodyPr numCol="2"/>
          <a:lstStyle/>
          <a:p>
            <a:endParaRPr lang="en-US" dirty="0"/>
          </a:p>
          <a:p>
            <a:r>
              <a:rPr lang="en-US" dirty="0"/>
              <a:t>unlimited registers</a:t>
            </a:r>
          </a:p>
          <a:p>
            <a:pPr lvl="1"/>
            <a:r>
              <a:rPr lang="en-US" dirty="0"/>
              <a:t>SSA (not necessary)</a:t>
            </a:r>
          </a:p>
          <a:p>
            <a:endParaRPr lang="en-US" dirty="0"/>
          </a:p>
          <a:p>
            <a:endParaRPr lang="en-US" dirty="0"/>
          </a:p>
          <a:p>
            <a:r>
              <a:rPr lang="en-US" dirty="0"/>
              <a:t>all registers created equal</a:t>
            </a:r>
          </a:p>
          <a:p>
            <a:pPr lvl="1"/>
            <a:r>
              <a:rPr lang="en-US" dirty="0"/>
              <a:t>i.e. any register can be used in any situation</a:t>
            </a:r>
          </a:p>
        </p:txBody>
      </p:sp>
    </p:spTree>
    <p:extLst>
      <p:ext uri="{BB962C8B-B14F-4D97-AF65-F5344CB8AC3E}">
        <p14:creationId xmlns:p14="http://schemas.microsoft.com/office/powerpoint/2010/main" val="99943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FC6C-E1DB-4031-A50D-B433DB0EB4DA}"/>
              </a:ext>
            </a:extLst>
          </p:cNvPr>
          <p:cNvSpPr>
            <a:spLocks noGrp="1"/>
          </p:cNvSpPr>
          <p:nvPr>
            <p:ph type="title"/>
          </p:nvPr>
        </p:nvSpPr>
        <p:spPr>
          <a:xfrm>
            <a:off x="838200" y="755374"/>
            <a:ext cx="10515600" cy="566530"/>
          </a:xfrm>
        </p:spPr>
        <p:txBody>
          <a:bodyPr numCol="2">
            <a:normAutofit fontScale="90000"/>
          </a:bodyPr>
          <a:lstStyle/>
          <a:p>
            <a:r>
              <a:rPr lang="en-US" dirty="0"/>
              <a:t>IR</a:t>
            </a:r>
            <a:br>
              <a:rPr lang="en-US" dirty="0"/>
            </a:br>
            <a:r>
              <a:rPr lang="en-US" dirty="0"/>
              <a:t>Target</a:t>
            </a:r>
          </a:p>
        </p:txBody>
      </p:sp>
      <p:sp>
        <p:nvSpPr>
          <p:cNvPr id="3" name="Content Placeholder 2">
            <a:extLst>
              <a:ext uri="{FF2B5EF4-FFF2-40B4-BE49-F238E27FC236}">
                <a16:creationId xmlns:a16="http://schemas.microsoft.com/office/drawing/2014/main" id="{EC1838E1-7755-4CB5-8FC2-7B0F48A8F9EF}"/>
              </a:ext>
            </a:extLst>
          </p:cNvPr>
          <p:cNvSpPr>
            <a:spLocks noGrp="1"/>
          </p:cNvSpPr>
          <p:nvPr>
            <p:ph idx="1"/>
          </p:nvPr>
        </p:nvSpPr>
        <p:spPr/>
        <p:txBody>
          <a:bodyPr numCol="2"/>
          <a:lstStyle/>
          <a:p>
            <a:endParaRPr lang="en-US" dirty="0"/>
          </a:p>
          <a:p>
            <a:r>
              <a:rPr lang="en-US" dirty="0"/>
              <a:t>unlimited registers</a:t>
            </a:r>
          </a:p>
          <a:p>
            <a:pPr lvl="1"/>
            <a:r>
              <a:rPr lang="en-US" dirty="0"/>
              <a:t>SSA (not necessary)</a:t>
            </a:r>
          </a:p>
          <a:p>
            <a:endParaRPr lang="en-US" dirty="0"/>
          </a:p>
          <a:p>
            <a:endParaRPr lang="en-US" dirty="0"/>
          </a:p>
          <a:p>
            <a:r>
              <a:rPr lang="en-US" dirty="0"/>
              <a:t>all registers created equal</a:t>
            </a:r>
          </a:p>
          <a:p>
            <a:pPr lvl="1"/>
            <a:r>
              <a:rPr lang="en-US" dirty="0"/>
              <a:t>i.e. any register can be used in any situation</a:t>
            </a:r>
          </a:p>
          <a:p>
            <a:pPr lvl="1"/>
            <a:endParaRPr lang="en-US" dirty="0"/>
          </a:p>
          <a:p>
            <a:endParaRPr lang="en-US" dirty="0"/>
          </a:p>
          <a:p>
            <a:r>
              <a:rPr lang="en-US" dirty="0"/>
              <a:t>only a few registers</a:t>
            </a:r>
          </a:p>
          <a:p>
            <a:pPr lvl="1"/>
            <a:endParaRPr lang="en-US" dirty="0"/>
          </a:p>
          <a:p>
            <a:endParaRPr lang="en-US" dirty="0"/>
          </a:p>
          <a:p>
            <a:endParaRPr lang="en-US" dirty="0"/>
          </a:p>
          <a:p>
            <a:r>
              <a:rPr lang="en-US" dirty="0"/>
              <a:t>not all registers equal</a:t>
            </a:r>
          </a:p>
          <a:p>
            <a:pPr lvl="1"/>
            <a:r>
              <a:rPr lang="en-US" dirty="0"/>
              <a:t>certain instructions only work with certain registers</a:t>
            </a:r>
          </a:p>
          <a:p>
            <a:pPr lvl="1"/>
            <a:endParaRPr lang="en-US" dirty="0"/>
          </a:p>
        </p:txBody>
      </p:sp>
    </p:spTree>
    <p:extLst>
      <p:ext uri="{BB962C8B-B14F-4D97-AF65-F5344CB8AC3E}">
        <p14:creationId xmlns:p14="http://schemas.microsoft.com/office/powerpoint/2010/main" val="2461091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C70158-EE21-4BD2-9577-D6BEAD65DBCE}"/>
              </a:ext>
            </a:extLst>
          </p:cNvPr>
          <p:cNvSpPr>
            <a:spLocks noGrp="1"/>
          </p:cNvSpPr>
          <p:nvPr>
            <p:ph type="title"/>
          </p:nvPr>
        </p:nvSpPr>
        <p:spPr/>
        <p:txBody>
          <a:bodyPr/>
          <a:lstStyle/>
          <a:p>
            <a:r>
              <a:rPr lang="en-US" dirty="0"/>
              <a:t>Register Allocation</a:t>
            </a:r>
          </a:p>
        </p:txBody>
      </p:sp>
      <p:sp>
        <p:nvSpPr>
          <p:cNvPr id="5" name="Text Placeholder 4">
            <a:extLst>
              <a:ext uri="{FF2B5EF4-FFF2-40B4-BE49-F238E27FC236}">
                <a16:creationId xmlns:a16="http://schemas.microsoft.com/office/drawing/2014/main" id="{A9003AC6-B29F-4D94-84C2-74659A8B5B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0826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D33F39-0C09-4229-9455-9AE8569A10BD}"/>
              </a:ext>
            </a:extLst>
          </p:cNvPr>
          <p:cNvSpPr>
            <a:spLocks noGrp="1"/>
          </p:cNvSpPr>
          <p:nvPr>
            <p:ph type="title"/>
          </p:nvPr>
        </p:nvSpPr>
        <p:spPr/>
        <p:txBody>
          <a:bodyPr/>
          <a:lstStyle/>
          <a:p>
            <a:r>
              <a:rPr lang="en-US" dirty="0"/>
              <a:t>Allocation &amp; Assignment</a:t>
            </a:r>
          </a:p>
        </p:txBody>
      </p:sp>
      <p:sp>
        <p:nvSpPr>
          <p:cNvPr id="5" name="Content Placeholder 4">
            <a:extLst>
              <a:ext uri="{FF2B5EF4-FFF2-40B4-BE49-F238E27FC236}">
                <a16:creationId xmlns:a16="http://schemas.microsoft.com/office/drawing/2014/main" id="{13502B6E-C092-48BA-BDE3-8FC6CD367932}"/>
              </a:ext>
            </a:extLst>
          </p:cNvPr>
          <p:cNvSpPr>
            <a:spLocks noGrp="1"/>
          </p:cNvSpPr>
          <p:nvPr>
            <p:ph idx="1"/>
          </p:nvPr>
        </p:nvSpPr>
        <p:spPr/>
        <p:txBody>
          <a:bodyPr/>
          <a:lstStyle/>
          <a:p>
            <a:endParaRPr lang="en-US" dirty="0"/>
          </a:p>
          <a:p>
            <a:r>
              <a:rPr lang="en-US" dirty="0"/>
              <a:t>allocation determines which values will stay in registers and which won’t</a:t>
            </a:r>
          </a:p>
          <a:p>
            <a:endParaRPr lang="en-US" dirty="0"/>
          </a:p>
          <a:p>
            <a:r>
              <a:rPr lang="en-US" dirty="0"/>
              <a:t>assignment = for each value allocated to be in register, select the appropriate register</a:t>
            </a:r>
          </a:p>
        </p:txBody>
      </p:sp>
    </p:spTree>
    <p:extLst>
      <p:ext uri="{BB962C8B-B14F-4D97-AF65-F5344CB8AC3E}">
        <p14:creationId xmlns:p14="http://schemas.microsoft.com/office/powerpoint/2010/main" val="369280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E73A-1BAD-4F1C-A432-06887059B6D8}"/>
              </a:ext>
            </a:extLst>
          </p:cNvPr>
          <p:cNvSpPr>
            <a:spLocks noGrp="1"/>
          </p:cNvSpPr>
          <p:nvPr>
            <p:ph type="title"/>
          </p:nvPr>
        </p:nvSpPr>
        <p:spPr/>
        <p:txBody>
          <a:bodyPr/>
          <a:lstStyle/>
          <a:p>
            <a:r>
              <a:rPr lang="en-US" dirty="0"/>
              <a:t>Value Spilling</a:t>
            </a:r>
          </a:p>
        </p:txBody>
      </p:sp>
      <p:sp>
        <p:nvSpPr>
          <p:cNvPr id="3" name="Content Placeholder 2">
            <a:extLst>
              <a:ext uri="{FF2B5EF4-FFF2-40B4-BE49-F238E27FC236}">
                <a16:creationId xmlns:a16="http://schemas.microsoft.com/office/drawing/2014/main" id="{DC0B037A-13FC-4883-8AAB-CEC846DD31EA}"/>
              </a:ext>
            </a:extLst>
          </p:cNvPr>
          <p:cNvSpPr>
            <a:spLocks noGrp="1"/>
          </p:cNvSpPr>
          <p:nvPr>
            <p:ph idx="1"/>
          </p:nvPr>
        </p:nvSpPr>
        <p:spPr/>
        <p:txBody>
          <a:bodyPr/>
          <a:lstStyle/>
          <a:p>
            <a:endParaRPr lang="en-US" dirty="0"/>
          </a:p>
          <a:p>
            <a:r>
              <a:rPr lang="en-US" dirty="0"/>
              <a:t>if there is not enough target registers, values must be stored in memory</a:t>
            </a:r>
          </a:p>
          <a:p>
            <a:endParaRPr lang="en-US" dirty="0"/>
          </a:p>
          <a:p>
            <a:r>
              <a:rPr lang="en-US" dirty="0"/>
              <a:t>simple, remember we started with all values in memory in the IR</a:t>
            </a:r>
          </a:p>
          <a:p>
            <a:pPr lvl="1"/>
            <a:r>
              <a:rPr lang="en-US" dirty="0"/>
              <a:t>allocate space for the spilled values on stack</a:t>
            </a:r>
          </a:p>
          <a:p>
            <a:pPr lvl="1"/>
            <a:r>
              <a:rPr lang="en-US" dirty="0"/>
              <a:t>load / store as needed</a:t>
            </a:r>
          </a:p>
          <a:p>
            <a:endParaRPr lang="en-US" dirty="0"/>
          </a:p>
        </p:txBody>
      </p:sp>
    </p:spTree>
    <p:extLst>
      <p:ext uri="{BB962C8B-B14F-4D97-AF65-F5344CB8AC3E}">
        <p14:creationId xmlns:p14="http://schemas.microsoft.com/office/powerpoint/2010/main" val="151915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F7B-AAE5-4BD7-AB22-4E96DC1725A7}"/>
              </a:ext>
            </a:extLst>
          </p:cNvPr>
          <p:cNvSpPr>
            <a:spLocks noGrp="1"/>
          </p:cNvSpPr>
          <p:nvPr>
            <p:ph type="title"/>
          </p:nvPr>
        </p:nvSpPr>
        <p:spPr/>
        <p:txBody>
          <a:bodyPr/>
          <a:lstStyle/>
          <a:p>
            <a:r>
              <a:rPr lang="en-US" dirty="0"/>
              <a:t>Local Register Allocation</a:t>
            </a:r>
          </a:p>
        </p:txBody>
      </p:sp>
      <p:sp>
        <p:nvSpPr>
          <p:cNvPr id="3" name="Content Placeholder 2">
            <a:extLst>
              <a:ext uri="{FF2B5EF4-FFF2-40B4-BE49-F238E27FC236}">
                <a16:creationId xmlns:a16="http://schemas.microsoft.com/office/drawing/2014/main" id="{0BD6777D-0A86-44DA-848E-4707FF9F7354}"/>
              </a:ext>
            </a:extLst>
          </p:cNvPr>
          <p:cNvSpPr>
            <a:spLocks noGrp="1"/>
          </p:cNvSpPr>
          <p:nvPr>
            <p:ph idx="1"/>
          </p:nvPr>
        </p:nvSpPr>
        <p:spPr/>
        <p:txBody>
          <a:bodyPr>
            <a:normAutofit/>
          </a:bodyPr>
          <a:lstStyle/>
          <a:p>
            <a:r>
              <a:rPr lang="en-US" dirty="0"/>
              <a:t>in the beginning</a:t>
            </a:r>
          </a:p>
          <a:p>
            <a:pPr lvl="1"/>
            <a:r>
              <a:rPr lang="en-US" dirty="0"/>
              <a:t>all values in memory</a:t>
            </a:r>
          </a:p>
          <a:p>
            <a:endParaRPr lang="en-US" dirty="0"/>
          </a:p>
          <a:p>
            <a:r>
              <a:rPr lang="en-US" dirty="0"/>
              <a:t>first read is load</a:t>
            </a:r>
          </a:p>
          <a:p>
            <a:pPr lvl="1"/>
            <a:r>
              <a:rPr lang="en-US" dirty="0"/>
              <a:t>all other reads just reuse the value in register</a:t>
            </a:r>
          </a:p>
          <a:p>
            <a:pPr lvl="1"/>
            <a:r>
              <a:rPr lang="en-US" dirty="0"/>
              <a:t>target registers, i.e. not SSA at this time</a:t>
            </a:r>
          </a:p>
          <a:p>
            <a:pPr lvl="1"/>
            <a:endParaRPr lang="en-US" dirty="0"/>
          </a:p>
          <a:p>
            <a:r>
              <a:rPr lang="en-US" dirty="0"/>
              <a:t>last write is store</a:t>
            </a:r>
          </a:p>
          <a:p>
            <a:pPr lvl="1"/>
            <a:r>
              <a:rPr lang="en-US" dirty="0"/>
              <a:t>so that next basic blocks will have the information in memory</a:t>
            </a:r>
          </a:p>
          <a:p>
            <a:pPr marL="457200" lvl="1" indent="0">
              <a:buNone/>
            </a:pPr>
            <a:endParaRPr lang="en-US" dirty="0"/>
          </a:p>
        </p:txBody>
      </p:sp>
      <p:sp>
        <p:nvSpPr>
          <p:cNvPr id="5" name="TextBox 4">
            <a:extLst>
              <a:ext uri="{FF2B5EF4-FFF2-40B4-BE49-F238E27FC236}">
                <a16:creationId xmlns:a16="http://schemas.microsoft.com/office/drawing/2014/main" id="{1575876D-787D-4B09-A471-0AE1A98EA0A5}"/>
              </a:ext>
            </a:extLst>
          </p:cNvPr>
          <p:cNvSpPr txBox="1"/>
          <p:nvPr/>
        </p:nvSpPr>
        <p:spPr>
          <a:xfrm>
            <a:off x="7007086" y="1185379"/>
            <a:ext cx="4987263"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 single basic block</a:t>
            </a:r>
          </a:p>
        </p:txBody>
      </p:sp>
    </p:spTree>
    <p:extLst>
      <p:ext uri="{BB962C8B-B14F-4D97-AF65-F5344CB8AC3E}">
        <p14:creationId xmlns:p14="http://schemas.microsoft.com/office/powerpoint/2010/main" val="1600380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F7B-AAE5-4BD7-AB22-4E96DC1725A7}"/>
              </a:ext>
            </a:extLst>
          </p:cNvPr>
          <p:cNvSpPr>
            <a:spLocks noGrp="1"/>
          </p:cNvSpPr>
          <p:nvPr>
            <p:ph type="title"/>
          </p:nvPr>
        </p:nvSpPr>
        <p:spPr/>
        <p:txBody>
          <a:bodyPr/>
          <a:lstStyle/>
          <a:p>
            <a:r>
              <a:rPr lang="en-US" dirty="0"/>
              <a:t>Local Register Allocation</a:t>
            </a:r>
          </a:p>
        </p:txBody>
      </p:sp>
      <p:sp>
        <p:nvSpPr>
          <p:cNvPr id="3" name="Content Placeholder 2">
            <a:extLst>
              <a:ext uri="{FF2B5EF4-FFF2-40B4-BE49-F238E27FC236}">
                <a16:creationId xmlns:a16="http://schemas.microsoft.com/office/drawing/2014/main" id="{0BD6777D-0A86-44DA-848E-4707FF9F7354}"/>
              </a:ext>
            </a:extLst>
          </p:cNvPr>
          <p:cNvSpPr>
            <a:spLocks noGrp="1"/>
          </p:cNvSpPr>
          <p:nvPr>
            <p:ph idx="1"/>
          </p:nvPr>
        </p:nvSpPr>
        <p:spPr/>
        <p:txBody>
          <a:bodyPr/>
          <a:lstStyle/>
          <a:p>
            <a:r>
              <a:rPr lang="en-US" dirty="0"/>
              <a:t>top-down:</a:t>
            </a:r>
          </a:p>
          <a:p>
            <a:pPr lvl="1"/>
            <a:r>
              <a:rPr lang="en-US" dirty="0"/>
              <a:t>loads &amp; stores are costly, best savings when the most frequently accessed values are kept in registers</a:t>
            </a:r>
          </a:p>
          <a:p>
            <a:pPr lvl="1"/>
            <a:r>
              <a:rPr lang="en-US" dirty="0"/>
              <a:t>calculate usage frequencies, most frequent ones in registers</a:t>
            </a:r>
          </a:p>
          <a:p>
            <a:pPr lvl="1"/>
            <a:r>
              <a:rPr lang="en-US" dirty="0"/>
              <a:t>reserve enough registers for temporaries (statically known)</a:t>
            </a:r>
          </a:p>
          <a:p>
            <a:pPr lvl="1"/>
            <a:endParaRPr lang="en-US" dirty="0"/>
          </a:p>
          <a:p>
            <a:pPr marL="457200" lvl="1" indent="0">
              <a:buNone/>
            </a:pPr>
            <a:r>
              <a:rPr lang="en-US" dirty="0"/>
              <a:t> </a:t>
            </a:r>
          </a:p>
        </p:txBody>
      </p:sp>
    </p:spTree>
    <p:extLst>
      <p:ext uri="{BB962C8B-B14F-4D97-AF65-F5344CB8AC3E}">
        <p14:creationId xmlns:p14="http://schemas.microsoft.com/office/powerpoint/2010/main" val="734218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p:txBody>
      </p:sp>
    </p:spTree>
    <p:extLst>
      <p:ext uri="{BB962C8B-B14F-4D97-AF65-F5344CB8AC3E}">
        <p14:creationId xmlns:p14="http://schemas.microsoft.com/office/powerpoint/2010/main" val="1343344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R0: 4 reads + 4 writes = 8</a:t>
            </a:r>
          </a:p>
          <a:p>
            <a:pPr marL="0" indent="0">
              <a:buNone/>
            </a:pPr>
            <a:r>
              <a:rPr lang="en-US" dirty="0">
                <a:latin typeface="Consolas" panose="020B0609020204030204" pitchFamily="49" charset="0"/>
              </a:rPr>
              <a:t>R1: 2 reads + 2 writes = 4</a:t>
            </a:r>
          </a:p>
          <a:p>
            <a:pPr marL="0" indent="0">
              <a:buNone/>
            </a:pPr>
            <a:r>
              <a:rPr lang="en-US" dirty="0">
                <a:latin typeface="Consolas" panose="020B0609020204030204" pitchFamily="49" charset="0"/>
              </a:rPr>
              <a:t>R3: 1 read  + 2 writes = 3</a:t>
            </a:r>
          </a:p>
        </p:txBody>
      </p:sp>
    </p:spTree>
    <p:extLst>
      <p:ext uri="{BB962C8B-B14F-4D97-AF65-F5344CB8AC3E}">
        <p14:creationId xmlns:p14="http://schemas.microsoft.com/office/powerpoint/2010/main" val="122474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2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941710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R0: 4 reads + 4 writes = 8</a:t>
            </a:r>
          </a:p>
          <a:p>
            <a:pPr marL="0" indent="0">
              <a:buNone/>
            </a:pPr>
            <a:r>
              <a:rPr lang="en-US" dirty="0">
                <a:latin typeface="Consolas" panose="020B0609020204030204" pitchFamily="49" charset="0"/>
              </a:rPr>
              <a:t>R1: 2 reads + 2 writes = 4</a:t>
            </a:r>
          </a:p>
          <a:p>
            <a:pPr marL="0" indent="0">
              <a:buNone/>
            </a:pPr>
            <a:r>
              <a:rPr lang="en-US" dirty="0">
                <a:solidFill>
                  <a:srgbClr val="FF0000"/>
                </a:solidFill>
                <a:latin typeface="Consolas" panose="020B0609020204030204" pitchFamily="49" charset="0"/>
              </a:rPr>
              <a:t>R3: 1 read  + 2 writes = 3</a:t>
            </a:r>
          </a:p>
        </p:txBody>
      </p:sp>
    </p:spTree>
    <p:extLst>
      <p:ext uri="{BB962C8B-B14F-4D97-AF65-F5344CB8AC3E}">
        <p14:creationId xmlns:p14="http://schemas.microsoft.com/office/powerpoint/2010/main" val="20546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solidFill>
                  <a:srgbClr val="FF0000"/>
                </a:solidFill>
                <a:latin typeface="Consolas" panose="020B0609020204030204" pitchFamily="49" charset="0"/>
              </a:rPr>
              <a:t>mov r3, r0</a:t>
            </a:r>
          </a:p>
          <a:p>
            <a:pPr marL="0" indent="0">
              <a:buNone/>
            </a:pPr>
            <a:r>
              <a:rPr lang="en-US" dirty="0">
                <a:solidFill>
                  <a:srgbClr val="FF0000"/>
                </a:solidFill>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R0: 4 reads + 4 writes = 8</a:t>
            </a:r>
          </a:p>
          <a:p>
            <a:pPr marL="0" indent="0">
              <a:buNone/>
            </a:pPr>
            <a:r>
              <a:rPr lang="en-US" dirty="0">
                <a:latin typeface="Consolas" panose="020B0609020204030204" pitchFamily="49" charset="0"/>
              </a:rPr>
              <a:t>R1: 2 reads + 2 writes = 4</a:t>
            </a:r>
          </a:p>
          <a:p>
            <a:pPr marL="0" indent="0">
              <a:buNone/>
            </a:pPr>
            <a:r>
              <a:rPr lang="en-US" dirty="0">
                <a:solidFill>
                  <a:srgbClr val="FF0000"/>
                </a:solidFill>
                <a:latin typeface="Consolas" panose="020B0609020204030204" pitchFamily="49" charset="0"/>
              </a:rPr>
              <a:t>R3: 1 read  + 2 writes = 3</a:t>
            </a:r>
          </a:p>
        </p:txBody>
      </p:sp>
      <p:sp>
        <p:nvSpPr>
          <p:cNvPr id="4" name="TextBox 3">
            <a:extLst>
              <a:ext uri="{FF2B5EF4-FFF2-40B4-BE49-F238E27FC236}">
                <a16:creationId xmlns:a16="http://schemas.microsoft.com/office/drawing/2014/main" id="{F9FE5256-911B-4082-9396-1710A2EE3005}"/>
              </a:ext>
            </a:extLst>
          </p:cNvPr>
          <p:cNvSpPr txBox="1"/>
          <p:nvPr/>
        </p:nvSpPr>
        <p:spPr>
          <a:xfrm>
            <a:off x="2956276" y="5285885"/>
            <a:ext cx="9092554" cy="1446550"/>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we have no registers to write this since</a:t>
            </a:r>
          </a:p>
          <a:p>
            <a:r>
              <a:rPr lang="en-US" sz="4400" b="1" dirty="0">
                <a:solidFill>
                  <a:srgbClr val="FF0000"/>
                </a:solidFill>
                <a:latin typeface="Bradley Hand ITC" panose="03070402050302030203" pitchFamily="66" charset="0"/>
              </a:rPr>
              <a:t>all are occupied by values</a:t>
            </a:r>
          </a:p>
        </p:txBody>
      </p:sp>
    </p:spTree>
    <p:extLst>
      <p:ext uri="{BB962C8B-B14F-4D97-AF65-F5344CB8AC3E}">
        <p14:creationId xmlns:p14="http://schemas.microsoft.com/office/powerpoint/2010/main" val="12126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F7B-AAE5-4BD7-AB22-4E96DC1725A7}"/>
              </a:ext>
            </a:extLst>
          </p:cNvPr>
          <p:cNvSpPr>
            <a:spLocks noGrp="1"/>
          </p:cNvSpPr>
          <p:nvPr>
            <p:ph type="title"/>
          </p:nvPr>
        </p:nvSpPr>
        <p:spPr/>
        <p:txBody>
          <a:bodyPr/>
          <a:lstStyle/>
          <a:p>
            <a:r>
              <a:rPr lang="en-US" dirty="0"/>
              <a:t>Local Register Allocation</a:t>
            </a:r>
          </a:p>
        </p:txBody>
      </p:sp>
      <p:sp>
        <p:nvSpPr>
          <p:cNvPr id="3" name="Content Placeholder 2">
            <a:extLst>
              <a:ext uri="{FF2B5EF4-FFF2-40B4-BE49-F238E27FC236}">
                <a16:creationId xmlns:a16="http://schemas.microsoft.com/office/drawing/2014/main" id="{0BD6777D-0A86-44DA-848E-4707FF9F7354}"/>
              </a:ext>
            </a:extLst>
          </p:cNvPr>
          <p:cNvSpPr>
            <a:spLocks noGrp="1"/>
          </p:cNvSpPr>
          <p:nvPr>
            <p:ph idx="1"/>
          </p:nvPr>
        </p:nvSpPr>
        <p:spPr>
          <a:xfrm>
            <a:off x="838200" y="1825625"/>
            <a:ext cx="10515600" cy="4351338"/>
          </a:xfrm>
        </p:spPr>
        <p:txBody>
          <a:bodyPr/>
          <a:lstStyle/>
          <a:p>
            <a:r>
              <a:rPr lang="en-US" dirty="0"/>
              <a:t>top-down:</a:t>
            </a:r>
          </a:p>
          <a:p>
            <a:pPr lvl="1"/>
            <a:r>
              <a:rPr lang="en-US" dirty="0"/>
              <a:t>loads &amp; stores are costly, best savings when the most frequently accessed values are kept in registers</a:t>
            </a:r>
          </a:p>
          <a:p>
            <a:pPr lvl="1"/>
            <a:r>
              <a:rPr lang="en-US" dirty="0"/>
              <a:t>calculate usage frequencies, most frequent ones in registers</a:t>
            </a:r>
          </a:p>
          <a:p>
            <a:pPr lvl="1"/>
            <a:r>
              <a:rPr lang="en-US" dirty="0"/>
              <a:t>reserve enough registers for temporaries (statically known)</a:t>
            </a:r>
          </a:p>
          <a:p>
            <a:pPr lvl="1"/>
            <a:endParaRPr lang="en-US" dirty="0"/>
          </a:p>
          <a:p>
            <a:r>
              <a:rPr lang="en-US" dirty="0"/>
              <a:t>allocates registers for the </a:t>
            </a:r>
            <a:r>
              <a:rPr lang="en-US" b="1" dirty="0"/>
              <a:t>entire</a:t>
            </a:r>
            <a:r>
              <a:rPr lang="en-US" dirty="0"/>
              <a:t> basic block</a:t>
            </a:r>
          </a:p>
          <a:p>
            <a:pPr lvl="1"/>
            <a:r>
              <a:rPr lang="en-US" dirty="0"/>
              <a:t>this is often not necessary as values may not be used throughout the block</a:t>
            </a:r>
          </a:p>
          <a:p>
            <a:pPr lvl="1"/>
            <a:r>
              <a:rPr lang="en-US" dirty="0"/>
              <a:t>before first/after last use their register can be used for other values at no cost</a:t>
            </a:r>
          </a:p>
          <a:p>
            <a:pPr marL="457200" lvl="1" indent="0">
              <a:buNone/>
            </a:pPr>
            <a:r>
              <a:rPr lang="en-US" dirty="0"/>
              <a:t> </a:t>
            </a:r>
          </a:p>
        </p:txBody>
      </p:sp>
    </p:spTree>
    <p:extLst>
      <p:ext uri="{BB962C8B-B14F-4D97-AF65-F5344CB8AC3E}">
        <p14:creationId xmlns:p14="http://schemas.microsoft.com/office/powerpoint/2010/main" val="1381413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4F92-A72B-4BC4-AEAF-97887F69E351}"/>
              </a:ext>
            </a:extLst>
          </p:cNvPr>
          <p:cNvSpPr>
            <a:spLocks noGrp="1"/>
          </p:cNvSpPr>
          <p:nvPr>
            <p:ph type="title"/>
          </p:nvPr>
        </p:nvSpPr>
        <p:spPr/>
        <p:txBody>
          <a:bodyPr/>
          <a:lstStyle/>
          <a:p>
            <a:r>
              <a:rPr lang="en-US" dirty="0"/>
              <a:t>Local Register Allocation</a:t>
            </a:r>
          </a:p>
        </p:txBody>
      </p:sp>
      <p:sp>
        <p:nvSpPr>
          <p:cNvPr id="3" name="Content Placeholder 2">
            <a:extLst>
              <a:ext uri="{FF2B5EF4-FFF2-40B4-BE49-F238E27FC236}">
                <a16:creationId xmlns:a16="http://schemas.microsoft.com/office/drawing/2014/main" id="{020AC75E-BB31-415E-AFAB-16FA54CD2999}"/>
              </a:ext>
            </a:extLst>
          </p:cNvPr>
          <p:cNvSpPr>
            <a:spLocks noGrp="1"/>
          </p:cNvSpPr>
          <p:nvPr>
            <p:ph idx="1"/>
          </p:nvPr>
        </p:nvSpPr>
        <p:spPr>
          <a:xfrm>
            <a:off x="838200" y="1825625"/>
            <a:ext cx="10515600" cy="4351338"/>
          </a:xfrm>
        </p:spPr>
        <p:txBody>
          <a:bodyPr/>
          <a:lstStyle/>
          <a:p>
            <a:r>
              <a:rPr lang="en-US" dirty="0"/>
              <a:t>bottom-up</a:t>
            </a:r>
          </a:p>
          <a:p>
            <a:pPr lvl="1"/>
            <a:r>
              <a:rPr lang="en-US" dirty="0"/>
              <a:t>at each instruction re-think the allocation</a:t>
            </a:r>
          </a:p>
          <a:p>
            <a:pPr lvl="1"/>
            <a:r>
              <a:rPr lang="en-US" dirty="0"/>
              <a:t>ensure operands are in registers</a:t>
            </a:r>
          </a:p>
          <a:p>
            <a:pPr lvl="1"/>
            <a:r>
              <a:rPr lang="en-US" dirty="0"/>
              <a:t>ensure result will be in register</a:t>
            </a:r>
          </a:p>
          <a:p>
            <a:pPr lvl="1"/>
            <a:r>
              <a:rPr lang="en-US" dirty="0"/>
              <a:t>if value no longer needed, forget register association</a:t>
            </a:r>
          </a:p>
          <a:p>
            <a:pPr lvl="1"/>
            <a:r>
              <a:rPr lang="en-US" dirty="0"/>
              <a:t>if there are no free registers and one is needed, use heuristic to spill</a:t>
            </a:r>
          </a:p>
          <a:p>
            <a:pPr lvl="1"/>
            <a:endParaRPr lang="en-US" dirty="0"/>
          </a:p>
          <a:p>
            <a:r>
              <a:rPr lang="en-US" dirty="0"/>
              <a:t>heuristic</a:t>
            </a:r>
          </a:p>
          <a:p>
            <a:pPr lvl="1"/>
            <a:r>
              <a:rPr lang="en-US" dirty="0"/>
              <a:t>spill those that are used the furthest in the future</a:t>
            </a:r>
          </a:p>
        </p:txBody>
      </p:sp>
    </p:spTree>
    <p:extLst>
      <p:ext uri="{BB962C8B-B14F-4D97-AF65-F5344CB8AC3E}">
        <p14:creationId xmlns:p14="http://schemas.microsoft.com/office/powerpoint/2010/main" val="3769585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ax bx</a:t>
            </a:r>
          </a:p>
        </p:txBody>
      </p:sp>
    </p:spTree>
    <p:extLst>
      <p:ext uri="{BB962C8B-B14F-4D97-AF65-F5344CB8AC3E}">
        <p14:creationId xmlns:p14="http://schemas.microsoft.com/office/powerpoint/2010/main" val="3886519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bx</a:t>
            </a:r>
          </a:p>
          <a:p>
            <a:pPr marL="0" indent="0">
              <a:buNone/>
            </a:pPr>
            <a:r>
              <a:rPr lang="en-US" dirty="0">
                <a:latin typeface="Consolas" panose="020B0609020204030204" pitchFamily="49" charset="0"/>
              </a:rPr>
              <a:t>ax = r0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p:txBody>
      </p:sp>
    </p:spTree>
    <p:extLst>
      <p:ext uri="{BB962C8B-B14F-4D97-AF65-F5344CB8AC3E}">
        <p14:creationId xmlns:p14="http://schemas.microsoft.com/office/powerpoint/2010/main" val="30147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t>
            </a:r>
          </a:p>
          <a:p>
            <a:pPr marL="0" indent="0">
              <a:buNone/>
            </a:pPr>
            <a:r>
              <a:rPr lang="en-US" dirty="0">
                <a:latin typeface="Consolas" panose="020B0609020204030204" pitchFamily="49" charset="0"/>
              </a:rPr>
              <a:t>ax = r0</a:t>
            </a:r>
          </a:p>
          <a:p>
            <a:pPr marL="0" indent="0">
              <a:buNone/>
            </a:pPr>
            <a:r>
              <a:rPr lang="en-US" dirty="0">
                <a:latin typeface="Consolas" panose="020B0609020204030204" pitchFamily="49" charset="0"/>
              </a:rPr>
              <a:t>bx = r1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p:txBody>
      </p:sp>
    </p:spTree>
    <p:extLst>
      <p:ext uri="{BB962C8B-B14F-4D97-AF65-F5344CB8AC3E}">
        <p14:creationId xmlns:p14="http://schemas.microsoft.com/office/powerpoint/2010/main" val="233824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t>
            </a:r>
          </a:p>
          <a:p>
            <a:pPr marL="0" indent="0">
              <a:buNone/>
            </a:pPr>
            <a:r>
              <a:rPr lang="en-US" dirty="0">
                <a:latin typeface="Consolas" panose="020B0609020204030204" pitchFamily="49" charset="0"/>
              </a:rPr>
              <a:t>ax = r0</a:t>
            </a:r>
          </a:p>
          <a:p>
            <a:pPr marL="0" indent="0">
              <a:buNone/>
            </a:pPr>
            <a:r>
              <a:rPr lang="en-US" dirty="0">
                <a:latin typeface="Consolas" panose="020B0609020204030204" pitchFamily="49" charset="0"/>
              </a:rPr>
              <a:t>bx = r1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bx, 41</a:t>
            </a:r>
          </a:p>
          <a:p>
            <a:pPr marL="0" indent="0">
              <a:buNone/>
            </a:pPr>
            <a:r>
              <a:rPr lang="en-US" dirty="0">
                <a:latin typeface="Consolas" panose="020B0609020204030204" pitchFamily="49" charset="0"/>
              </a:rPr>
              <a:t>add ax, bx</a:t>
            </a:r>
          </a:p>
        </p:txBody>
      </p:sp>
    </p:spTree>
    <p:extLst>
      <p:ext uri="{BB962C8B-B14F-4D97-AF65-F5344CB8AC3E}">
        <p14:creationId xmlns:p14="http://schemas.microsoft.com/office/powerpoint/2010/main" val="5016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bx</a:t>
            </a:r>
          </a:p>
          <a:p>
            <a:pPr marL="0" indent="0">
              <a:buNone/>
            </a:pPr>
            <a:r>
              <a:rPr lang="en-US" dirty="0">
                <a:latin typeface="Consolas" panose="020B0609020204030204" pitchFamily="49" charset="0"/>
              </a:rPr>
              <a:t>ax = r0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bx, 41</a:t>
            </a:r>
          </a:p>
          <a:p>
            <a:pPr marL="0" indent="0">
              <a:buNone/>
            </a:pPr>
            <a:r>
              <a:rPr lang="en-US" dirty="0">
                <a:latin typeface="Consolas" panose="020B0609020204030204" pitchFamily="49" charset="0"/>
              </a:rPr>
              <a:t>add ax, bx</a:t>
            </a:r>
          </a:p>
        </p:txBody>
      </p:sp>
    </p:spTree>
    <p:extLst>
      <p:ext uri="{BB962C8B-B14F-4D97-AF65-F5344CB8AC3E}">
        <p14:creationId xmlns:p14="http://schemas.microsoft.com/office/powerpoint/2010/main" val="64266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t>
            </a:r>
          </a:p>
          <a:p>
            <a:pPr marL="0" indent="0">
              <a:buNone/>
            </a:pPr>
            <a:r>
              <a:rPr lang="en-US" dirty="0">
                <a:latin typeface="Consolas" panose="020B0609020204030204" pitchFamily="49" charset="0"/>
              </a:rPr>
              <a:t>ax = r0</a:t>
            </a:r>
          </a:p>
          <a:p>
            <a:pPr marL="0" indent="0">
              <a:buNone/>
            </a:pPr>
            <a:r>
              <a:rPr lang="en-US" dirty="0">
                <a:latin typeface="Consolas" panose="020B0609020204030204" pitchFamily="49" charset="0"/>
              </a:rPr>
              <a:t>bx = r3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bx, 41</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ax, 12</a:t>
            </a:r>
          </a:p>
          <a:p>
            <a:pPr marL="0" indent="0">
              <a:buNone/>
            </a:pPr>
            <a:r>
              <a:rPr lang="en-US" dirty="0">
                <a:latin typeface="Consolas" panose="020B0609020204030204" pitchFamily="49" charset="0"/>
              </a:rPr>
              <a:t>mov bx, ax</a:t>
            </a:r>
          </a:p>
        </p:txBody>
      </p:sp>
    </p:spTree>
    <p:extLst>
      <p:ext uri="{BB962C8B-B14F-4D97-AF65-F5344CB8AC3E}">
        <p14:creationId xmlns:p14="http://schemas.microsoft.com/office/powerpoint/2010/main" val="2155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2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0 = ARG_ADDR 0 </a:t>
            </a:r>
            <a:r>
              <a:rPr lang="en-US" sz="2400" dirty="0">
                <a:solidFill>
                  <a:schemeClr val="bg1">
                    <a:lumMod val="65000"/>
                  </a:schemeClr>
                </a:solidFill>
                <a:latin typeface="Consolas" panose="020B0609020204030204" pitchFamily="49" charset="0"/>
              </a:rPr>
              <a:t>// &amp;a</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1 = ARG_ADDR 1 </a:t>
            </a:r>
            <a:r>
              <a:rPr lang="en-US" sz="2400" dirty="0">
                <a:solidFill>
                  <a:schemeClr val="bg1">
                    <a:lumMod val="65000"/>
                  </a:schemeClr>
                </a:solidFill>
                <a:latin typeface="Consolas" panose="020B0609020204030204" pitchFamily="49" charset="0"/>
              </a:rPr>
              <a:t>// &amp;b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2 = ALLOC_L int </a:t>
            </a:r>
            <a:r>
              <a:rPr lang="en-US" sz="2400" dirty="0">
                <a:solidFill>
                  <a:schemeClr val="bg1">
                    <a:lumMod val="65000"/>
                  </a:schemeClr>
                </a:solidFill>
                <a:latin typeface="Consolas" panose="020B0609020204030204" pitchFamily="49" charset="0"/>
              </a:rPr>
              <a:t>// &amp;c</a:t>
            </a:r>
            <a:br>
              <a:rPr lang="en-US" sz="2400" dirty="0">
                <a:latin typeface="Consolas" panose="020B0609020204030204" pitchFamily="49" charset="0"/>
              </a:rPr>
            </a:br>
            <a:r>
              <a:rPr lang="en-US" sz="2400" dirty="0">
                <a:latin typeface="Consolas" panose="020B0609020204030204" pitchFamily="49" charset="0"/>
              </a:rPr>
              <a:t>    3 = LOAD [0] </a:t>
            </a:r>
            <a:r>
              <a:rPr lang="en-US" sz="2400" dirty="0">
                <a:solidFill>
                  <a:schemeClr val="bg1">
                    <a:lumMod val="65000"/>
                  </a:schemeClr>
                </a:solidFill>
                <a:latin typeface="Consolas" panose="020B0609020204030204" pitchFamily="49" charset="0"/>
              </a:rPr>
              <a:t>// a</a:t>
            </a:r>
            <a:br>
              <a:rPr lang="en-US" sz="2400" dirty="0">
                <a:latin typeface="Consolas" panose="020B0609020204030204" pitchFamily="49" charset="0"/>
              </a:rPr>
            </a:br>
            <a:r>
              <a:rPr lang="en-US" sz="2400" dirty="0">
                <a:latin typeface="Consolas" panose="020B0609020204030204" pitchFamily="49" charset="0"/>
              </a:rPr>
              <a:t>    4 = LOAD [1] </a:t>
            </a:r>
            <a:r>
              <a:rPr lang="en-US" sz="2400" dirty="0">
                <a:solidFill>
                  <a:schemeClr val="bg1">
                    <a:lumMod val="65000"/>
                  </a:schemeClr>
                </a:solidFill>
                <a:latin typeface="Consolas" panose="020B0609020204030204" pitchFamily="49" charset="0"/>
              </a:rPr>
              <a:t>// b</a:t>
            </a:r>
            <a:br>
              <a:rPr lang="en-US" sz="2400" dirty="0">
                <a:latin typeface="Consolas" panose="020B0609020204030204" pitchFamily="49" charset="0"/>
              </a:rPr>
            </a:br>
            <a:r>
              <a:rPr lang="en-US" sz="2400" dirty="0">
                <a:latin typeface="Consolas" panose="020B0609020204030204" pitchFamily="49" charset="0"/>
              </a:rPr>
              <a:t>    5 = LT 3 4 </a:t>
            </a:r>
            <a:r>
              <a:rPr lang="en-US" sz="2400" dirty="0">
                <a:solidFill>
                  <a:schemeClr val="bg1">
                    <a:lumMod val="65000"/>
                  </a:schemeClr>
                </a:solidFill>
                <a:latin typeface="Consolas" panose="020B0609020204030204" pitchFamily="49" charset="0"/>
              </a:rPr>
              <a:t>// a &lt; b ? </a:t>
            </a:r>
            <a:br>
              <a:rPr lang="en-US" sz="2400" dirty="0">
                <a:latin typeface="Consolas" panose="020B0609020204030204" pitchFamily="49" charset="0"/>
              </a:rPr>
            </a:br>
            <a:r>
              <a:rPr lang="en-US" sz="2400" dirty="0">
                <a:latin typeface="Consolas" panose="020B0609020204030204" pitchFamily="49" charset="0"/>
              </a:rPr>
              <a:t>        COND_JUMP 5 </a:t>
            </a:r>
            <a:r>
              <a:rPr lang="en-US" sz="2400" dirty="0" err="1">
                <a:latin typeface="Consolas" panose="020B0609020204030204" pitchFamily="49" charset="0"/>
              </a:rPr>
              <a:t>ift</a:t>
            </a:r>
            <a:r>
              <a:rPr lang="en-US" sz="2400" dirty="0">
                <a:latin typeface="Consolas" panose="020B0609020204030204" pitchFamily="49" charset="0"/>
              </a:rPr>
              <a:t> </a:t>
            </a:r>
            <a:r>
              <a:rPr lang="en-US" sz="2400" dirty="0" err="1">
                <a:latin typeface="Consolas" panose="020B0609020204030204" pitchFamily="49" charset="0"/>
              </a:rPr>
              <a:t>iff</a:t>
            </a:r>
            <a:endParaRPr lang="en-US" sz="2400" dirty="0">
              <a:latin typeface="Consolas" panose="020B0609020204030204" pitchFamily="49" charset="0"/>
            </a:endParaRPr>
          </a:p>
          <a:p>
            <a:pPr marL="0" indent="0">
              <a:buNone/>
            </a:pPr>
            <a:r>
              <a:rPr lang="en-US" sz="2400" dirty="0" err="1">
                <a:latin typeface="Consolas" panose="020B0609020204030204" pitchFamily="49" charset="0"/>
              </a:rPr>
              <a:t>ift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6 = LOAD [0] </a:t>
            </a:r>
            <a:r>
              <a:rPr lang="en-US" sz="2400" dirty="0">
                <a:solidFill>
                  <a:schemeClr val="bg1">
                    <a:lumMod val="65000"/>
                  </a:schemeClr>
                </a:solidFill>
                <a:latin typeface="Consolas" panose="020B0609020204030204" pitchFamily="49" charset="0"/>
              </a:rPr>
              <a:t>// a</a:t>
            </a:r>
            <a:br>
              <a:rPr lang="en-US" sz="2400" dirty="0">
                <a:latin typeface="Consolas" panose="020B0609020204030204" pitchFamily="49" charset="0"/>
              </a:rPr>
            </a:br>
            <a:r>
              <a:rPr lang="en-US" sz="2400" dirty="0">
                <a:latin typeface="Consolas" panose="020B0609020204030204" pitchFamily="49" charset="0"/>
              </a:rPr>
              <a:t>    7 = LOAD [1] </a:t>
            </a:r>
            <a:r>
              <a:rPr lang="en-US" sz="2400" dirty="0">
                <a:solidFill>
                  <a:schemeClr val="bg1">
                    <a:lumMod val="65000"/>
                  </a:schemeClr>
                </a:solidFill>
                <a:latin typeface="Consolas" panose="020B0609020204030204" pitchFamily="49" charset="0"/>
              </a:rPr>
              <a:t>// b</a:t>
            </a:r>
            <a:br>
              <a:rPr lang="en-US" sz="2400" dirty="0">
                <a:latin typeface="Consolas" panose="020B0609020204030204" pitchFamily="49" charset="0"/>
              </a:rPr>
            </a:br>
            <a:r>
              <a:rPr lang="en-US" sz="2400" dirty="0">
                <a:latin typeface="Consolas" panose="020B0609020204030204" pitchFamily="49" charset="0"/>
              </a:rPr>
              <a:t>    8 = ADD 6 7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latin typeface="Consolas" panose="020B0609020204030204" pitchFamily="49" charset="0"/>
              </a:rPr>
              <a:t>        STORE [2] 8 </a:t>
            </a:r>
            <a:r>
              <a:rPr lang="en-US" sz="2400" dirty="0">
                <a:solidFill>
                  <a:schemeClr val="bg1">
                    <a:lumMod val="65000"/>
                  </a:schemeClr>
                </a:solidFill>
                <a:latin typeface="Consolas" panose="020B0609020204030204" pitchFamily="49" charset="0"/>
              </a:rPr>
              <a:t>// c =</a:t>
            </a:r>
            <a:br>
              <a:rPr lang="en-US" sz="2400" dirty="0">
                <a:solidFill>
                  <a:schemeClr val="bg1">
                    <a:lumMod val="65000"/>
                  </a:schemeClr>
                </a:solidFill>
                <a:latin typeface="Consolas" panose="020B0609020204030204" pitchFamily="49" charset="0"/>
              </a:rPr>
            </a:br>
            <a:r>
              <a:rPr lang="en-US" sz="2400" dirty="0">
                <a:latin typeface="Consolas" panose="020B0609020204030204" pitchFamily="49" charset="0"/>
              </a:rPr>
              <a:t>        JMP after</a:t>
            </a:r>
          </a:p>
          <a:p>
            <a:pPr marL="0" indent="0">
              <a:buNone/>
            </a:pPr>
            <a:r>
              <a:rPr lang="en-US" sz="2400" dirty="0" err="1">
                <a:latin typeface="Consolas" panose="020B0609020204030204" pitchFamily="49" charset="0"/>
              </a:rPr>
              <a:t>iff</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9 = LOAD [0] </a:t>
            </a:r>
            <a:r>
              <a:rPr lang="en-US" sz="2400" dirty="0">
                <a:solidFill>
                  <a:schemeClr val="bg1">
                    <a:lumMod val="65000"/>
                  </a:schemeClr>
                </a:solidFill>
                <a:latin typeface="Consolas" panose="020B0609020204030204" pitchFamily="49" charset="0"/>
              </a:rPr>
              <a:t>// a</a:t>
            </a:r>
            <a:br>
              <a:rPr lang="en-US" sz="2400" dirty="0">
                <a:latin typeface="Consolas" panose="020B0609020204030204" pitchFamily="49" charset="0"/>
              </a:rPr>
            </a:br>
            <a:r>
              <a:rPr lang="en-US" sz="2400" dirty="0">
                <a:latin typeface="Consolas" panose="020B0609020204030204" pitchFamily="49" charset="0"/>
              </a:rPr>
              <a:t>   10 = LOAD [1] </a:t>
            </a:r>
            <a:r>
              <a:rPr lang="en-US" sz="2400" dirty="0">
                <a:solidFill>
                  <a:schemeClr val="bg1">
                    <a:lumMod val="65000"/>
                  </a:schemeClr>
                </a:solidFill>
                <a:latin typeface="Consolas" panose="020B0609020204030204" pitchFamily="49" charset="0"/>
              </a:rPr>
              <a:t>// b</a:t>
            </a:r>
            <a:br>
              <a:rPr lang="en-US" sz="2400" dirty="0">
                <a:latin typeface="Consolas" panose="020B0609020204030204" pitchFamily="49" charset="0"/>
              </a:rPr>
            </a:br>
            <a:r>
              <a:rPr lang="en-US" sz="2400" dirty="0">
                <a:latin typeface="Consolas" panose="020B0609020204030204" pitchFamily="49" charset="0"/>
              </a:rPr>
              <a:t>   11 = SUB 9 10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latin typeface="Consolas" panose="020B0609020204030204" pitchFamily="49" charset="0"/>
              </a:rPr>
              <a:t>        STORE [2] 11 </a:t>
            </a:r>
            <a:r>
              <a:rPr lang="en-US" sz="2400" dirty="0">
                <a:solidFill>
                  <a:schemeClr val="bg1">
                    <a:lumMod val="65000"/>
                  </a:schemeClr>
                </a:solidFill>
                <a:latin typeface="Consolas" panose="020B0609020204030204" pitchFamily="49" charset="0"/>
              </a:rPr>
              <a:t>// c =</a:t>
            </a:r>
            <a:br>
              <a:rPr lang="en-US" sz="2400" dirty="0">
                <a:solidFill>
                  <a:schemeClr val="bg1">
                    <a:lumMod val="65000"/>
                  </a:schemeClr>
                </a:solidFill>
                <a:latin typeface="Consolas" panose="020B0609020204030204" pitchFamily="49" charset="0"/>
              </a:rPr>
            </a:br>
            <a:r>
              <a:rPr lang="en-US" sz="2400" dirty="0">
                <a:latin typeface="Consolas" panose="020B0609020204030204" pitchFamily="49" charset="0"/>
              </a:rPr>
              <a:t>        JMP after</a:t>
            </a:r>
          </a:p>
          <a:p>
            <a:pPr marL="0" indent="0">
              <a:buNone/>
            </a:pPr>
            <a:r>
              <a:rPr lang="en-US" sz="2400" dirty="0">
                <a:latin typeface="Consolas" panose="020B0609020204030204" pitchFamily="49" charset="0"/>
              </a:rPr>
              <a:t>after:</a:t>
            </a:r>
            <a:br>
              <a:rPr lang="en-US" sz="2400" dirty="0">
                <a:latin typeface="Consolas" panose="020B0609020204030204" pitchFamily="49" charset="0"/>
              </a:rPr>
            </a:br>
            <a:r>
              <a:rPr lang="en-US" sz="2400" dirty="0">
                <a:latin typeface="Consolas" panose="020B0609020204030204" pitchFamily="49" charset="0"/>
              </a:rPr>
              <a:t>   12 = LOAD [2] </a:t>
            </a:r>
            <a:r>
              <a:rPr lang="en-US" sz="2400" dirty="0">
                <a:solidFill>
                  <a:schemeClr val="bg1">
                    <a:lumMod val="65000"/>
                  </a:schemeClr>
                </a:solidFill>
                <a:latin typeface="Consolas" panose="020B0609020204030204" pitchFamily="49" charset="0"/>
              </a:rPr>
              <a:t>// c</a:t>
            </a:r>
            <a:br>
              <a:rPr lang="en-US" sz="2400" dirty="0">
                <a:latin typeface="Consolas" panose="020B0609020204030204" pitchFamily="49" charset="0"/>
              </a:rPr>
            </a:br>
            <a:r>
              <a:rPr lang="en-US" sz="2400" dirty="0">
                <a:latin typeface="Consolas" panose="020B0609020204030204" pitchFamily="49" charset="0"/>
              </a:rPr>
              <a:t>        RET 12</a:t>
            </a:r>
            <a:endParaRPr lang="en-US" dirty="0">
              <a:latin typeface="Consolas" panose="020B0609020204030204" pitchFamily="49" charset="0"/>
            </a:endParaRPr>
          </a:p>
        </p:txBody>
      </p:sp>
    </p:spTree>
    <p:extLst>
      <p:ext uri="{BB962C8B-B14F-4D97-AF65-F5344CB8AC3E}">
        <p14:creationId xmlns:p14="http://schemas.microsoft.com/office/powerpoint/2010/main" val="125413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ax</a:t>
            </a:r>
          </a:p>
          <a:p>
            <a:pPr marL="0" indent="0">
              <a:buNone/>
            </a:pPr>
            <a:r>
              <a:rPr lang="en-US" dirty="0">
                <a:latin typeface="Consolas" panose="020B0609020204030204" pitchFamily="49" charset="0"/>
              </a:rPr>
              <a:t>bx = r3</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bx, 41</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ax, 12</a:t>
            </a:r>
          </a:p>
          <a:p>
            <a:pPr marL="0" indent="0">
              <a:buNone/>
            </a:pPr>
            <a:r>
              <a:rPr lang="en-US" dirty="0">
                <a:latin typeface="Consolas" panose="020B0609020204030204" pitchFamily="49" charset="0"/>
              </a:rPr>
              <a:t>mov bx, ax</a:t>
            </a:r>
          </a:p>
        </p:txBody>
      </p:sp>
    </p:spTree>
    <p:extLst>
      <p:ext uri="{BB962C8B-B14F-4D97-AF65-F5344CB8AC3E}">
        <p14:creationId xmlns:p14="http://schemas.microsoft.com/office/powerpoint/2010/main" val="283666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r0, 12</a:t>
            </a:r>
          </a:p>
          <a:p>
            <a:pPr marL="0" indent="0">
              <a:buNone/>
            </a:pPr>
            <a:r>
              <a:rPr lang="en-US" dirty="0">
                <a:latin typeface="Consolas" panose="020B0609020204030204" pitchFamily="49" charset="0"/>
              </a:rPr>
              <a:t>mov r1, 56</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r1, 45</a:t>
            </a:r>
          </a:p>
          <a:p>
            <a:pPr marL="0" indent="0">
              <a:buNone/>
            </a:pPr>
            <a:r>
              <a:rPr lang="en-US" dirty="0">
                <a:latin typeface="Consolas" panose="020B0609020204030204" pitchFamily="49" charset="0"/>
              </a:rPr>
              <a:t>add r0, r1</a:t>
            </a:r>
          </a:p>
          <a:p>
            <a:pPr marL="0" indent="0">
              <a:buNone/>
            </a:pPr>
            <a:r>
              <a:rPr lang="en-US" dirty="0">
                <a:latin typeface="Consolas" panose="020B0609020204030204" pitchFamily="49" charset="0"/>
              </a:rPr>
              <a:t>add r0, 12</a:t>
            </a:r>
          </a:p>
          <a:p>
            <a:pPr marL="0" indent="0">
              <a:buNone/>
            </a:pPr>
            <a:r>
              <a:rPr lang="en-US" dirty="0">
                <a:latin typeface="Consolas" panose="020B0609020204030204" pitchFamily="49" charset="0"/>
              </a:rPr>
              <a:t>mov r3, r0</a:t>
            </a:r>
          </a:p>
          <a:p>
            <a:pPr marL="0" indent="0">
              <a:buNone/>
            </a:pPr>
            <a:r>
              <a:rPr lang="en-US" dirty="0">
                <a:latin typeface="Consolas" panose="020B0609020204030204" pitchFamily="49" charset="0"/>
              </a:rPr>
              <a:t>add r3,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free : ax</a:t>
            </a:r>
          </a:p>
          <a:p>
            <a:pPr marL="0" indent="0">
              <a:buNone/>
            </a:pPr>
            <a:r>
              <a:rPr lang="en-US" dirty="0">
                <a:latin typeface="Consolas" panose="020B0609020204030204" pitchFamily="49" charset="0"/>
              </a:rPr>
              <a:t>bx = r3</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mov ax, 12</a:t>
            </a:r>
          </a:p>
          <a:p>
            <a:pPr marL="0" indent="0">
              <a:buNone/>
            </a:pPr>
            <a:r>
              <a:rPr lang="en-US" dirty="0">
                <a:latin typeface="Consolas" panose="020B0609020204030204" pitchFamily="49" charset="0"/>
              </a:rPr>
              <a:t>mov bx, 56</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bx, 41</a:t>
            </a:r>
          </a:p>
          <a:p>
            <a:pPr marL="0" indent="0">
              <a:buNone/>
            </a:pPr>
            <a:r>
              <a:rPr lang="en-US" dirty="0">
                <a:latin typeface="Consolas" panose="020B0609020204030204" pitchFamily="49" charset="0"/>
              </a:rPr>
              <a:t>add ax, bx</a:t>
            </a:r>
          </a:p>
          <a:p>
            <a:pPr marL="0" indent="0">
              <a:buNone/>
            </a:pPr>
            <a:r>
              <a:rPr lang="en-US" dirty="0">
                <a:latin typeface="Consolas" panose="020B0609020204030204" pitchFamily="49" charset="0"/>
              </a:rPr>
              <a:t>add ax, 12</a:t>
            </a:r>
          </a:p>
          <a:p>
            <a:pPr marL="0" indent="0">
              <a:buNone/>
            </a:pPr>
            <a:r>
              <a:rPr lang="en-US" dirty="0">
                <a:latin typeface="Consolas" panose="020B0609020204030204" pitchFamily="49" charset="0"/>
              </a:rPr>
              <a:t>mov bx, ax</a:t>
            </a:r>
          </a:p>
          <a:p>
            <a:pPr marL="0" indent="0">
              <a:buNone/>
            </a:pPr>
            <a:r>
              <a:rPr lang="en-US" dirty="0">
                <a:latin typeface="Consolas" panose="020B0609020204030204" pitchFamily="49" charset="0"/>
              </a:rPr>
              <a:t>add bx, 12</a:t>
            </a:r>
          </a:p>
        </p:txBody>
      </p:sp>
    </p:spTree>
    <p:extLst>
      <p:ext uri="{BB962C8B-B14F-4D97-AF65-F5344CB8AC3E}">
        <p14:creationId xmlns:p14="http://schemas.microsoft.com/office/powerpoint/2010/main" val="175549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4F92-A72B-4BC4-AEAF-97887F69E351}"/>
              </a:ext>
            </a:extLst>
          </p:cNvPr>
          <p:cNvSpPr>
            <a:spLocks noGrp="1"/>
          </p:cNvSpPr>
          <p:nvPr>
            <p:ph type="title"/>
          </p:nvPr>
        </p:nvSpPr>
        <p:spPr/>
        <p:txBody>
          <a:bodyPr/>
          <a:lstStyle/>
          <a:p>
            <a:r>
              <a:rPr lang="en-US" dirty="0"/>
              <a:t>Local Register Allocation</a:t>
            </a:r>
          </a:p>
        </p:txBody>
      </p:sp>
      <p:sp>
        <p:nvSpPr>
          <p:cNvPr id="3" name="Content Placeholder 2">
            <a:extLst>
              <a:ext uri="{FF2B5EF4-FFF2-40B4-BE49-F238E27FC236}">
                <a16:creationId xmlns:a16="http://schemas.microsoft.com/office/drawing/2014/main" id="{020AC75E-BB31-415E-AFAB-16FA54CD2999}"/>
              </a:ext>
            </a:extLst>
          </p:cNvPr>
          <p:cNvSpPr>
            <a:spLocks noGrp="1"/>
          </p:cNvSpPr>
          <p:nvPr>
            <p:ph idx="1"/>
          </p:nvPr>
        </p:nvSpPr>
        <p:spPr>
          <a:xfrm>
            <a:off x="838200" y="1825625"/>
            <a:ext cx="10515600" cy="4351338"/>
          </a:xfrm>
        </p:spPr>
        <p:txBody>
          <a:bodyPr/>
          <a:lstStyle/>
          <a:p>
            <a:r>
              <a:rPr lang="en-US" dirty="0"/>
              <a:t>bottom-up</a:t>
            </a:r>
          </a:p>
          <a:p>
            <a:endParaRPr lang="en-US" dirty="0"/>
          </a:p>
          <a:p>
            <a:endParaRPr lang="en-US" dirty="0"/>
          </a:p>
          <a:p>
            <a:r>
              <a:rPr lang="en-US" dirty="0"/>
              <a:t>the devil lies in the details</a:t>
            </a:r>
          </a:p>
          <a:p>
            <a:pPr lvl="1"/>
            <a:r>
              <a:rPr lang="en-US" dirty="0"/>
              <a:t>don’t allocate two registers for same value</a:t>
            </a:r>
          </a:p>
          <a:p>
            <a:pPr lvl="1"/>
            <a:r>
              <a:rPr lang="en-US" dirty="0"/>
              <a:t>reuse return register if arguments no longer necessary</a:t>
            </a:r>
          </a:p>
          <a:p>
            <a:pPr lvl="1"/>
            <a:r>
              <a:rPr lang="en-US" dirty="0"/>
              <a:t>tag clean/dirty register values, prefer spilling clean values (eliminates store)</a:t>
            </a:r>
          </a:p>
        </p:txBody>
      </p:sp>
    </p:spTree>
    <p:extLst>
      <p:ext uri="{BB962C8B-B14F-4D97-AF65-F5344CB8AC3E}">
        <p14:creationId xmlns:p14="http://schemas.microsoft.com/office/powerpoint/2010/main" val="2111698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DFC3-109E-43CF-8F8F-BE0B33266925}"/>
              </a:ext>
            </a:extLst>
          </p:cNvPr>
          <p:cNvSpPr>
            <a:spLocks noGrp="1"/>
          </p:cNvSpPr>
          <p:nvPr>
            <p:ph type="title"/>
          </p:nvPr>
        </p:nvSpPr>
        <p:spPr/>
        <p:txBody>
          <a:bodyPr/>
          <a:lstStyle/>
          <a:p>
            <a:r>
              <a:rPr lang="en-US" dirty="0"/>
              <a:t>This is all nice…</a:t>
            </a:r>
          </a:p>
        </p:txBody>
      </p:sp>
      <p:sp>
        <p:nvSpPr>
          <p:cNvPr id="3" name="Content Placeholder 2">
            <a:extLst>
              <a:ext uri="{FF2B5EF4-FFF2-40B4-BE49-F238E27FC236}">
                <a16:creationId xmlns:a16="http://schemas.microsoft.com/office/drawing/2014/main" id="{78D9FDA3-43CD-4496-864E-8FE9ABD6CAB6}"/>
              </a:ext>
            </a:extLst>
          </p:cNvPr>
          <p:cNvSpPr>
            <a:spLocks noGrp="1"/>
          </p:cNvSpPr>
          <p:nvPr>
            <p:ph idx="1"/>
          </p:nvPr>
        </p:nvSpPr>
        <p:spPr/>
        <p:txBody>
          <a:bodyPr>
            <a:normAutofit/>
          </a:bodyPr>
          <a:lstStyle/>
          <a:p>
            <a:endParaRPr lang="en-US" dirty="0"/>
          </a:p>
        </p:txBody>
      </p:sp>
      <p:sp>
        <p:nvSpPr>
          <p:cNvPr id="4" name="TextBox 3">
            <a:extLst>
              <a:ext uri="{FF2B5EF4-FFF2-40B4-BE49-F238E27FC236}">
                <a16:creationId xmlns:a16="http://schemas.microsoft.com/office/drawing/2014/main" id="{8094B453-FB38-4EFA-8F71-98D9874116B1}"/>
              </a:ext>
            </a:extLst>
          </p:cNvPr>
          <p:cNvSpPr txBox="1"/>
          <p:nvPr/>
        </p:nvSpPr>
        <p:spPr>
          <a:xfrm>
            <a:off x="7756876" y="643185"/>
            <a:ext cx="1107996"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68396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DFC3-109E-43CF-8F8F-BE0B33266925}"/>
              </a:ext>
            </a:extLst>
          </p:cNvPr>
          <p:cNvSpPr>
            <a:spLocks noGrp="1"/>
          </p:cNvSpPr>
          <p:nvPr>
            <p:ph type="title"/>
          </p:nvPr>
        </p:nvSpPr>
        <p:spPr/>
        <p:txBody>
          <a:bodyPr/>
          <a:lstStyle/>
          <a:p>
            <a:r>
              <a:rPr lang="en-US" dirty="0"/>
              <a:t>This is all nice…</a:t>
            </a:r>
          </a:p>
        </p:txBody>
      </p:sp>
      <p:sp>
        <p:nvSpPr>
          <p:cNvPr id="3" name="Content Placeholder 2">
            <a:extLst>
              <a:ext uri="{FF2B5EF4-FFF2-40B4-BE49-F238E27FC236}">
                <a16:creationId xmlns:a16="http://schemas.microsoft.com/office/drawing/2014/main" id="{78D9FDA3-43CD-4496-864E-8FE9ABD6CAB6}"/>
              </a:ext>
            </a:extLst>
          </p:cNvPr>
          <p:cNvSpPr>
            <a:spLocks noGrp="1"/>
          </p:cNvSpPr>
          <p:nvPr>
            <p:ph idx="1"/>
          </p:nvPr>
        </p:nvSpPr>
        <p:spPr/>
        <p:txBody>
          <a:bodyPr>
            <a:normAutofit fontScale="92500" lnSpcReduction="10000"/>
          </a:bodyPr>
          <a:lstStyle/>
          <a:p>
            <a:r>
              <a:rPr lang="en-US" dirty="0"/>
              <a:t>code is rarely a single basic block</a:t>
            </a:r>
          </a:p>
          <a:p>
            <a:pPr lvl="1"/>
            <a:r>
              <a:rPr lang="en-US" dirty="0"/>
              <a:t>and basic blocks tend to be short (not much to optimize)</a:t>
            </a:r>
          </a:p>
          <a:p>
            <a:pPr lvl="1"/>
            <a:endParaRPr lang="en-US" dirty="0"/>
          </a:p>
          <a:p>
            <a:r>
              <a:rPr lang="en-US" dirty="0"/>
              <a:t>can be faster!</a:t>
            </a:r>
          </a:p>
          <a:p>
            <a:pPr lvl="1"/>
            <a:r>
              <a:rPr lang="en-US" dirty="0"/>
              <a:t>local techniques do not optimize reuse across basic blocks</a:t>
            </a:r>
          </a:p>
          <a:p>
            <a:endParaRPr lang="en-US" dirty="0"/>
          </a:p>
          <a:p>
            <a:r>
              <a:rPr lang="en-US" dirty="0"/>
              <a:t>is actually very slow:</a:t>
            </a:r>
          </a:p>
          <a:p>
            <a:pPr lvl="1"/>
            <a:r>
              <a:rPr lang="en-US" dirty="0"/>
              <a:t>passing values between basic blocks still involves memory (expensive)</a:t>
            </a:r>
          </a:p>
          <a:p>
            <a:pPr lvl="1"/>
            <a:r>
              <a:rPr lang="en-US" b="1" dirty="0"/>
              <a:t>all </a:t>
            </a:r>
            <a:r>
              <a:rPr lang="en-US" dirty="0"/>
              <a:t>touched values are passed (more memory accesses)</a:t>
            </a:r>
            <a:endParaRPr lang="en-US" b="1" dirty="0"/>
          </a:p>
          <a:p>
            <a:endParaRPr lang="en-US" dirty="0"/>
          </a:p>
          <a:p>
            <a:r>
              <a:rPr lang="en-US" dirty="0"/>
              <a:t>we need to consider whole functions</a:t>
            </a:r>
          </a:p>
          <a:p>
            <a:endParaRPr lang="en-US" dirty="0"/>
          </a:p>
          <a:p>
            <a:endParaRPr lang="en-US" dirty="0"/>
          </a:p>
        </p:txBody>
      </p:sp>
      <p:sp>
        <p:nvSpPr>
          <p:cNvPr id="4" name="TextBox 3">
            <a:extLst>
              <a:ext uri="{FF2B5EF4-FFF2-40B4-BE49-F238E27FC236}">
                <a16:creationId xmlns:a16="http://schemas.microsoft.com/office/drawing/2014/main" id="{8094B453-FB38-4EFA-8F71-98D9874116B1}"/>
              </a:ext>
            </a:extLst>
          </p:cNvPr>
          <p:cNvSpPr txBox="1"/>
          <p:nvPr/>
        </p:nvSpPr>
        <p:spPr>
          <a:xfrm>
            <a:off x="7756876" y="643185"/>
            <a:ext cx="1107996"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but:</a:t>
            </a:r>
          </a:p>
        </p:txBody>
      </p:sp>
      <p:sp>
        <p:nvSpPr>
          <p:cNvPr id="5" name="TextBox 4">
            <a:extLst>
              <a:ext uri="{FF2B5EF4-FFF2-40B4-BE49-F238E27FC236}">
                <a16:creationId xmlns:a16="http://schemas.microsoft.com/office/drawing/2014/main" id="{E1B2443D-0BA9-4B04-AEE2-69A171CCD683}"/>
              </a:ext>
            </a:extLst>
          </p:cNvPr>
          <p:cNvSpPr txBox="1"/>
          <p:nvPr/>
        </p:nvSpPr>
        <p:spPr>
          <a:xfrm>
            <a:off x="6319016" y="5542459"/>
            <a:ext cx="1640193"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hard:(</a:t>
            </a:r>
          </a:p>
        </p:txBody>
      </p:sp>
    </p:spTree>
    <p:extLst>
      <p:ext uri="{BB962C8B-B14F-4D97-AF65-F5344CB8AC3E}">
        <p14:creationId xmlns:p14="http://schemas.microsoft.com/office/powerpoint/2010/main" val="304136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1A2B-EC8A-4D96-A688-24F92E66E2FA}"/>
              </a:ext>
            </a:extLst>
          </p:cNvPr>
          <p:cNvSpPr>
            <a:spLocks noGrp="1"/>
          </p:cNvSpPr>
          <p:nvPr>
            <p:ph type="title"/>
          </p:nvPr>
        </p:nvSpPr>
        <p:spPr/>
        <p:txBody>
          <a:bodyPr/>
          <a:lstStyle/>
          <a:p>
            <a:r>
              <a:rPr lang="en-US" dirty="0"/>
              <a:t>Global Register Allocation</a:t>
            </a:r>
          </a:p>
        </p:txBody>
      </p:sp>
      <p:sp>
        <p:nvSpPr>
          <p:cNvPr id="3" name="Content Placeholder 2">
            <a:extLst>
              <a:ext uri="{FF2B5EF4-FFF2-40B4-BE49-F238E27FC236}">
                <a16:creationId xmlns:a16="http://schemas.microsoft.com/office/drawing/2014/main" id="{8843D828-8E43-40FD-8914-B36373FAFD44}"/>
              </a:ext>
            </a:extLst>
          </p:cNvPr>
          <p:cNvSpPr>
            <a:spLocks noGrp="1"/>
          </p:cNvSpPr>
          <p:nvPr>
            <p:ph idx="1"/>
          </p:nvPr>
        </p:nvSpPr>
        <p:spPr/>
        <p:txBody>
          <a:bodyPr/>
          <a:lstStyle/>
          <a:p>
            <a:r>
              <a:rPr lang="en-US" dirty="0"/>
              <a:t>must account for control flow</a:t>
            </a:r>
          </a:p>
          <a:p>
            <a:endParaRPr lang="en-US" dirty="0"/>
          </a:p>
          <a:p>
            <a:r>
              <a:rPr lang="en-US" dirty="0"/>
              <a:t>operates on IR register live ranges</a:t>
            </a:r>
          </a:p>
          <a:p>
            <a:endParaRPr lang="en-US" dirty="0"/>
          </a:p>
          <a:p>
            <a:endParaRPr lang="en-US" dirty="0"/>
          </a:p>
        </p:txBody>
      </p:sp>
      <p:sp>
        <p:nvSpPr>
          <p:cNvPr id="4" name="TextBox 3">
            <a:extLst>
              <a:ext uri="{FF2B5EF4-FFF2-40B4-BE49-F238E27FC236}">
                <a16:creationId xmlns:a16="http://schemas.microsoft.com/office/drawing/2014/main" id="{87F6E29F-A40C-4EAD-AC13-587C1B4CB136}"/>
              </a:ext>
            </a:extLst>
          </p:cNvPr>
          <p:cNvSpPr txBox="1"/>
          <p:nvPr/>
        </p:nvSpPr>
        <p:spPr>
          <a:xfrm>
            <a:off x="6096000" y="2736166"/>
            <a:ext cx="2529860"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41584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19-B8F2-4170-B41B-9C0657CD410E}"/>
              </a:ext>
            </a:extLst>
          </p:cNvPr>
          <p:cNvSpPr>
            <a:spLocks noGrp="1"/>
          </p:cNvSpPr>
          <p:nvPr>
            <p:ph type="title"/>
          </p:nvPr>
        </p:nvSpPr>
        <p:spPr/>
        <p:txBody>
          <a:bodyPr/>
          <a:lstStyle/>
          <a:p>
            <a:r>
              <a:rPr lang="en-US" dirty="0"/>
              <a:t>Live Ranges</a:t>
            </a:r>
          </a:p>
        </p:txBody>
      </p:sp>
      <p:sp>
        <p:nvSpPr>
          <p:cNvPr id="3" name="Content Placeholder 2">
            <a:extLst>
              <a:ext uri="{FF2B5EF4-FFF2-40B4-BE49-F238E27FC236}">
                <a16:creationId xmlns:a16="http://schemas.microsoft.com/office/drawing/2014/main" id="{BF54192C-5522-4F8D-8820-A1D27296B0A2}"/>
              </a:ext>
            </a:extLst>
          </p:cNvPr>
          <p:cNvSpPr>
            <a:spLocks noGrp="1"/>
          </p:cNvSpPr>
          <p:nvPr>
            <p:ph idx="1"/>
          </p:nvPr>
        </p:nvSpPr>
        <p:spPr/>
        <p:txBody>
          <a:bodyPr>
            <a:normAutofit lnSpcReduction="10000"/>
          </a:bodyPr>
          <a:lstStyle/>
          <a:p>
            <a:r>
              <a:rPr lang="en-US" dirty="0"/>
              <a:t>a range from first to last use (load/store) of a variable</a:t>
            </a:r>
          </a:p>
          <a:p>
            <a:pPr marL="0" indent="0">
              <a:buNone/>
            </a:pPr>
            <a:endParaRPr lang="en-US" dirty="0"/>
          </a:p>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b = 1;</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d;</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 5) {</a:t>
            </a:r>
            <a:br>
              <a:rPr lang="en-US" dirty="0">
                <a:latin typeface="Consolas" panose="020B0609020204030204" pitchFamily="49" charset="0"/>
              </a:rPr>
            </a:br>
            <a:r>
              <a:rPr lang="en-US" dirty="0">
                <a:latin typeface="Consolas" panose="020B0609020204030204" pitchFamily="49" charset="0"/>
              </a:rPr>
              <a:t>        b = a;</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 = </a:t>
            </a:r>
            <a:r>
              <a:rPr lang="en-US" dirty="0" err="1">
                <a:latin typeface="Consolas" panose="020B0609020204030204" pitchFamily="49" charset="0"/>
              </a:rPr>
              <a:t>someFunction</a:t>
            </a:r>
            <a:r>
              <a:rPr lang="en-US" dirty="0">
                <a:latin typeface="Consolas" panose="020B0609020204030204" pitchFamily="49" charset="0"/>
              </a:rPr>
              <a:t>(1,3);</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b + d;</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2712689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19-B8F2-4170-B41B-9C0657CD410E}"/>
              </a:ext>
            </a:extLst>
          </p:cNvPr>
          <p:cNvSpPr>
            <a:spLocks noGrp="1"/>
          </p:cNvSpPr>
          <p:nvPr>
            <p:ph type="title"/>
          </p:nvPr>
        </p:nvSpPr>
        <p:spPr/>
        <p:txBody>
          <a:bodyPr/>
          <a:lstStyle/>
          <a:p>
            <a:r>
              <a:rPr lang="en-US" dirty="0"/>
              <a:t>Live Ranges</a:t>
            </a:r>
          </a:p>
        </p:txBody>
      </p:sp>
      <p:sp>
        <p:nvSpPr>
          <p:cNvPr id="3" name="Content Placeholder 2">
            <a:extLst>
              <a:ext uri="{FF2B5EF4-FFF2-40B4-BE49-F238E27FC236}">
                <a16:creationId xmlns:a16="http://schemas.microsoft.com/office/drawing/2014/main" id="{BF54192C-5522-4F8D-8820-A1D27296B0A2}"/>
              </a:ext>
            </a:extLst>
          </p:cNvPr>
          <p:cNvSpPr>
            <a:spLocks noGrp="1"/>
          </p:cNvSpPr>
          <p:nvPr>
            <p:ph idx="1"/>
          </p:nvPr>
        </p:nvSpPr>
        <p:spPr/>
        <p:txBody>
          <a:bodyPr>
            <a:normAutofit lnSpcReduction="10000"/>
          </a:bodyPr>
          <a:lstStyle/>
          <a:p>
            <a:r>
              <a:rPr lang="en-US" dirty="0"/>
              <a:t>a range from first to last use (load/store) of a variable</a:t>
            </a:r>
          </a:p>
          <a:p>
            <a:pPr marL="0" indent="0">
              <a:buNone/>
            </a:pPr>
            <a:endParaRPr lang="en-US" dirty="0"/>
          </a:p>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rgbClr val="FF0000"/>
                </a:solidFill>
                <a:latin typeface="Consolas" panose="020B0609020204030204" pitchFamily="49" charset="0"/>
              </a:rPr>
              <a:t>a</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39959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19-B8F2-4170-B41B-9C0657CD410E}"/>
              </a:ext>
            </a:extLst>
          </p:cNvPr>
          <p:cNvSpPr>
            <a:spLocks noGrp="1"/>
          </p:cNvSpPr>
          <p:nvPr>
            <p:ph type="title"/>
          </p:nvPr>
        </p:nvSpPr>
        <p:spPr/>
        <p:txBody>
          <a:bodyPr/>
          <a:lstStyle/>
          <a:p>
            <a:r>
              <a:rPr lang="en-US" dirty="0"/>
              <a:t>Live Ranges</a:t>
            </a:r>
          </a:p>
        </p:txBody>
      </p:sp>
      <p:sp>
        <p:nvSpPr>
          <p:cNvPr id="3" name="Content Placeholder 2">
            <a:extLst>
              <a:ext uri="{FF2B5EF4-FFF2-40B4-BE49-F238E27FC236}">
                <a16:creationId xmlns:a16="http://schemas.microsoft.com/office/drawing/2014/main" id="{BF54192C-5522-4F8D-8820-A1D27296B0A2}"/>
              </a:ext>
            </a:extLst>
          </p:cNvPr>
          <p:cNvSpPr>
            <a:spLocks noGrp="1"/>
          </p:cNvSpPr>
          <p:nvPr>
            <p:ph idx="1"/>
          </p:nvPr>
        </p:nvSpPr>
        <p:spPr/>
        <p:txBody>
          <a:bodyPr>
            <a:normAutofit lnSpcReduction="10000"/>
          </a:bodyPr>
          <a:lstStyle/>
          <a:p>
            <a:r>
              <a:rPr lang="en-US" dirty="0"/>
              <a:t>a range from first to last use (load/store) of a variable</a:t>
            </a:r>
          </a:p>
          <a:p>
            <a:pPr marL="0" indent="0">
              <a:buNone/>
            </a:pPr>
            <a:endParaRPr lang="en-US" dirty="0"/>
          </a:p>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392694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19-B8F2-4170-B41B-9C0657CD410E}"/>
              </a:ext>
            </a:extLst>
          </p:cNvPr>
          <p:cNvSpPr>
            <a:spLocks noGrp="1"/>
          </p:cNvSpPr>
          <p:nvPr>
            <p:ph type="title"/>
          </p:nvPr>
        </p:nvSpPr>
        <p:spPr/>
        <p:txBody>
          <a:bodyPr/>
          <a:lstStyle/>
          <a:p>
            <a:r>
              <a:rPr lang="en-US" dirty="0"/>
              <a:t>Live Ranges</a:t>
            </a:r>
          </a:p>
        </p:txBody>
      </p:sp>
      <p:sp>
        <p:nvSpPr>
          <p:cNvPr id="3" name="Content Placeholder 2">
            <a:extLst>
              <a:ext uri="{FF2B5EF4-FFF2-40B4-BE49-F238E27FC236}">
                <a16:creationId xmlns:a16="http://schemas.microsoft.com/office/drawing/2014/main" id="{BF54192C-5522-4F8D-8820-A1D27296B0A2}"/>
              </a:ext>
            </a:extLst>
          </p:cNvPr>
          <p:cNvSpPr>
            <a:spLocks noGrp="1"/>
          </p:cNvSpPr>
          <p:nvPr>
            <p:ph idx="1"/>
          </p:nvPr>
        </p:nvSpPr>
        <p:spPr>
          <a:xfrm>
            <a:off x="838200" y="1825624"/>
            <a:ext cx="10515600" cy="5032375"/>
          </a:xfrm>
        </p:spPr>
        <p:txBody>
          <a:bodyPr>
            <a:normAutofit lnSpcReduction="10000"/>
          </a:bodyPr>
          <a:lstStyle/>
          <a:p>
            <a:r>
              <a:rPr lang="en-US" dirty="0"/>
              <a:t>a range from first to last use (load/store) of a variable</a:t>
            </a:r>
          </a:p>
          <a:p>
            <a:pPr marL="0" indent="0">
              <a:buNone/>
            </a:pPr>
            <a:endParaRPr lang="en-US" dirty="0"/>
          </a:p>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r>
              <a:rPr lang="en-US" dirty="0">
                <a:solidFill>
                  <a:srgbClr val="FF0000"/>
                </a:solidFill>
                <a:latin typeface="Consolas" panose="020B0609020204030204" pitchFamily="49" charset="0"/>
              </a:rPr>
              <a:t> </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 else {                       </a:t>
            </a:r>
            <a:r>
              <a:rPr lang="en-US" dirty="0">
                <a:solidFill>
                  <a:schemeClr val="accent6"/>
                </a:solidFill>
                <a:latin typeface="Consolas" panose="020B0609020204030204" pitchFamily="49" charset="0"/>
              </a:rPr>
              <a:t>b</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a:t>
            </a:r>
            <a:r>
              <a:rPr lang="en-US" dirty="0">
                <a:solidFill>
                  <a:schemeClr val="accent6"/>
                </a:solidFill>
                <a:latin typeface="Consolas" panose="020B0609020204030204" pitchFamily="49" charset="0"/>
              </a:rPr>
              <a:t>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76133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2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solidFill>
                  <a:srgbClr val="FF0000"/>
                </a:solidFill>
                <a:latin typeface="Consolas" panose="020B0609020204030204" pitchFamily="49" charset="0"/>
              </a:rPr>
              <a:t>    0 = ARG_ADDR 0 // &amp;a</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1 = ARG_ADDR 1 // &amp;b</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2 = ALLOC_L int // &amp;c</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3 = LOAD [0] // a</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4 = LOAD [1] // b</a:t>
            </a:r>
            <a:br>
              <a:rPr lang="en-US" sz="2400" dirty="0">
                <a:solidFill>
                  <a:srgbClr val="FF0000"/>
                </a:solidFill>
                <a:latin typeface="Consolas" panose="020B0609020204030204" pitchFamily="49" charset="0"/>
              </a:rPr>
            </a:br>
            <a:r>
              <a:rPr lang="en-US" sz="2400" dirty="0">
                <a:latin typeface="Consolas" panose="020B0609020204030204" pitchFamily="49" charset="0"/>
              </a:rPr>
              <a:t>    5 = LT 3 4 </a:t>
            </a:r>
            <a:r>
              <a:rPr lang="en-US" sz="2400" dirty="0">
                <a:solidFill>
                  <a:schemeClr val="bg1">
                    <a:lumMod val="65000"/>
                  </a:schemeClr>
                </a:solidFill>
                <a:latin typeface="Consolas" panose="020B0609020204030204" pitchFamily="49" charset="0"/>
              </a:rPr>
              <a:t>// a &lt; b ? </a:t>
            </a:r>
            <a:br>
              <a:rPr lang="en-US" sz="2400" dirty="0">
                <a:latin typeface="Consolas" panose="020B0609020204030204" pitchFamily="49" charset="0"/>
              </a:rPr>
            </a:br>
            <a:r>
              <a:rPr lang="en-US" sz="2400" dirty="0">
                <a:latin typeface="Consolas" panose="020B0609020204030204" pitchFamily="49" charset="0"/>
              </a:rPr>
              <a:t>        COND_JUMP 5 </a:t>
            </a:r>
            <a:r>
              <a:rPr lang="en-US" sz="2400" dirty="0" err="1">
                <a:latin typeface="Consolas" panose="020B0609020204030204" pitchFamily="49" charset="0"/>
              </a:rPr>
              <a:t>ift</a:t>
            </a:r>
            <a:r>
              <a:rPr lang="en-US" sz="2400" dirty="0">
                <a:latin typeface="Consolas" panose="020B0609020204030204" pitchFamily="49" charset="0"/>
              </a:rPr>
              <a:t> </a:t>
            </a:r>
            <a:r>
              <a:rPr lang="en-US" sz="2400" dirty="0" err="1">
                <a:latin typeface="Consolas" panose="020B0609020204030204" pitchFamily="49" charset="0"/>
              </a:rPr>
              <a:t>iff</a:t>
            </a:r>
            <a:endParaRPr lang="en-US" sz="2400" dirty="0">
              <a:latin typeface="Consolas" panose="020B0609020204030204" pitchFamily="49" charset="0"/>
            </a:endParaRPr>
          </a:p>
          <a:p>
            <a:pPr marL="0" indent="0">
              <a:buNone/>
            </a:pPr>
            <a:r>
              <a:rPr lang="en-US" sz="2400" dirty="0" err="1">
                <a:latin typeface="Consolas" panose="020B0609020204030204" pitchFamily="49" charset="0"/>
              </a:rPr>
              <a:t>ift</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FF0000"/>
                </a:solidFill>
                <a:latin typeface="Consolas" panose="020B0609020204030204" pitchFamily="49" charset="0"/>
              </a:rPr>
              <a:t>    6 = LOAD [0] // a</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7 = LOAD [1] // b</a:t>
            </a:r>
            <a:br>
              <a:rPr lang="en-US" sz="2400" dirty="0">
                <a:solidFill>
                  <a:srgbClr val="FF0000"/>
                </a:solidFill>
                <a:latin typeface="Consolas" panose="020B0609020204030204" pitchFamily="49" charset="0"/>
              </a:rPr>
            </a:br>
            <a:r>
              <a:rPr lang="en-US" sz="2400" dirty="0">
                <a:latin typeface="Consolas" panose="020B0609020204030204" pitchFamily="49" charset="0"/>
              </a:rPr>
              <a:t>    8 = ADD 6 7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rgbClr val="FF0000"/>
                </a:solidFill>
                <a:latin typeface="Consolas" panose="020B0609020204030204" pitchFamily="49" charset="0"/>
              </a:rPr>
              <a:t>        STORE [2] 8 // c =</a:t>
            </a:r>
            <a:br>
              <a:rPr lang="en-US" sz="2400" dirty="0">
                <a:solidFill>
                  <a:srgbClr val="FF0000"/>
                </a:solidFill>
                <a:latin typeface="Consolas" panose="020B0609020204030204" pitchFamily="49" charset="0"/>
              </a:rPr>
            </a:br>
            <a:r>
              <a:rPr lang="en-US" sz="2400" dirty="0">
                <a:latin typeface="Consolas" panose="020B0609020204030204" pitchFamily="49" charset="0"/>
              </a:rPr>
              <a:t>        JMP after</a:t>
            </a:r>
          </a:p>
          <a:p>
            <a:pPr marL="0" indent="0">
              <a:buNone/>
            </a:pPr>
            <a:r>
              <a:rPr lang="en-US" sz="2400" dirty="0" err="1">
                <a:latin typeface="Consolas" panose="020B0609020204030204" pitchFamily="49" charset="0"/>
              </a:rPr>
              <a:t>iff</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FF0000"/>
                </a:solidFill>
                <a:latin typeface="Consolas" panose="020B0609020204030204" pitchFamily="49" charset="0"/>
              </a:rPr>
              <a:t>    9 = LOAD [0] // a</a:t>
            </a:r>
            <a:br>
              <a:rPr lang="en-US" sz="2400" dirty="0">
                <a:solidFill>
                  <a:srgbClr val="FF0000"/>
                </a:solidFill>
                <a:latin typeface="Consolas" panose="020B0609020204030204" pitchFamily="49" charset="0"/>
              </a:rPr>
            </a:br>
            <a:r>
              <a:rPr lang="en-US" sz="2400" dirty="0">
                <a:solidFill>
                  <a:srgbClr val="FF0000"/>
                </a:solidFill>
                <a:latin typeface="Consolas" panose="020B0609020204030204" pitchFamily="49" charset="0"/>
              </a:rPr>
              <a:t>   10 = LOAD [1] // b</a:t>
            </a:r>
            <a:br>
              <a:rPr lang="en-US" sz="2400" dirty="0">
                <a:solidFill>
                  <a:srgbClr val="FF0000"/>
                </a:solidFill>
                <a:latin typeface="Consolas" panose="020B0609020204030204" pitchFamily="49" charset="0"/>
              </a:rPr>
            </a:br>
            <a:r>
              <a:rPr lang="en-US" sz="2400" dirty="0">
                <a:latin typeface="Consolas" panose="020B0609020204030204" pitchFamily="49" charset="0"/>
              </a:rPr>
              <a:t>   11 = SUB 9 10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rgbClr val="FF0000"/>
                </a:solidFill>
                <a:latin typeface="Consolas" panose="020B0609020204030204" pitchFamily="49" charset="0"/>
              </a:rPr>
              <a:t>        STORE [2] 11 // c =</a:t>
            </a:r>
            <a:br>
              <a:rPr lang="en-US" sz="2400" dirty="0">
                <a:solidFill>
                  <a:srgbClr val="FF0000"/>
                </a:solidFill>
                <a:latin typeface="Consolas" panose="020B0609020204030204" pitchFamily="49" charset="0"/>
              </a:rPr>
            </a:br>
            <a:r>
              <a:rPr lang="en-US" sz="2400" dirty="0">
                <a:latin typeface="Consolas" panose="020B0609020204030204" pitchFamily="49" charset="0"/>
              </a:rPr>
              <a:t>        JMP after</a:t>
            </a:r>
          </a:p>
          <a:p>
            <a:pPr marL="0" indent="0">
              <a:buNone/>
            </a:pPr>
            <a:r>
              <a:rPr lang="en-US" sz="2400" dirty="0">
                <a:latin typeface="Consolas" panose="020B0609020204030204" pitchFamily="49" charset="0"/>
              </a:rPr>
              <a:t>after:</a:t>
            </a:r>
            <a:br>
              <a:rPr lang="en-US" sz="2400" dirty="0">
                <a:latin typeface="Consolas" panose="020B0609020204030204" pitchFamily="49" charset="0"/>
              </a:rPr>
            </a:br>
            <a:r>
              <a:rPr lang="en-US" sz="2400" dirty="0">
                <a:solidFill>
                  <a:srgbClr val="FF0000"/>
                </a:solidFill>
                <a:latin typeface="Consolas" panose="020B0609020204030204" pitchFamily="49" charset="0"/>
              </a:rPr>
              <a:t>   12 = LOAD [2] // c</a:t>
            </a:r>
            <a:br>
              <a:rPr lang="en-US" sz="2400" dirty="0">
                <a:solidFill>
                  <a:srgbClr val="FF0000"/>
                </a:solidFill>
                <a:latin typeface="Consolas" panose="020B0609020204030204" pitchFamily="49" charset="0"/>
              </a:rPr>
            </a:br>
            <a:r>
              <a:rPr lang="en-US" sz="2400" dirty="0">
                <a:latin typeface="Consolas" panose="020B0609020204030204" pitchFamily="49" charset="0"/>
              </a:rPr>
              <a:t>        RET 12</a:t>
            </a:r>
            <a:endParaRPr lang="en-US" dirty="0">
              <a:latin typeface="Consolas" panose="020B0609020204030204" pitchFamily="49" charset="0"/>
            </a:endParaRPr>
          </a:p>
        </p:txBody>
      </p:sp>
    </p:spTree>
    <p:extLst>
      <p:ext uri="{BB962C8B-B14F-4D97-AF65-F5344CB8AC3E}">
        <p14:creationId xmlns:p14="http://schemas.microsoft.com/office/powerpoint/2010/main" val="66270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1A2B-EC8A-4D96-A688-24F92E66E2FA}"/>
              </a:ext>
            </a:extLst>
          </p:cNvPr>
          <p:cNvSpPr>
            <a:spLocks noGrp="1"/>
          </p:cNvSpPr>
          <p:nvPr>
            <p:ph type="title"/>
          </p:nvPr>
        </p:nvSpPr>
        <p:spPr/>
        <p:txBody>
          <a:bodyPr/>
          <a:lstStyle/>
          <a:p>
            <a:r>
              <a:rPr lang="en-US" dirty="0"/>
              <a:t>Global Register Allocation</a:t>
            </a:r>
          </a:p>
        </p:txBody>
      </p:sp>
      <p:sp>
        <p:nvSpPr>
          <p:cNvPr id="3" name="Content Placeholder 2">
            <a:extLst>
              <a:ext uri="{FF2B5EF4-FFF2-40B4-BE49-F238E27FC236}">
                <a16:creationId xmlns:a16="http://schemas.microsoft.com/office/drawing/2014/main" id="{8843D828-8E43-40FD-8914-B36373FAFD44}"/>
              </a:ext>
            </a:extLst>
          </p:cNvPr>
          <p:cNvSpPr>
            <a:spLocks noGrp="1"/>
          </p:cNvSpPr>
          <p:nvPr>
            <p:ph idx="1"/>
          </p:nvPr>
        </p:nvSpPr>
        <p:spPr/>
        <p:txBody>
          <a:bodyPr/>
          <a:lstStyle/>
          <a:p>
            <a:r>
              <a:rPr lang="en-US" dirty="0"/>
              <a:t>must account for control flow</a:t>
            </a:r>
          </a:p>
          <a:p>
            <a:endParaRPr lang="en-US" dirty="0"/>
          </a:p>
          <a:p>
            <a:r>
              <a:rPr lang="en-US" dirty="0"/>
              <a:t>operates on IR register live ranges</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87F6E29F-A40C-4EAD-AC13-587C1B4CB136}"/>
              </a:ext>
            </a:extLst>
          </p:cNvPr>
          <p:cNvSpPr txBox="1"/>
          <p:nvPr/>
        </p:nvSpPr>
        <p:spPr>
          <a:xfrm>
            <a:off x="6096000" y="2736166"/>
            <a:ext cx="2529860"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970632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3D8-7C10-4C10-B55C-10CDBFC789BB}"/>
              </a:ext>
            </a:extLst>
          </p:cNvPr>
          <p:cNvSpPr>
            <a:spLocks noGrp="1"/>
          </p:cNvSpPr>
          <p:nvPr>
            <p:ph type="title"/>
          </p:nvPr>
        </p:nvSpPr>
        <p:spPr/>
        <p:txBody>
          <a:bodyPr/>
          <a:lstStyle/>
          <a:p>
            <a:r>
              <a:rPr lang="en-US" dirty="0"/>
              <a:t>Linear Scan</a:t>
            </a:r>
          </a:p>
        </p:txBody>
      </p:sp>
      <p:sp>
        <p:nvSpPr>
          <p:cNvPr id="3" name="Content Placeholder 2">
            <a:extLst>
              <a:ext uri="{FF2B5EF4-FFF2-40B4-BE49-F238E27FC236}">
                <a16:creationId xmlns:a16="http://schemas.microsoft.com/office/drawing/2014/main" id="{AEF0C4C6-6FC1-4095-8F38-FBF156308E33}"/>
              </a:ext>
            </a:extLst>
          </p:cNvPr>
          <p:cNvSpPr>
            <a:spLocks noGrp="1"/>
          </p:cNvSpPr>
          <p:nvPr>
            <p:ph idx="1"/>
          </p:nvPr>
        </p:nvSpPr>
        <p:spPr/>
        <p:txBody>
          <a:bodyPr/>
          <a:lstStyle/>
          <a:p>
            <a:r>
              <a:rPr lang="en-US" dirty="0"/>
              <a:t>live ranges represented as intervals</a:t>
            </a:r>
          </a:p>
          <a:p>
            <a:endParaRPr lang="en-US" dirty="0"/>
          </a:p>
          <a:p>
            <a:r>
              <a:rPr lang="en-US" dirty="0"/>
              <a:t>traversed chronologically, assigned registers in greedy manner</a:t>
            </a:r>
          </a:p>
          <a:p>
            <a:pPr lvl="1"/>
            <a:r>
              <a:rPr lang="en-US" dirty="0"/>
              <a:t>similar to bottom-up local approach</a:t>
            </a:r>
          </a:p>
          <a:p>
            <a:endParaRPr lang="en-US" dirty="0"/>
          </a:p>
          <a:p>
            <a:r>
              <a:rPr lang="en-US" dirty="0"/>
              <a:t>fast (calculation)</a:t>
            </a:r>
          </a:p>
          <a:p>
            <a:endParaRPr lang="en-US" dirty="0"/>
          </a:p>
          <a:p>
            <a:endParaRPr lang="en-US" dirty="0"/>
          </a:p>
        </p:txBody>
      </p:sp>
      <p:sp>
        <p:nvSpPr>
          <p:cNvPr id="4" name="TextBox 3">
            <a:extLst>
              <a:ext uri="{FF2B5EF4-FFF2-40B4-BE49-F238E27FC236}">
                <a16:creationId xmlns:a16="http://schemas.microsoft.com/office/drawing/2014/main" id="{676C7359-28DD-425F-A29E-695DC834536D}"/>
              </a:ext>
            </a:extLst>
          </p:cNvPr>
          <p:cNvSpPr txBox="1"/>
          <p:nvPr/>
        </p:nvSpPr>
        <p:spPr>
          <a:xfrm>
            <a:off x="3566140" y="4137583"/>
            <a:ext cx="5982728"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…not so fast actual code</a:t>
            </a:r>
          </a:p>
        </p:txBody>
      </p:sp>
    </p:spTree>
    <p:extLst>
      <p:ext uri="{BB962C8B-B14F-4D97-AF65-F5344CB8AC3E}">
        <p14:creationId xmlns:p14="http://schemas.microsoft.com/office/powerpoint/2010/main" val="380834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3D8-7C10-4C10-B55C-10CDBFC789BB}"/>
              </a:ext>
            </a:extLst>
          </p:cNvPr>
          <p:cNvSpPr>
            <a:spLocks noGrp="1"/>
          </p:cNvSpPr>
          <p:nvPr>
            <p:ph type="title"/>
          </p:nvPr>
        </p:nvSpPr>
        <p:spPr/>
        <p:txBody>
          <a:bodyPr/>
          <a:lstStyle/>
          <a:p>
            <a:r>
              <a:rPr lang="en-US" dirty="0"/>
              <a:t>Linear Scan</a:t>
            </a:r>
          </a:p>
        </p:txBody>
      </p:sp>
      <p:sp>
        <p:nvSpPr>
          <p:cNvPr id="3" name="Content Placeholder 2">
            <a:extLst>
              <a:ext uri="{FF2B5EF4-FFF2-40B4-BE49-F238E27FC236}">
                <a16:creationId xmlns:a16="http://schemas.microsoft.com/office/drawing/2014/main" id="{AEF0C4C6-6FC1-4095-8F38-FBF156308E33}"/>
              </a:ext>
            </a:extLst>
          </p:cNvPr>
          <p:cNvSpPr>
            <a:spLocks noGrp="1"/>
          </p:cNvSpPr>
          <p:nvPr>
            <p:ph idx="1"/>
          </p:nvPr>
        </p:nvSpPr>
        <p:spPr/>
        <p:txBody>
          <a:bodyPr/>
          <a:lstStyle/>
          <a:p>
            <a:r>
              <a:rPr lang="en-US" dirty="0"/>
              <a:t>live ranges represented as intervals</a:t>
            </a:r>
          </a:p>
          <a:p>
            <a:endParaRPr lang="en-US" dirty="0"/>
          </a:p>
          <a:p>
            <a:r>
              <a:rPr lang="en-US" dirty="0"/>
              <a:t>traversed chronologically, assigned registers in greedy manner</a:t>
            </a:r>
          </a:p>
          <a:p>
            <a:pPr lvl="1"/>
            <a:r>
              <a:rPr lang="en-US" dirty="0"/>
              <a:t>similar to bottom-up local approach</a:t>
            </a:r>
          </a:p>
          <a:p>
            <a:endParaRPr lang="en-US" dirty="0"/>
          </a:p>
          <a:p>
            <a:r>
              <a:rPr lang="en-US" dirty="0"/>
              <a:t>fast (calculation)</a:t>
            </a:r>
          </a:p>
          <a:p>
            <a:endParaRPr lang="en-US" dirty="0"/>
          </a:p>
          <a:p>
            <a:r>
              <a:rPr lang="en-US" dirty="0"/>
              <a:t>the usual limitations of greedy algorithms</a:t>
            </a:r>
          </a:p>
          <a:p>
            <a:pPr lvl="1"/>
            <a:r>
              <a:rPr lang="en-US" dirty="0"/>
              <a:t>also, does not take holes in live ranges into account</a:t>
            </a:r>
          </a:p>
          <a:p>
            <a:endParaRPr lang="en-US" dirty="0"/>
          </a:p>
          <a:p>
            <a:endParaRPr lang="en-US" dirty="0"/>
          </a:p>
          <a:p>
            <a:endParaRPr lang="en-US" dirty="0"/>
          </a:p>
        </p:txBody>
      </p:sp>
      <p:sp>
        <p:nvSpPr>
          <p:cNvPr id="4" name="TextBox 3">
            <a:extLst>
              <a:ext uri="{FF2B5EF4-FFF2-40B4-BE49-F238E27FC236}">
                <a16:creationId xmlns:a16="http://schemas.microsoft.com/office/drawing/2014/main" id="{676C7359-28DD-425F-A29E-695DC834536D}"/>
              </a:ext>
            </a:extLst>
          </p:cNvPr>
          <p:cNvSpPr txBox="1"/>
          <p:nvPr/>
        </p:nvSpPr>
        <p:spPr>
          <a:xfrm>
            <a:off x="3566140" y="4137583"/>
            <a:ext cx="5982728"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…not so fast actual code</a:t>
            </a:r>
          </a:p>
        </p:txBody>
      </p:sp>
    </p:spTree>
    <p:extLst>
      <p:ext uri="{BB962C8B-B14F-4D97-AF65-F5344CB8AC3E}">
        <p14:creationId xmlns:p14="http://schemas.microsoft.com/office/powerpoint/2010/main" val="121590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09C1EA-970F-4A97-A0A6-4BFC43B3A74E}"/>
              </a:ext>
            </a:extLst>
          </p:cNvPr>
          <p:cNvSpPr txBox="1"/>
          <p:nvPr/>
        </p:nvSpPr>
        <p:spPr>
          <a:xfrm>
            <a:off x="3383558" y="3044279"/>
            <a:ext cx="5424883"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So… Can we do better?</a:t>
            </a:r>
          </a:p>
        </p:txBody>
      </p:sp>
    </p:spTree>
    <p:extLst>
      <p:ext uri="{BB962C8B-B14F-4D97-AF65-F5344CB8AC3E}">
        <p14:creationId xmlns:p14="http://schemas.microsoft.com/office/powerpoint/2010/main" val="367440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09C1EA-970F-4A97-A0A6-4BFC43B3A74E}"/>
              </a:ext>
            </a:extLst>
          </p:cNvPr>
          <p:cNvSpPr txBox="1"/>
          <p:nvPr/>
        </p:nvSpPr>
        <p:spPr>
          <a:xfrm>
            <a:off x="3383558" y="3044279"/>
            <a:ext cx="5424883"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So… Can we do better?</a:t>
            </a:r>
          </a:p>
        </p:txBody>
      </p:sp>
      <p:sp>
        <p:nvSpPr>
          <p:cNvPr id="3" name="TextBox 2">
            <a:extLst>
              <a:ext uri="{FF2B5EF4-FFF2-40B4-BE49-F238E27FC236}">
                <a16:creationId xmlns:a16="http://schemas.microsoft.com/office/drawing/2014/main" id="{7C10C8AC-B39B-4A66-9091-C70D86C91BCA}"/>
              </a:ext>
            </a:extLst>
          </p:cNvPr>
          <p:cNvSpPr txBox="1"/>
          <p:nvPr/>
        </p:nvSpPr>
        <p:spPr>
          <a:xfrm>
            <a:off x="2459218" y="4061382"/>
            <a:ext cx="7728398"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If it’s hard, make a graph of it…</a:t>
            </a:r>
          </a:p>
        </p:txBody>
      </p:sp>
    </p:spTree>
    <p:extLst>
      <p:ext uri="{BB962C8B-B14F-4D97-AF65-F5344CB8AC3E}">
        <p14:creationId xmlns:p14="http://schemas.microsoft.com/office/powerpoint/2010/main" val="400753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58DC1-D01E-49A7-8C27-C3EC6EA6E077}"/>
              </a:ext>
            </a:extLst>
          </p:cNvPr>
          <p:cNvSpPr>
            <a:spLocks noGrp="1"/>
          </p:cNvSpPr>
          <p:nvPr>
            <p:ph idx="1"/>
          </p:nvPr>
        </p:nvSpPr>
        <p:spPr/>
        <p:txBody>
          <a:bodyPr/>
          <a:lstStyle/>
          <a:p>
            <a:r>
              <a:rPr lang="en-US" dirty="0"/>
              <a:t>live ranges represented as graph nodes</a:t>
            </a:r>
          </a:p>
          <a:p>
            <a:endParaRPr lang="en-US" dirty="0"/>
          </a:p>
          <a:p>
            <a:r>
              <a:rPr lang="en-US" dirty="0"/>
              <a:t>edges represent</a:t>
            </a:r>
          </a:p>
        </p:txBody>
      </p:sp>
      <p:sp>
        <p:nvSpPr>
          <p:cNvPr id="4" name="TextBox 3">
            <a:extLst>
              <a:ext uri="{FF2B5EF4-FFF2-40B4-BE49-F238E27FC236}">
                <a16:creationId xmlns:a16="http://schemas.microsoft.com/office/drawing/2014/main" id="{D4B8B527-930C-17E9-B99B-C6CCC57BE301}"/>
              </a:ext>
            </a:extLst>
          </p:cNvPr>
          <p:cNvSpPr txBox="1"/>
          <p:nvPr/>
        </p:nvSpPr>
        <p:spPr>
          <a:xfrm>
            <a:off x="2377575" y="534410"/>
            <a:ext cx="7728398"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If it’s hard, make a graph of it…</a:t>
            </a:r>
          </a:p>
        </p:txBody>
      </p:sp>
    </p:spTree>
    <p:extLst>
      <p:ext uri="{BB962C8B-B14F-4D97-AF65-F5344CB8AC3E}">
        <p14:creationId xmlns:p14="http://schemas.microsoft.com/office/powerpoint/2010/main" val="1978569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58DC1-D01E-49A7-8C27-C3EC6EA6E077}"/>
              </a:ext>
            </a:extLst>
          </p:cNvPr>
          <p:cNvSpPr>
            <a:spLocks noGrp="1"/>
          </p:cNvSpPr>
          <p:nvPr>
            <p:ph idx="1"/>
          </p:nvPr>
        </p:nvSpPr>
        <p:spPr/>
        <p:txBody>
          <a:bodyPr/>
          <a:lstStyle/>
          <a:p>
            <a:r>
              <a:rPr lang="en-US" dirty="0"/>
              <a:t>live ranges represented as graph nodes</a:t>
            </a:r>
          </a:p>
          <a:p>
            <a:endParaRPr lang="en-US" dirty="0"/>
          </a:p>
          <a:p>
            <a:r>
              <a:rPr lang="en-US" dirty="0"/>
              <a:t>edges represent overlapping ranges</a:t>
            </a:r>
          </a:p>
        </p:txBody>
      </p:sp>
      <p:sp>
        <p:nvSpPr>
          <p:cNvPr id="4" name="TextBox 3">
            <a:extLst>
              <a:ext uri="{FF2B5EF4-FFF2-40B4-BE49-F238E27FC236}">
                <a16:creationId xmlns:a16="http://schemas.microsoft.com/office/drawing/2014/main" id="{DEE051F4-50A3-4AC5-63BC-AB89C630A385}"/>
              </a:ext>
            </a:extLst>
          </p:cNvPr>
          <p:cNvSpPr txBox="1"/>
          <p:nvPr/>
        </p:nvSpPr>
        <p:spPr>
          <a:xfrm>
            <a:off x="2377575" y="534410"/>
            <a:ext cx="7728398"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If it’s hard, make a graph of it…</a:t>
            </a:r>
          </a:p>
        </p:txBody>
      </p:sp>
    </p:spTree>
    <p:extLst>
      <p:ext uri="{BB962C8B-B14F-4D97-AF65-F5344CB8AC3E}">
        <p14:creationId xmlns:p14="http://schemas.microsoft.com/office/powerpoint/2010/main" val="134259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A4A9-2EE7-4985-8E8B-4C64EC9EF6EC}"/>
              </a:ext>
            </a:extLst>
          </p:cNvPr>
          <p:cNvSpPr>
            <a:spLocks noGrp="1"/>
          </p:cNvSpPr>
          <p:nvPr>
            <p:ph type="title"/>
          </p:nvPr>
        </p:nvSpPr>
        <p:spPr/>
        <p:txBody>
          <a:bodyPr/>
          <a:lstStyle/>
          <a:p>
            <a:r>
              <a:rPr lang="en-US" dirty="0"/>
              <a:t>Register Allocation via Graph Coloring</a:t>
            </a:r>
          </a:p>
        </p:txBody>
      </p:sp>
      <p:sp>
        <p:nvSpPr>
          <p:cNvPr id="3" name="Content Placeholder 2">
            <a:extLst>
              <a:ext uri="{FF2B5EF4-FFF2-40B4-BE49-F238E27FC236}">
                <a16:creationId xmlns:a16="http://schemas.microsoft.com/office/drawing/2014/main" id="{0C858DC1-D01E-49A7-8C27-C3EC6EA6E077}"/>
              </a:ext>
            </a:extLst>
          </p:cNvPr>
          <p:cNvSpPr>
            <a:spLocks noGrp="1"/>
          </p:cNvSpPr>
          <p:nvPr>
            <p:ph idx="1"/>
          </p:nvPr>
        </p:nvSpPr>
        <p:spPr/>
        <p:txBody>
          <a:bodyPr/>
          <a:lstStyle/>
          <a:p>
            <a:r>
              <a:rPr lang="en-US" dirty="0"/>
              <a:t>live ranges represented as graph nodes</a:t>
            </a:r>
          </a:p>
          <a:p>
            <a:endParaRPr lang="en-US" dirty="0"/>
          </a:p>
          <a:p>
            <a:r>
              <a:rPr lang="en-US" dirty="0"/>
              <a:t>edges represent overlapping ranges</a:t>
            </a:r>
          </a:p>
          <a:p>
            <a:endParaRPr lang="en-US" dirty="0"/>
          </a:p>
          <a:p>
            <a:r>
              <a:rPr lang="en-US" dirty="0"/>
              <a:t>colors for the graph represent target registers</a:t>
            </a:r>
          </a:p>
          <a:p>
            <a:endParaRPr lang="en-US" dirty="0"/>
          </a:p>
          <a:p>
            <a:endParaRPr lang="en-US" dirty="0"/>
          </a:p>
        </p:txBody>
      </p:sp>
      <p:sp>
        <p:nvSpPr>
          <p:cNvPr id="4" name="TextBox 3">
            <a:extLst>
              <a:ext uri="{FF2B5EF4-FFF2-40B4-BE49-F238E27FC236}">
                <a16:creationId xmlns:a16="http://schemas.microsoft.com/office/drawing/2014/main" id="{8070F2F9-3737-4289-AEFD-12D972D37AE4}"/>
              </a:ext>
            </a:extLst>
          </p:cNvPr>
          <p:cNvSpPr txBox="1"/>
          <p:nvPr/>
        </p:nvSpPr>
        <p:spPr>
          <a:xfrm>
            <a:off x="1056861" y="4843261"/>
            <a:ext cx="4314001" cy="769441"/>
          </a:xfrm>
          <a:prstGeom prst="rect">
            <a:avLst/>
          </a:prstGeom>
          <a:noFill/>
        </p:spPr>
        <p:txBody>
          <a:bodyPr wrap="none" rtlCol="0">
            <a:spAutoFit/>
          </a:bodyPr>
          <a:lstStyle/>
          <a:p>
            <a:r>
              <a:rPr lang="en-US" sz="4400" b="1" dirty="0">
                <a:solidFill>
                  <a:srgbClr val="FF0000"/>
                </a:solidFill>
                <a:latin typeface="Bradley Hand ITC" panose="03070402050302030203" pitchFamily="66" charset="0"/>
              </a:rPr>
              <a:t>is NP-complete :(</a:t>
            </a:r>
          </a:p>
        </p:txBody>
      </p:sp>
    </p:spTree>
    <p:extLst>
      <p:ext uri="{BB962C8B-B14F-4D97-AF65-F5344CB8AC3E}">
        <p14:creationId xmlns:p14="http://schemas.microsoft.com/office/powerpoint/2010/main" val="187485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3E62-4AD9-4DD7-99F7-525E4EB3751A}"/>
              </a:ext>
            </a:extLst>
          </p:cNvPr>
          <p:cNvSpPr>
            <a:spLocks noGrp="1"/>
          </p:cNvSpPr>
          <p:nvPr>
            <p:ph type="title"/>
          </p:nvPr>
        </p:nvSpPr>
        <p:spPr/>
        <p:txBody>
          <a:bodyPr>
            <a:normAutofit/>
          </a:bodyPr>
          <a:lstStyle/>
          <a:p>
            <a:r>
              <a:rPr lang="en-US" sz="5400" b="1" dirty="0">
                <a:solidFill>
                  <a:srgbClr val="FF0000"/>
                </a:solidFill>
                <a:latin typeface="Bradley Hand ITC" panose="03070402050302030203" pitchFamily="66" charset="0"/>
              </a:rPr>
              <a:t>Graph Coloring</a:t>
            </a:r>
          </a:p>
        </p:txBody>
      </p:sp>
      <p:sp>
        <p:nvSpPr>
          <p:cNvPr id="3" name="Content Placeholder 2">
            <a:extLst>
              <a:ext uri="{FF2B5EF4-FFF2-40B4-BE49-F238E27FC236}">
                <a16:creationId xmlns:a16="http://schemas.microsoft.com/office/drawing/2014/main" id="{9A7A8BD6-0151-4B31-921B-D22C2B66F620}"/>
              </a:ext>
            </a:extLst>
          </p:cNvPr>
          <p:cNvSpPr>
            <a:spLocks noGrp="1"/>
          </p:cNvSpPr>
          <p:nvPr>
            <p:ph idx="1"/>
          </p:nvPr>
        </p:nvSpPr>
        <p:spPr/>
        <p:txBody>
          <a:bodyPr/>
          <a:lstStyle/>
          <a:p>
            <a:pPr marL="457200" lvl="1" indent="0">
              <a:buNone/>
            </a:pPr>
            <a:endParaRPr lang="en-US" dirty="0"/>
          </a:p>
          <a:p>
            <a:pPr marL="457200" lvl="1" indent="0">
              <a:buNone/>
            </a:pPr>
            <a:r>
              <a:rPr lang="en-US" sz="3600" dirty="0"/>
              <a:t>for K colors, a node with at most K-1 neighbors can always be safely colored. </a:t>
            </a:r>
          </a:p>
          <a:p>
            <a:pPr marL="457200" lvl="1" indent="0">
              <a:buNone/>
            </a:pPr>
            <a:endParaRPr lang="en-US" sz="3600" dirty="0"/>
          </a:p>
          <a:p>
            <a:pPr marL="457200" lvl="1" indent="0">
              <a:buNone/>
            </a:pPr>
            <a:r>
              <a:rPr lang="en-US" sz="3600" dirty="0"/>
              <a:t>We’ll just pick the color none of its neighbors have as there has to be one</a:t>
            </a:r>
          </a:p>
          <a:p>
            <a:pPr marL="0" indent="0">
              <a:buNone/>
            </a:pPr>
            <a:endParaRPr lang="en-US" dirty="0"/>
          </a:p>
        </p:txBody>
      </p:sp>
    </p:spTree>
    <p:extLst>
      <p:ext uri="{BB962C8B-B14F-4D97-AF65-F5344CB8AC3E}">
        <p14:creationId xmlns:p14="http://schemas.microsoft.com/office/powerpoint/2010/main" val="77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3E62-4AD9-4DD7-99F7-525E4EB3751A}"/>
              </a:ext>
            </a:extLst>
          </p:cNvPr>
          <p:cNvSpPr>
            <a:spLocks noGrp="1"/>
          </p:cNvSpPr>
          <p:nvPr>
            <p:ph type="title"/>
          </p:nvPr>
        </p:nvSpPr>
        <p:spPr/>
        <p:txBody>
          <a:bodyPr/>
          <a:lstStyle/>
          <a:p>
            <a:r>
              <a:rPr lang="en-US" dirty="0"/>
              <a:t>Graph Coloring</a:t>
            </a:r>
          </a:p>
        </p:txBody>
      </p:sp>
      <p:sp>
        <p:nvSpPr>
          <p:cNvPr id="3" name="Content Placeholder 2">
            <a:extLst>
              <a:ext uri="{FF2B5EF4-FFF2-40B4-BE49-F238E27FC236}">
                <a16:creationId xmlns:a16="http://schemas.microsoft.com/office/drawing/2014/main" id="{9A7A8BD6-0151-4B31-921B-D22C2B66F620}"/>
              </a:ext>
            </a:extLst>
          </p:cNvPr>
          <p:cNvSpPr>
            <a:spLocks noGrp="1"/>
          </p:cNvSpPr>
          <p:nvPr>
            <p:ph idx="1"/>
          </p:nvPr>
        </p:nvSpPr>
        <p:spPr/>
        <p:txBody>
          <a:bodyPr/>
          <a:lstStyle/>
          <a:p>
            <a:pPr marL="0" indent="0">
              <a:buNone/>
            </a:pPr>
            <a:r>
              <a:rPr lang="en-US" dirty="0"/>
              <a:t>1) find node with at most K-1 neighbors, push them on stack and remove them from the graph</a:t>
            </a:r>
          </a:p>
          <a:p>
            <a:pPr lvl="1"/>
            <a:r>
              <a:rPr lang="en-US" dirty="0"/>
              <a:t>this might make some other nodes fall into the &lt; K neighbors category</a:t>
            </a:r>
          </a:p>
          <a:p>
            <a:pPr lvl="1"/>
            <a:endParaRPr lang="en-US" dirty="0"/>
          </a:p>
          <a:p>
            <a:pPr marL="0" indent="0">
              <a:buNone/>
            </a:pPr>
            <a:r>
              <a:rPr lang="en-US" dirty="0"/>
              <a:t>2) if no such nodes are found, spill a range and remove it from the graph</a:t>
            </a:r>
          </a:p>
          <a:p>
            <a:pPr lvl="1"/>
            <a:r>
              <a:rPr lang="en-US" dirty="0"/>
              <a:t>this reduces the degree of its neighbors, if there is one with &lt; K do (1), otherwise do (2)</a:t>
            </a:r>
          </a:p>
        </p:txBody>
      </p:sp>
    </p:spTree>
    <p:extLst>
      <p:ext uri="{BB962C8B-B14F-4D97-AF65-F5344CB8AC3E}">
        <p14:creationId xmlns:p14="http://schemas.microsoft.com/office/powerpoint/2010/main" val="3540921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1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0 = ARG 0 </a:t>
            </a:r>
            <a:r>
              <a:rPr lang="en-US" sz="2400" dirty="0">
                <a:solidFill>
                  <a:schemeClr val="bg1">
                    <a:lumMod val="65000"/>
                  </a:schemeClr>
                </a:solidFill>
                <a:latin typeface="Consolas" panose="020B0609020204030204" pitchFamily="49" charset="0"/>
              </a:rPr>
              <a:t>// a</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1 = ARG 1 </a:t>
            </a:r>
            <a:r>
              <a:rPr lang="en-US" sz="2400" dirty="0">
                <a:solidFill>
                  <a:schemeClr val="bg1">
                    <a:lumMod val="65000"/>
                  </a:schemeClr>
                </a:solidFill>
                <a:latin typeface="Consolas" panose="020B0609020204030204" pitchFamily="49" charset="0"/>
              </a:rPr>
              <a:t>//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2 = LT 0 1 </a:t>
            </a:r>
            <a:r>
              <a:rPr lang="en-US" sz="2400" dirty="0">
                <a:solidFill>
                  <a:schemeClr val="bg1">
                    <a:lumMod val="65000"/>
                  </a:schemeClr>
                </a:solidFill>
                <a:latin typeface="Consolas" panose="020B0609020204030204" pitchFamily="49" charset="0"/>
              </a:rPr>
              <a:t>// a &lt; b ? </a:t>
            </a:r>
            <a:br>
              <a:rPr lang="en-US" sz="2400" dirty="0">
                <a:latin typeface="Consolas" panose="020B0609020204030204" pitchFamily="49" charset="0"/>
              </a:rPr>
            </a:br>
            <a:r>
              <a:rPr lang="en-US" sz="2400" dirty="0">
                <a:latin typeface="Consolas" panose="020B0609020204030204" pitchFamily="49" charset="0"/>
              </a:rPr>
              <a:t>        COND_JUMP 5 </a:t>
            </a:r>
            <a:r>
              <a:rPr lang="en-US" sz="2400" dirty="0" err="1">
                <a:latin typeface="Consolas" panose="020B0609020204030204" pitchFamily="49" charset="0"/>
              </a:rPr>
              <a:t>ift</a:t>
            </a:r>
            <a:r>
              <a:rPr lang="en-US" sz="2400" dirty="0">
                <a:latin typeface="Consolas" panose="020B0609020204030204" pitchFamily="49" charset="0"/>
              </a:rPr>
              <a:t> </a:t>
            </a:r>
            <a:r>
              <a:rPr lang="en-US" sz="2400" dirty="0" err="1">
                <a:latin typeface="Consolas" panose="020B0609020204030204" pitchFamily="49" charset="0"/>
              </a:rPr>
              <a:t>iff</a:t>
            </a:r>
            <a:endParaRPr lang="en-US" sz="2400" dirty="0">
              <a:latin typeface="Consolas" panose="020B0609020204030204" pitchFamily="49" charset="0"/>
            </a:endParaRPr>
          </a:p>
          <a:p>
            <a:pPr marL="0" indent="0">
              <a:buNone/>
            </a:pPr>
            <a:r>
              <a:rPr lang="en-US" sz="2400" dirty="0" err="1">
                <a:latin typeface="Consolas" panose="020B0609020204030204" pitchFamily="49" charset="0"/>
              </a:rPr>
              <a:t>ift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3 = ADD 0 1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JMP after</a:t>
            </a:r>
          </a:p>
          <a:p>
            <a:pPr marL="0" indent="0">
              <a:buNone/>
            </a:pPr>
            <a:r>
              <a:rPr lang="en-US" sz="2400" dirty="0" err="1">
                <a:latin typeface="Consolas" panose="020B0609020204030204" pitchFamily="49" charset="0"/>
              </a:rPr>
              <a:t>iff</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4 = SUB 0 1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JMP after</a:t>
            </a:r>
          </a:p>
          <a:p>
            <a:pPr marL="0" indent="0">
              <a:buNone/>
            </a:pPr>
            <a:r>
              <a:rPr lang="en-US" sz="2400" dirty="0">
                <a:latin typeface="Consolas" panose="020B0609020204030204" pitchFamily="49" charset="0"/>
              </a:rPr>
              <a:t>after:</a:t>
            </a:r>
            <a:br>
              <a:rPr lang="en-US" sz="2400" dirty="0">
                <a:latin typeface="Consolas" panose="020B0609020204030204" pitchFamily="49" charset="0"/>
              </a:rPr>
            </a:br>
            <a:r>
              <a:rPr lang="en-US" sz="2400" dirty="0">
                <a:latin typeface="Consolas" panose="020B0609020204030204" pitchFamily="49" charset="0"/>
              </a:rPr>
              <a:t>    5 = PHI </a:t>
            </a:r>
            <a:r>
              <a:rPr lang="en-US" sz="2400" dirty="0" err="1">
                <a:latin typeface="Consolas" panose="020B0609020204030204" pitchFamily="49" charset="0"/>
              </a:rPr>
              <a:t>ift</a:t>
            </a:r>
            <a:r>
              <a:rPr lang="en-US" sz="2400" dirty="0">
                <a:latin typeface="Consolas" panose="020B0609020204030204" pitchFamily="49" charset="0"/>
              </a:rPr>
              <a:t> 3, </a:t>
            </a:r>
            <a:r>
              <a:rPr lang="en-US" sz="2400" dirty="0" err="1">
                <a:latin typeface="Consolas" panose="020B0609020204030204" pitchFamily="49" charset="0"/>
              </a:rPr>
              <a:t>iff</a:t>
            </a:r>
            <a:r>
              <a:rPr lang="en-US" sz="2400" dirty="0">
                <a:latin typeface="Consolas" panose="020B0609020204030204" pitchFamily="49" charset="0"/>
              </a:rPr>
              <a:t> 4</a:t>
            </a:r>
            <a:br>
              <a:rPr lang="en-US" sz="2400" dirty="0">
                <a:latin typeface="Consolas" panose="020B0609020204030204" pitchFamily="49" charset="0"/>
              </a:rPr>
            </a:br>
            <a:r>
              <a:rPr lang="en-US" sz="2400" dirty="0">
                <a:latin typeface="Consolas" panose="020B0609020204030204" pitchFamily="49" charset="0"/>
              </a:rPr>
              <a:t>        RET 5</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D80B2D74-AD2E-48EA-8374-ACC0F087562F}"/>
              </a:ext>
            </a:extLst>
          </p:cNvPr>
          <p:cNvSpPr txBox="1"/>
          <p:nvPr/>
        </p:nvSpPr>
        <p:spPr>
          <a:xfrm>
            <a:off x="8140148" y="1185379"/>
            <a:ext cx="3786614" cy="523220"/>
          </a:xfrm>
          <a:prstGeom prst="rect">
            <a:avLst/>
          </a:prstGeom>
          <a:noFill/>
        </p:spPr>
        <p:txBody>
          <a:bodyPr wrap="none" rtlCol="0">
            <a:spAutoFit/>
          </a:bodyPr>
          <a:lstStyle/>
          <a:p>
            <a:r>
              <a:rPr lang="en-US" sz="2800" b="1" dirty="0">
                <a:solidFill>
                  <a:srgbClr val="FF0000"/>
                </a:solidFill>
                <a:latin typeface="Bradley Hand ITC" panose="03070402050302030203" pitchFamily="66" charset="0"/>
              </a:rPr>
              <a:t>returns argument value</a:t>
            </a:r>
          </a:p>
        </p:txBody>
      </p:sp>
      <p:sp>
        <p:nvSpPr>
          <p:cNvPr id="5" name="TextBox 4">
            <a:extLst>
              <a:ext uri="{FF2B5EF4-FFF2-40B4-BE49-F238E27FC236}">
                <a16:creationId xmlns:a16="http://schemas.microsoft.com/office/drawing/2014/main" id="{0B979081-410A-4B56-8D4B-54EEC9AF92B6}"/>
              </a:ext>
            </a:extLst>
          </p:cNvPr>
          <p:cNvSpPr txBox="1"/>
          <p:nvPr/>
        </p:nvSpPr>
        <p:spPr>
          <a:xfrm>
            <a:off x="8750893" y="5233918"/>
            <a:ext cx="3175869" cy="523220"/>
          </a:xfrm>
          <a:prstGeom prst="rect">
            <a:avLst/>
          </a:prstGeom>
          <a:noFill/>
        </p:spPr>
        <p:txBody>
          <a:bodyPr wrap="none" rtlCol="0">
            <a:spAutoFit/>
          </a:bodyPr>
          <a:lstStyle/>
          <a:p>
            <a:r>
              <a:rPr lang="en-US" sz="2800" b="1" dirty="0">
                <a:solidFill>
                  <a:srgbClr val="FF0000"/>
                </a:solidFill>
                <a:latin typeface="Bradley Hand ITC" panose="03070402050302030203" pitchFamily="66" charset="0"/>
              </a:rPr>
              <a:t>the usual phi node…</a:t>
            </a:r>
          </a:p>
        </p:txBody>
      </p:sp>
    </p:spTree>
    <p:extLst>
      <p:ext uri="{BB962C8B-B14F-4D97-AF65-F5344CB8AC3E}">
        <p14:creationId xmlns:p14="http://schemas.microsoft.com/office/powerpoint/2010/main" val="3223622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A681-6B71-4D42-AC98-09228E5B953B}"/>
              </a:ext>
            </a:extLst>
          </p:cNvPr>
          <p:cNvSpPr>
            <a:spLocks noGrp="1"/>
          </p:cNvSpPr>
          <p:nvPr>
            <p:ph type="title"/>
          </p:nvPr>
        </p:nvSpPr>
        <p:spPr/>
        <p:txBody>
          <a:bodyPr/>
          <a:lstStyle/>
          <a:p>
            <a:r>
              <a:rPr lang="en-US" dirty="0"/>
              <a:t>Graph Coloring</a:t>
            </a:r>
          </a:p>
        </p:txBody>
      </p:sp>
      <p:sp>
        <p:nvSpPr>
          <p:cNvPr id="3" name="Content Placeholder 2">
            <a:extLst>
              <a:ext uri="{FF2B5EF4-FFF2-40B4-BE49-F238E27FC236}">
                <a16:creationId xmlns:a16="http://schemas.microsoft.com/office/drawing/2014/main" id="{1D0C24A2-19F7-4F35-8E96-E12A798BD258}"/>
              </a:ext>
            </a:extLst>
          </p:cNvPr>
          <p:cNvSpPr>
            <a:spLocks noGrp="1"/>
          </p:cNvSpPr>
          <p:nvPr>
            <p:ph idx="1"/>
          </p:nvPr>
        </p:nvSpPr>
        <p:spPr/>
        <p:txBody>
          <a:bodyPr/>
          <a:lstStyle/>
          <a:p>
            <a:r>
              <a:rPr lang="en-US" dirty="0"/>
              <a:t>how to determine the color? </a:t>
            </a:r>
          </a:p>
          <a:p>
            <a:pPr lvl="1"/>
            <a:r>
              <a:rPr lang="en-US" dirty="0"/>
              <a:t>when graph is empty, pop from stack and assign lowest color none of its neighbors in the full graph has</a:t>
            </a:r>
          </a:p>
          <a:p>
            <a:pPr lvl="1"/>
            <a:endParaRPr lang="en-US" dirty="0"/>
          </a:p>
          <a:p>
            <a:r>
              <a:rPr lang="en-US" dirty="0"/>
              <a:t>which ranges to spill?</a:t>
            </a:r>
          </a:p>
          <a:p>
            <a:pPr lvl="1"/>
            <a:r>
              <a:rPr lang="en-US" dirty="0"/>
              <a:t>this too complicates with control flow</a:t>
            </a:r>
          </a:p>
        </p:txBody>
      </p:sp>
    </p:spTree>
    <p:extLst>
      <p:ext uri="{BB962C8B-B14F-4D97-AF65-F5344CB8AC3E}">
        <p14:creationId xmlns:p14="http://schemas.microsoft.com/office/powerpoint/2010/main" val="2469941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A681-6B71-4D42-AC98-09228E5B953B}"/>
              </a:ext>
            </a:extLst>
          </p:cNvPr>
          <p:cNvSpPr>
            <a:spLocks noGrp="1"/>
          </p:cNvSpPr>
          <p:nvPr>
            <p:ph type="title"/>
          </p:nvPr>
        </p:nvSpPr>
        <p:spPr/>
        <p:txBody>
          <a:bodyPr/>
          <a:lstStyle/>
          <a:p>
            <a:r>
              <a:rPr lang="en-US" dirty="0"/>
              <a:t>Graph Coloring</a:t>
            </a:r>
          </a:p>
        </p:txBody>
      </p:sp>
      <p:sp>
        <p:nvSpPr>
          <p:cNvPr id="3" name="Content Placeholder 2">
            <a:extLst>
              <a:ext uri="{FF2B5EF4-FFF2-40B4-BE49-F238E27FC236}">
                <a16:creationId xmlns:a16="http://schemas.microsoft.com/office/drawing/2014/main" id="{1D0C24A2-19F7-4F35-8E96-E12A798BD258}"/>
              </a:ext>
            </a:extLst>
          </p:cNvPr>
          <p:cNvSpPr>
            <a:spLocks noGrp="1"/>
          </p:cNvSpPr>
          <p:nvPr>
            <p:ph idx="1"/>
          </p:nvPr>
        </p:nvSpPr>
        <p:spPr/>
        <p:txBody>
          <a:bodyPr/>
          <a:lstStyle/>
          <a:p>
            <a:r>
              <a:rPr lang="en-US" dirty="0"/>
              <a:t>how to determine the color? </a:t>
            </a:r>
          </a:p>
          <a:p>
            <a:pPr lvl="1"/>
            <a:r>
              <a:rPr lang="en-US" dirty="0"/>
              <a:t>when graph is empty, pop from stack and assign lowest color none of its neighbors in the full graph has</a:t>
            </a:r>
          </a:p>
          <a:p>
            <a:pPr lvl="1"/>
            <a:endParaRPr lang="en-US" dirty="0"/>
          </a:p>
          <a:p>
            <a:r>
              <a:rPr lang="en-US" dirty="0"/>
              <a:t>which ranges to spill?</a:t>
            </a:r>
          </a:p>
          <a:p>
            <a:pPr lvl="1"/>
            <a:r>
              <a:rPr lang="en-US" dirty="0"/>
              <a:t>this too complicates with control flow</a:t>
            </a:r>
          </a:p>
          <a:p>
            <a:pPr lvl="1"/>
            <a:r>
              <a:rPr lang="en-US" dirty="0"/>
              <a:t>assign spill costs to ranges (place/size/…)</a:t>
            </a:r>
          </a:p>
          <a:p>
            <a:pPr lvl="1"/>
            <a:endParaRPr lang="en-US" dirty="0"/>
          </a:p>
        </p:txBody>
      </p:sp>
    </p:spTree>
    <p:extLst>
      <p:ext uri="{BB962C8B-B14F-4D97-AF65-F5344CB8AC3E}">
        <p14:creationId xmlns:p14="http://schemas.microsoft.com/office/powerpoint/2010/main" val="59727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BE72-3132-4469-AD05-E5BDF3508342}"/>
              </a:ext>
            </a:extLst>
          </p:cNvPr>
          <p:cNvSpPr>
            <a:spLocks noGrp="1"/>
          </p:cNvSpPr>
          <p:nvPr>
            <p:ph type="title"/>
          </p:nvPr>
        </p:nvSpPr>
        <p:spPr/>
        <p:txBody>
          <a:bodyPr/>
          <a:lstStyle/>
          <a:p>
            <a:r>
              <a:rPr lang="en-US" dirty="0"/>
              <a:t>The Devil in the Details</a:t>
            </a:r>
          </a:p>
        </p:txBody>
      </p:sp>
      <p:sp>
        <p:nvSpPr>
          <p:cNvPr id="3" name="Content Placeholder 2">
            <a:extLst>
              <a:ext uri="{FF2B5EF4-FFF2-40B4-BE49-F238E27FC236}">
                <a16:creationId xmlns:a16="http://schemas.microsoft.com/office/drawing/2014/main" id="{DE26D3AE-3C40-45EE-A947-8B686618B17E}"/>
              </a:ext>
            </a:extLst>
          </p:cNvPr>
          <p:cNvSpPr>
            <a:spLocks noGrp="1"/>
          </p:cNvSpPr>
          <p:nvPr>
            <p:ph idx="1"/>
          </p:nvPr>
        </p:nvSpPr>
        <p:spPr>
          <a:xfrm>
            <a:off x="838200" y="1825624"/>
            <a:ext cx="10515600" cy="5032375"/>
          </a:xfrm>
        </p:spPr>
        <p:txBody>
          <a:bodyPr>
            <a:normAutofit/>
          </a:bodyPr>
          <a:lstStyle/>
          <a:p>
            <a:r>
              <a:rPr lang="en-US" dirty="0"/>
              <a:t>spilling can split the ranges</a:t>
            </a:r>
          </a:p>
          <a:p>
            <a:endParaRPr lang="en-US" dirty="0"/>
          </a:p>
          <a:p>
            <a:r>
              <a:rPr lang="en-US" dirty="0"/>
              <a:t>ranges can be merged, if connected by a move</a:t>
            </a:r>
          </a:p>
          <a:p>
            <a:pPr lvl="1"/>
            <a:r>
              <a:rPr lang="en-US" dirty="0"/>
              <a:t>removes the move</a:t>
            </a:r>
          </a:p>
          <a:p>
            <a:pPr lvl="1"/>
            <a:endParaRPr lang="en-US" dirty="0"/>
          </a:p>
          <a:p>
            <a:r>
              <a:rPr lang="en-US" dirty="0"/>
              <a:t>not all registers are created equal</a:t>
            </a:r>
          </a:p>
          <a:p>
            <a:pPr lvl="1"/>
            <a:r>
              <a:rPr lang="en-US" dirty="0"/>
              <a:t>and multi-register values</a:t>
            </a:r>
          </a:p>
          <a:p>
            <a:pPr lvl="1"/>
            <a:endParaRPr lang="en-US" dirty="0"/>
          </a:p>
          <a:p>
            <a:r>
              <a:rPr lang="en-US" dirty="0"/>
              <a:t>whole program allocation</a:t>
            </a:r>
          </a:p>
          <a:p>
            <a:pPr lvl="1"/>
            <a:r>
              <a:rPr lang="en-US" dirty="0"/>
              <a:t>savings across function boundaries</a:t>
            </a:r>
          </a:p>
          <a:p>
            <a:endParaRPr lang="en-US" dirty="0"/>
          </a:p>
        </p:txBody>
      </p:sp>
    </p:spTree>
    <p:extLst>
      <p:ext uri="{BB962C8B-B14F-4D97-AF65-F5344CB8AC3E}">
        <p14:creationId xmlns:p14="http://schemas.microsoft.com/office/powerpoint/2010/main" val="148958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048000" y="1861967"/>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6588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179614" y="1859339"/>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6452225" y="612843"/>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b1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(b1,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379309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179614" y="1859339"/>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6452225" y="612843"/>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1">
                    <a:lumMod val="65000"/>
                  </a:schemeClr>
                </a:solidFill>
                <a:latin typeface="Consolas" panose="020B0609020204030204" pitchFamily="49" charset="0"/>
              </a:rPr>
              <a:t>b1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92287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179614" y="1859339"/>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6452225" y="612843"/>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1">
                    <a:lumMod val="65000"/>
                  </a:schemeClr>
                </a:solidFill>
                <a:latin typeface="Consolas" panose="020B0609020204030204" pitchFamily="49" charset="0"/>
              </a:rPr>
              <a:t>b1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solidFill>
                  <a:schemeClr val="bg1">
                    <a:lumMod val="65000"/>
                  </a:schemeClr>
                </a:solidFill>
                <a:latin typeface="Consolas" panose="020B0609020204030204" pitchFamily="49" charset="0"/>
              </a:rPr>
              <a:t>    r2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276564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179614" y="1859339"/>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6452225" y="612843"/>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1">
                    <a:lumMod val="65000"/>
                  </a:schemeClr>
                </a:solidFill>
                <a:latin typeface="Consolas" panose="020B0609020204030204" pitchFamily="49" charset="0"/>
              </a:rPr>
              <a:t>b1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1">
                    <a:lumMod val="65000"/>
                  </a:schemeClr>
                </a:solidFill>
                <a:latin typeface="Consolas" panose="020B0609020204030204" pitchFamily="49" charset="0"/>
              </a:rPr>
              <a:t>r2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solidFill>
                  <a:schemeClr val="bg1">
                    <a:lumMod val="65000"/>
                  </a:schemeClr>
                </a:solidFill>
                <a:latin typeface="Consolas" panose="020B0609020204030204" pitchFamily="49" charset="0"/>
              </a:rPr>
              <a:t>    r3 = </a:t>
            </a:r>
            <a:r>
              <a:rPr lang="en-US" b="1" dirty="0">
                <a:solidFill>
                  <a:schemeClr val="bg1">
                    <a:lumMod val="65000"/>
                  </a:schemeClr>
                </a:solidFill>
                <a:latin typeface="Consolas" panose="020B0609020204030204" pitchFamily="49" charset="0"/>
              </a:rPr>
              <a:t>LOAD_IMM</a:t>
            </a:r>
            <a:r>
              <a:rPr lang="en-US" dirty="0">
                <a:solidFill>
                  <a:schemeClr val="bg1">
                    <a:lumMod val="65000"/>
                  </a:schemeClr>
                </a:solidFill>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242746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179614" y="1859339"/>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6463308" y="1166841"/>
            <a:ext cx="6096000" cy="4524315"/>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r>
              <a:rPr lang="en-US" dirty="0">
                <a:latin typeface="Consolas" panose="020B0609020204030204" pitchFamily="49" charset="0"/>
              </a:rPr>
              <a:t>B1:</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(b0, b2)</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(b0,r4)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210779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411484" y="1903673"/>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494770" y="1211175"/>
            <a:ext cx="6096000" cy="4524315"/>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r>
              <a:rPr lang="en-US" dirty="0">
                <a:latin typeface="Consolas" panose="020B0609020204030204" pitchFamily="49" charset="0"/>
              </a:rPr>
              <a:t>B1:</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(b0, b2)</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(b0,r4)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70C6A42C-A75B-7084-DBC7-1BF6C0D17CB9}"/>
              </a:ext>
            </a:extLst>
          </p:cNvPr>
          <p:cNvSpPr txBox="1"/>
          <p:nvPr/>
        </p:nvSpPr>
        <p:spPr>
          <a:xfrm>
            <a:off x="6732067" y="1582340"/>
            <a:ext cx="5239407" cy="3970318"/>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add</a:t>
            </a:r>
            <a:r>
              <a:rPr lang="en-US" dirty="0">
                <a:latin typeface="Consolas" panose="020B0609020204030204" pitchFamily="49" charset="0"/>
              </a:rPr>
              <a:t> b, a</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endParaRPr lang="en-US" dirty="0">
              <a:latin typeface="Consolas" panose="020B0609020204030204" pitchFamily="49" charset="0"/>
            </a:endParaRPr>
          </a:p>
        </p:txBody>
      </p:sp>
    </p:spTree>
    <p:extLst>
      <p:ext uri="{BB962C8B-B14F-4D97-AF65-F5344CB8AC3E}">
        <p14:creationId xmlns:p14="http://schemas.microsoft.com/office/powerpoint/2010/main" val="142299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lnSpcReduction="1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0 = ARG 0 </a:t>
            </a:r>
            <a:r>
              <a:rPr lang="en-US" sz="2400" dirty="0">
                <a:solidFill>
                  <a:schemeClr val="bg1">
                    <a:lumMod val="65000"/>
                  </a:schemeClr>
                </a:solidFill>
                <a:latin typeface="Consolas" panose="020B0609020204030204" pitchFamily="49" charset="0"/>
              </a:rPr>
              <a:t>// a</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1 = ARG 1 </a:t>
            </a:r>
            <a:r>
              <a:rPr lang="en-US" sz="2400" dirty="0">
                <a:solidFill>
                  <a:schemeClr val="bg1">
                    <a:lumMod val="65000"/>
                  </a:schemeClr>
                </a:solidFill>
                <a:latin typeface="Consolas" panose="020B0609020204030204" pitchFamily="49" charset="0"/>
              </a:rPr>
              <a:t>//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2 = LT 0 1 </a:t>
            </a:r>
            <a:r>
              <a:rPr lang="en-US" sz="2400" dirty="0">
                <a:solidFill>
                  <a:schemeClr val="bg1">
                    <a:lumMod val="65000"/>
                  </a:schemeClr>
                </a:solidFill>
                <a:latin typeface="Consolas" panose="020B0609020204030204" pitchFamily="49" charset="0"/>
              </a:rPr>
              <a:t>// a &lt; b ? </a:t>
            </a:r>
            <a:br>
              <a:rPr lang="en-US" sz="2400" dirty="0">
                <a:latin typeface="Consolas" panose="020B0609020204030204" pitchFamily="49" charset="0"/>
              </a:rPr>
            </a:br>
            <a:r>
              <a:rPr lang="en-US" sz="2400" dirty="0">
                <a:latin typeface="Consolas" panose="020B0609020204030204" pitchFamily="49" charset="0"/>
              </a:rPr>
              <a:t>        COND_JUMP 5 </a:t>
            </a:r>
            <a:r>
              <a:rPr lang="en-US" sz="2400" dirty="0" err="1">
                <a:latin typeface="Consolas" panose="020B0609020204030204" pitchFamily="49" charset="0"/>
              </a:rPr>
              <a:t>ift</a:t>
            </a:r>
            <a:r>
              <a:rPr lang="en-US" sz="2400" dirty="0">
                <a:latin typeface="Consolas" panose="020B0609020204030204" pitchFamily="49" charset="0"/>
              </a:rPr>
              <a:t> </a:t>
            </a:r>
            <a:r>
              <a:rPr lang="en-US" sz="2400" dirty="0" err="1">
                <a:latin typeface="Consolas" panose="020B0609020204030204" pitchFamily="49" charset="0"/>
              </a:rPr>
              <a:t>iff</a:t>
            </a:r>
            <a:endParaRPr lang="en-US" sz="2400" dirty="0">
              <a:latin typeface="Consolas" panose="020B0609020204030204" pitchFamily="49" charset="0"/>
            </a:endParaRPr>
          </a:p>
          <a:p>
            <a:pPr marL="0" indent="0">
              <a:buNone/>
            </a:pPr>
            <a:r>
              <a:rPr lang="en-US" sz="2400" dirty="0" err="1">
                <a:latin typeface="Consolas" panose="020B0609020204030204" pitchFamily="49" charset="0"/>
              </a:rPr>
              <a:t>ift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3 = ADD 0 1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RET 3</a:t>
            </a:r>
          </a:p>
          <a:p>
            <a:pPr marL="0" indent="0">
              <a:buNone/>
            </a:pPr>
            <a:r>
              <a:rPr lang="en-US" sz="2400" dirty="0" err="1">
                <a:latin typeface="Consolas" panose="020B0609020204030204" pitchFamily="49" charset="0"/>
              </a:rPr>
              <a:t>iff</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4 = SUB 0 1 </a:t>
            </a:r>
            <a:r>
              <a:rPr lang="en-US" sz="2400" dirty="0">
                <a:solidFill>
                  <a:schemeClr val="bg1">
                    <a:lumMod val="65000"/>
                  </a:schemeClr>
                </a:solidFill>
                <a:latin typeface="Consolas" panose="020B0609020204030204" pitchFamily="49" charset="0"/>
              </a:rPr>
              <a:t>// a - b</a:t>
            </a:r>
            <a:br>
              <a:rPr lang="en-US" sz="2400" dirty="0">
                <a:solidFill>
                  <a:schemeClr val="bg1">
                    <a:lumMod val="65000"/>
                  </a:schemeClr>
                </a:solidFill>
                <a:latin typeface="Consolas" panose="020B0609020204030204" pitchFamily="49" charset="0"/>
              </a:rPr>
            </a:br>
            <a:r>
              <a:rPr lang="en-US" sz="2400" dirty="0">
                <a:solidFill>
                  <a:schemeClr val="bg1">
                    <a:lumMod val="65000"/>
                  </a:schemeClr>
                </a:solidFill>
                <a:latin typeface="Consolas" panose="020B0609020204030204" pitchFamily="49" charset="0"/>
              </a:rPr>
              <a:t>        </a:t>
            </a:r>
            <a:r>
              <a:rPr lang="en-US" sz="2400" dirty="0">
                <a:latin typeface="Consolas" panose="020B0609020204030204" pitchFamily="49" charset="0"/>
              </a:rPr>
              <a:t>RET 4</a:t>
            </a:r>
          </a:p>
        </p:txBody>
      </p:sp>
    </p:spTree>
    <p:extLst>
      <p:ext uri="{BB962C8B-B14F-4D97-AF65-F5344CB8AC3E}">
        <p14:creationId xmlns:p14="http://schemas.microsoft.com/office/powerpoint/2010/main" val="110640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411484" y="1903673"/>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494770" y="1211175"/>
            <a:ext cx="6096000" cy="4524315"/>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r>
              <a:rPr lang="en-US" dirty="0">
                <a:latin typeface="Consolas" panose="020B0609020204030204" pitchFamily="49" charset="0"/>
              </a:rPr>
              <a:t>B1:</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(b0, b2)</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(b0,r4)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70C6A42C-A75B-7084-DBC7-1BF6C0D17CB9}"/>
              </a:ext>
            </a:extLst>
          </p:cNvPr>
          <p:cNvSpPr txBox="1"/>
          <p:nvPr/>
        </p:nvSpPr>
        <p:spPr>
          <a:xfrm>
            <a:off x="6732067" y="1582340"/>
            <a:ext cx="5239407" cy="3970318"/>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a:t>
            </a:r>
          </a:p>
          <a:p>
            <a:pPr marL="0" indent="0">
              <a:buNone/>
            </a:pPr>
            <a:r>
              <a:rPr lang="en-US" dirty="0">
                <a:latin typeface="Consolas" panose="020B0609020204030204" pitchFamily="49" charset="0"/>
              </a:rPr>
              <a:t>    </a:t>
            </a:r>
            <a:r>
              <a:rPr lang="en-US" b="1" dirty="0" err="1">
                <a:solidFill>
                  <a:srgbClr val="FF0000"/>
                </a:solidFill>
                <a:latin typeface="Consolas" panose="020B0609020204030204" pitchFamily="49" charset="0"/>
              </a:rPr>
              <a:t>beq</a:t>
            </a:r>
            <a:r>
              <a:rPr lang="en-US" dirty="0">
                <a:latin typeface="Consolas" panose="020B0609020204030204" pitchFamily="49" charset="0"/>
              </a:rPr>
              <a:t> B3</a:t>
            </a:r>
          </a:p>
          <a:p>
            <a:pPr marL="0" indent="0">
              <a:buNone/>
            </a:pPr>
            <a:r>
              <a:rPr lang="en-US" b="1" dirty="0">
                <a:solidFill>
                  <a:schemeClr val="bg1">
                    <a:lumMod val="65000"/>
                  </a:schemeClr>
                </a:solidFill>
                <a:latin typeface="Consolas" panose="020B0609020204030204" pitchFamily="49" charset="0"/>
              </a:rPr>
              <a:t>    </a:t>
            </a:r>
            <a:r>
              <a:rPr lang="en-US" b="1" dirty="0" err="1">
                <a:solidFill>
                  <a:schemeClr val="bg1">
                    <a:lumMod val="65000"/>
                  </a:schemeClr>
                </a:solidFill>
                <a:latin typeface="Consolas" panose="020B0609020204030204" pitchFamily="49" charset="0"/>
              </a:rPr>
              <a:t>jmp</a:t>
            </a:r>
            <a:r>
              <a:rPr lang="en-US" dirty="0">
                <a:solidFill>
                  <a:schemeClr val="bg1">
                    <a:lumMod val="65000"/>
                  </a:schemeClr>
                </a:solidFill>
                <a:latin typeface="Consolas" panose="020B0609020204030204" pitchFamily="49" charset="0"/>
              </a:rPr>
              <a:t> B3</a:t>
            </a:r>
          </a:p>
          <a:p>
            <a:pPr marL="0" indent="0">
              <a:buNone/>
            </a:pPr>
            <a:r>
              <a:rPr lang="en-US" dirty="0">
                <a:solidFill>
                  <a:schemeClr val="bg1">
                    <a:lumMod val="65000"/>
                  </a:schemeClr>
                </a:solidFill>
                <a:latin typeface="Consolas" panose="020B0609020204030204" pitchFamily="49" charset="0"/>
              </a:rPr>
              <a:t>B2:</a:t>
            </a:r>
          </a:p>
          <a:p>
            <a:pPr marL="0" indent="0">
              <a:buNone/>
            </a:pPr>
            <a:r>
              <a:rPr lang="en-US" b="1" dirty="0">
                <a:latin typeface="Consolas" panose="020B0609020204030204" pitchFamily="49" charset="0"/>
              </a:rPr>
              <a:t>    add</a:t>
            </a:r>
            <a:r>
              <a:rPr lang="en-US" dirty="0">
                <a:latin typeface="Consolas" panose="020B0609020204030204" pitchFamily="49" charset="0"/>
              </a:rPr>
              <a:t> b, a</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endParaRPr lang="en-US" dirty="0">
              <a:latin typeface="Consolas" panose="020B0609020204030204" pitchFamily="49" charset="0"/>
            </a:endParaRPr>
          </a:p>
        </p:txBody>
      </p:sp>
    </p:spTree>
    <p:extLst>
      <p:ext uri="{BB962C8B-B14F-4D97-AF65-F5344CB8AC3E}">
        <p14:creationId xmlns:p14="http://schemas.microsoft.com/office/powerpoint/2010/main" val="185357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411484" y="1903673"/>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494770" y="1211175"/>
            <a:ext cx="6096000" cy="4524315"/>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r>
              <a:rPr lang="en-US" dirty="0">
                <a:latin typeface="Consolas" panose="020B0609020204030204" pitchFamily="49" charset="0"/>
              </a:rPr>
              <a:t>B1:</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(b0, b2)</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(b0,r4)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70C6A42C-A75B-7084-DBC7-1BF6C0D17CB9}"/>
              </a:ext>
            </a:extLst>
          </p:cNvPr>
          <p:cNvSpPr txBox="1"/>
          <p:nvPr/>
        </p:nvSpPr>
        <p:spPr>
          <a:xfrm>
            <a:off x="6732067" y="15823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a:t>
            </a:r>
          </a:p>
          <a:p>
            <a:pPr marL="0" indent="0">
              <a:buNone/>
            </a:pPr>
            <a:r>
              <a:rPr lang="en-US" b="1" dirty="0">
                <a:latin typeface="Consolas" panose="020B0609020204030204" pitchFamily="49" charset="0"/>
              </a:rPr>
              <a:t>    add</a:t>
            </a:r>
            <a:r>
              <a:rPr lang="en-US" dirty="0">
                <a:latin typeface="Consolas" panose="020B0609020204030204" pitchFamily="49" charset="0"/>
              </a:rPr>
              <a:t> b, a</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p>
          <a:p>
            <a:pPr marL="0" indent="0">
              <a:buNone/>
            </a:pPr>
            <a:r>
              <a:rPr lang="en-US" dirty="0">
                <a:solidFill>
                  <a:srgbClr val="FF0000"/>
                </a:solidFill>
                <a:latin typeface="Consolas" panose="020B0609020204030204" pitchFamily="49" charset="0"/>
              </a:rPr>
              <a:t>    </a:t>
            </a:r>
            <a:r>
              <a:rPr lang="en-US" b="1" dirty="0">
                <a:solidFill>
                  <a:srgbClr val="FF0000"/>
                </a:solidFill>
                <a:latin typeface="Consolas" panose="020B0609020204030204" pitchFamily="49" charset="0"/>
              </a:rPr>
              <a:t>mov</a:t>
            </a:r>
            <a:r>
              <a:rPr lang="en-US" dirty="0">
                <a:solidFill>
                  <a:srgbClr val="FF0000"/>
                </a:solidFill>
                <a:latin typeface="Consolas" panose="020B0609020204030204" pitchFamily="49" charset="0"/>
              </a:rPr>
              <a:t> ax,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endParaRPr lang="en-US" dirty="0">
              <a:latin typeface="Consolas" panose="020B0609020204030204" pitchFamily="49" charset="0"/>
            </a:endParaRPr>
          </a:p>
        </p:txBody>
      </p:sp>
    </p:spTree>
    <p:extLst>
      <p:ext uri="{BB962C8B-B14F-4D97-AF65-F5344CB8AC3E}">
        <p14:creationId xmlns:p14="http://schemas.microsoft.com/office/powerpoint/2010/main" val="128463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411484" y="1903673"/>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 else {                     </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b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2" name="TextBox 1">
            <a:extLst>
              <a:ext uri="{FF2B5EF4-FFF2-40B4-BE49-F238E27FC236}">
                <a16:creationId xmlns:a16="http://schemas.microsoft.com/office/drawing/2014/main" id="{19B75083-EDBE-75AC-174B-C4EADEADE644}"/>
              </a:ext>
            </a:extLst>
          </p:cNvPr>
          <p:cNvSpPr txBox="1"/>
          <p:nvPr/>
        </p:nvSpPr>
        <p:spPr>
          <a:xfrm>
            <a:off x="-4435708" y="1211175"/>
            <a:ext cx="6096000" cy="4524315"/>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r>
              <a:rPr lang="en-US" dirty="0">
                <a:latin typeface="Consolas" panose="020B0609020204030204" pitchFamily="49" charset="0"/>
              </a:rPr>
              <a:t>B1:</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endParaRPr lang="en-US" dirty="0">
              <a:solidFill>
                <a:schemeClr val="bg1">
                  <a:lumMod val="65000"/>
                </a:schemeClr>
              </a:solidFill>
              <a:latin typeface="Consolas" panose="020B0609020204030204" pitchFamily="49" charset="0"/>
            </a:endParaRP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(b0, b2)</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(b0,r4)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70C6A42C-A75B-7084-DBC7-1BF6C0D17CB9}"/>
              </a:ext>
            </a:extLst>
          </p:cNvPr>
          <p:cNvSpPr txBox="1"/>
          <p:nvPr/>
        </p:nvSpPr>
        <p:spPr>
          <a:xfrm>
            <a:off x="329184" y="1719072"/>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a:t>
            </a:r>
          </a:p>
          <a:p>
            <a:pPr marL="0" indent="0">
              <a:buNone/>
            </a:pPr>
            <a:r>
              <a:rPr lang="en-US" b="1" dirty="0">
                <a:latin typeface="Consolas" panose="020B0609020204030204" pitchFamily="49" charset="0"/>
              </a:rPr>
              <a:t>    add</a:t>
            </a:r>
            <a:r>
              <a:rPr lang="en-US" dirty="0">
                <a:latin typeface="Consolas" panose="020B0609020204030204" pitchFamily="49" charset="0"/>
              </a:rPr>
              <a:t> b, a</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endParaRPr lang="en-US" dirty="0">
              <a:latin typeface="Consolas" panose="020B0609020204030204" pitchFamily="49" charset="0"/>
            </a:endParaRPr>
          </a:p>
        </p:txBody>
      </p:sp>
    </p:spTree>
    <p:extLst>
      <p:ext uri="{BB962C8B-B14F-4D97-AF65-F5344CB8AC3E}">
        <p14:creationId xmlns:p14="http://schemas.microsoft.com/office/powerpoint/2010/main" val="1851501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           </a:t>
            </a:r>
            <a:r>
              <a:rPr lang="en-US" dirty="0">
                <a:solidFill>
                  <a:schemeClr val="accent1"/>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 a                 </a:t>
            </a:r>
            <a:r>
              <a:rPr lang="en-US" dirty="0" err="1">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                  </a:t>
            </a:r>
            <a:r>
              <a:rPr lang="en-US" dirty="0" err="1">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                          </a:t>
            </a:r>
            <a:r>
              <a:rPr lang="en-US" dirty="0">
                <a:solidFill>
                  <a:schemeClr val="accent2"/>
                </a:solidFill>
                <a:latin typeface="Consolas" panose="020B0609020204030204" pitchFamily="49" charset="0"/>
              </a:rPr>
              <a:t>ax</a:t>
            </a:r>
          </a:p>
        </p:txBody>
      </p:sp>
    </p:spTree>
    <p:extLst>
      <p:ext uri="{BB962C8B-B14F-4D97-AF65-F5344CB8AC3E}">
        <p14:creationId xmlns:p14="http://schemas.microsoft.com/office/powerpoint/2010/main" val="26675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           </a:t>
            </a:r>
            <a:r>
              <a:rPr lang="en-US" dirty="0">
                <a:solidFill>
                  <a:schemeClr val="accent1"/>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 a                 </a:t>
            </a:r>
            <a:r>
              <a:rPr lang="en-US" dirty="0" err="1">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                  </a:t>
            </a:r>
            <a:r>
              <a:rPr lang="en-US" dirty="0" err="1">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                          </a:t>
            </a:r>
            <a:r>
              <a:rPr lang="en-US" dirty="0">
                <a:solidFill>
                  <a:schemeClr val="accent2"/>
                </a:solidFill>
                <a:latin typeface="Consolas" panose="020B0609020204030204" pitchFamily="49" charset="0"/>
              </a:rPr>
              <a:t>ax</a:t>
            </a:r>
          </a:p>
        </p:txBody>
      </p:sp>
      <p:sp>
        <p:nvSpPr>
          <p:cNvPr id="2" name="Oval 1">
            <a:extLst>
              <a:ext uri="{FF2B5EF4-FFF2-40B4-BE49-F238E27FC236}">
                <a16:creationId xmlns:a16="http://schemas.microsoft.com/office/drawing/2014/main" id="{76CAD7FF-89A3-CA70-E278-C31C24587C29}"/>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4" name="Oval 3">
            <a:extLst>
              <a:ext uri="{FF2B5EF4-FFF2-40B4-BE49-F238E27FC236}">
                <a16:creationId xmlns:a16="http://schemas.microsoft.com/office/drawing/2014/main" id="{C4897CA3-AA64-4A78-7558-DC904B053107}"/>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endParaRPr lang="en-GB" dirty="0"/>
          </a:p>
        </p:txBody>
      </p:sp>
      <p:sp>
        <p:nvSpPr>
          <p:cNvPr id="5" name="Oval 4">
            <a:extLst>
              <a:ext uri="{FF2B5EF4-FFF2-40B4-BE49-F238E27FC236}">
                <a16:creationId xmlns:a16="http://schemas.microsoft.com/office/drawing/2014/main" id="{032D6EEC-BF3A-9998-E2EF-B596235BD9C3}"/>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6" name="Straight Arrow Connector 5">
            <a:extLst>
              <a:ext uri="{FF2B5EF4-FFF2-40B4-BE49-F238E27FC236}">
                <a16:creationId xmlns:a16="http://schemas.microsoft.com/office/drawing/2014/main" id="{8C46BF1D-1FBC-A41A-387B-F54E64A528BF}"/>
              </a:ext>
            </a:extLst>
          </p:cNvPr>
          <p:cNvCxnSpPr>
            <a:stCxn id="5"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2F752D-7FC1-2D9A-033D-5B8C18E85B27}"/>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3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[ebp-4]          </a:t>
            </a:r>
            <a:r>
              <a:rPr lang="en-US" dirty="0">
                <a:solidFill>
                  <a:schemeClr val="accent2"/>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1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ax, 5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bx, ax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bx, ax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bx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                          </a:t>
            </a:r>
            <a:r>
              <a:rPr lang="en-US" dirty="0">
                <a:solidFill>
                  <a:schemeClr val="accent2"/>
                </a:solidFill>
                <a:latin typeface="Consolas" panose="020B0609020204030204" pitchFamily="49" charset="0"/>
              </a:rPr>
              <a:t>ax</a:t>
            </a:r>
          </a:p>
        </p:txBody>
      </p:sp>
      <p:sp>
        <p:nvSpPr>
          <p:cNvPr id="2" name="Oval 1">
            <a:extLst>
              <a:ext uri="{FF2B5EF4-FFF2-40B4-BE49-F238E27FC236}">
                <a16:creationId xmlns:a16="http://schemas.microsoft.com/office/drawing/2014/main" id="{76CAD7FF-89A3-CA70-E278-C31C24587C29}"/>
              </a:ext>
            </a:extLst>
          </p:cNvPr>
          <p:cNvSpPr/>
          <p:nvPr/>
        </p:nvSpPr>
        <p:spPr>
          <a:xfrm>
            <a:off x="6495393" y="165012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ax</a:t>
            </a:r>
            <a:endParaRPr lang="en-GB" dirty="0">
              <a:solidFill>
                <a:schemeClr val="bg1"/>
              </a:solidFill>
            </a:endParaRPr>
          </a:p>
        </p:txBody>
      </p:sp>
      <p:sp>
        <p:nvSpPr>
          <p:cNvPr id="4" name="Oval 3">
            <a:extLst>
              <a:ext uri="{FF2B5EF4-FFF2-40B4-BE49-F238E27FC236}">
                <a16:creationId xmlns:a16="http://schemas.microsoft.com/office/drawing/2014/main" id="{C4897CA3-AA64-4A78-7558-DC904B053107}"/>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bx</a:t>
            </a:r>
            <a:endParaRPr lang="en-GB" dirty="0"/>
          </a:p>
        </p:txBody>
      </p:sp>
      <p:sp>
        <p:nvSpPr>
          <p:cNvPr id="5" name="Oval 4">
            <a:extLst>
              <a:ext uri="{FF2B5EF4-FFF2-40B4-BE49-F238E27FC236}">
                <a16:creationId xmlns:a16="http://schemas.microsoft.com/office/drawing/2014/main" id="{032D6EEC-BF3A-9998-E2EF-B596235BD9C3}"/>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6" name="Straight Arrow Connector 5">
            <a:extLst>
              <a:ext uri="{FF2B5EF4-FFF2-40B4-BE49-F238E27FC236}">
                <a16:creationId xmlns:a16="http://schemas.microsoft.com/office/drawing/2014/main" id="{8C46BF1D-1FBC-A41A-387B-F54E64A528BF}"/>
              </a:ext>
            </a:extLst>
          </p:cNvPr>
          <p:cNvCxnSpPr>
            <a:stCxn id="5"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2F752D-7FC1-2D9A-033D-5B8C18E85B27}"/>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84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[ebp-4]          </a:t>
            </a:r>
            <a:r>
              <a:rPr lang="en-US" dirty="0">
                <a:solidFill>
                  <a:schemeClr val="accent2"/>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1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ax, 5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bx, ax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add</a:t>
            </a:r>
            <a:r>
              <a:rPr lang="en-US" dirty="0">
                <a:solidFill>
                  <a:srgbClr val="FF0000"/>
                </a:solidFill>
                <a:latin typeface="Consolas" panose="020B0609020204030204" pitchFamily="49" charset="0"/>
              </a:rPr>
              <a:t> bx, ax</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mov</a:t>
            </a:r>
            <a:r>
              <a:rPr lang="en-US" dirty="0">
                <a:solidFill>
                  <a:srgbClr val="FF0000"/>
                </a:solidFill>
                <a:latin typeface="Consolas" panose="020B0609020204030204" pitchFamily="49" charset="0"/>
              </a:rPr>
              <a:t> ax, bx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                          </a:t>
            </a:r>
            <a:r>
              <a:rPr lang="en-US" dirty="0">
                <a:solidFill>
                  <a:schemeClr val="accent2"/>
                </a:solidFill>
                <a:latin typeface="Consolas" panose="020B0609020204030204" pitchFamily="49" charset="0"/>
              </a:rPr>
              <a:t>ax</a:t>
            </a:r>
          </a:p>
        </p:txBody>
      </p:sp>
    </p:spTree>
    <p:extLst>
      <p:ext uri="{BB962C8B-B14F-4D97-AF65-F5344CB8AC3E}">
        <p14:creationId xmlns:p14="http://schemas.microsoft.com/office/powerpoint/2010/main" val="122707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416320"/>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[ebp-4]          </a:t>
            </a:r>
            <a:r>
              <a:rPr lang="en-US" dirty="0">
                <a:solidFill>
                  <a:schemeClr val="accent2"/>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1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ax, 5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bx, ax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add</a:t>
            </a:r>
            <a:r>
              <a:rPr lang="en-US" dirty="0">
                <a:solidFill>
                  <a:srgbClr val="FF0000"/>
                </a:solidFill>
                <a:latin typeface="Consolas" panose="020B0609020204030204" pitchFamily="49" charset="0"/>
              </a:rPr>
              <a:t> bx, ax</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mov</a:t>
            </a:r>
            <a:r>
              <a:rPr lang="en-US" dirty="0">
                <a:solidFill>
                  <a:srgbClr val="FF0000"/>
                </a:solidFill>
                <a:latin typeface="Consolas" panose="020B0609020204030204" pitchFamily="49" charset="0"/>
              </a:rPr>
              <a:t> ax, bx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                          </a:t>
            </a:r>
            <a:r>
              <a:rPr lang="en-US" dirty="0">
                <a:solidFill>
                  <a:schemeClr val="accent2"/>
                </a:solidFill>
                <a:latin typeface="Consolas" panose="020B0609020204030204" pitchFamily="49" charset="0"/>
              </a:rPr>
              <a:t>ax</a:t>
            </a:r>
          </a:p>
        </p:txBody>
      </p:sp>
      <p:sp>
        <p:nvSpPr>
          <p:cNvPr id="9" name="TextBox 8">
            <a:extLst>
              <a:ext uri="{FF2B5EF4-FFF2-40B4-BE49-F238E27FC236}">
                <a16:creationId xmlns:a16="http://schemas.microsoft.com/office/drawing/2014/main" id="{7F410C38-0C2F-DDCD-79D3-3C80F40BDA24}"/>
              </a:ext>
            </a:extLst>
          </p:cNvPr>
          <p:cNvSpPr txBox="1"/>
          <p:nvPr/>
        </p:nvSpPr>
        <p:spPr>
          <a:xfrm>
            <a:off x="6144287" y="5591922"/>
            <a:ext cx="1451038" cy="923330"/>
          </a:xfrm>
          <a:prstGeom prst="rect">
            <a:avLst/>
          </a:prstGeom>
          <a:noFill/>
        </p:spPr>
        <p:txBody>
          <a:bodyPr wrap="none" rtlCol="0">
            <a:spAutoFit/>
          </a:bodyPr>
          <a:lstStyle/>
          <a:p>
            <a:r>
              <a:rPr lang="en-US" dirty="0">
                <a:latin typeface="Consolas" panose="020B0609020204030204" pitchFamily="49" charset="0"/>
              </a:rPr>
              <a:t>add r0, r1</a:t>
            </a:r>
          </a:p>
          <a:p>
            <a:r>
              <a:rPr lang="en-US" dirty="0">
                <a:latin typeface="Consolas" panose="020B0609020204030204" pitchFamily="49" charset="0"/>
              </a:rPr>
              <a:t>mov r1, r0</a:t>
            </a:r>
          </a:p>
          <a:p>
            <a:r>
              <a:rPr lang="en-US" dirty="0">
                <a:latin typeface="Consolas" panose="020B0609020204030204" pitchFamily="49" charset="0"/>
              </a:rPr>
              <a:t>ret</a:t>
            </a:r>
          </a:p>
        </p:txBody>
      </p:sp>
      <p:sp>
        <p:nvSpPr>
          <p:cNvPr id="10" name="TextBox 9">
            <a:extLst>
              <a:ext uri="{FF2B5EF4-FFF2-40B4-BE49-F238E27FC236}">
                <a16:creationId xmlns:a16="http://schemas.microsoft.com/office/drawing/2014/main" id="{D2024329-3D68-52CC-C525-6016EB3C3A4A}"/>
              </a:ext>
            </a:extLst>
          </p:cNvPr>
          <p:cNvSpPr txBox="1"/>
          <p:nvPr/>
        </p:nvSpPr>
        <p:spPr>
          <a:xfrm>
            <a:off x="8545148" y="5591922"/>
            <a:ext cx="1451038" cy="923330"/>
          </a:xfrm>
          <a:prstGeom prst="rect">
            <a:avLst/>
          </a:prstGeom>
          <a:noFill/>
        </p:spPr>
        <p:txBody>
          <a:bodyPr wrap="none" rtlCol="0">
            <a:spAutoFit/>
          </a:bodyPr>
          <a:lstStyle/>
          <a:p>
            <a:r>
              <a:rPr lang="en-US" dirty="0">
                <a:latin typeface="Consolas" panose="020B0609020204030204" pitchFamily="49" charset="0"/>
              </a:rPr>
              <a:t>add r1, r0</a:t>
            </a:r>
          </a:p>
          <a:p>
            <a:r>
              <a:rPr lang="en-US" dirty="0">
                <a:latin typeface="Consolas" panose="020B0609020204030204" pitchFamily="49" charset="0"/>
              </a:rPr>
              <a:t>ret</a:t>
            </a:r>
          </a:p>
          <a:p>
            <a:endParaRPr lang="en-US" dirty="0">
              <a:latin typeface="Consolas" panose="020B0609020204030204" pitchFamily="49" charset="0"/>
            </a:endParaRPr>
          </a:p>
        </p:txBody>
      </p:sp>
      <p:sp>
        <p:nvSpPr>
          <p:cNvPr id="11" name="Arrow: Right 10">
            <a:extLst>
              <a:ext uri="{FF2B5EF4-FFF2-40B4-BE49-F238E27FC236}">
                <a16:creationId xmlns:a16="http://schemas.microsoft.com/office/drawing/2014/main" id="{BCEEDDAE-9576-F7BE-7625-408F550D610F}"/>
              </a:ext>
            </a:extLst>
          </p:cNvPr>
          <p:cNvSpPr/>
          <p:nvPr/>
        </p:nvSpPr>
        <p:spPr>
          <a:xfrm>
            <a:off x="7941989" y="5876502"/>
            <a:ext cx="427131" cy="354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A563DA8-17FF-A012-D03A-A753CE88DBB7}"/>
              </a:ext>
            </a:extLst>
          </p:cNvPr>
          <p:cNvSpPr>
            <a:spLocks noGrp="1"/>
          </p:cNvSpPr>
          <p:nvPr>
            <p:ph type="title"/>
          </p:nvPr>
        </p:nvSpPr>
        <p:spPr>
          <a:xfrm>
            <a:off x="5126662" y="4474378"/>
            <a:ext cx="6730284" cy="1325563"/>
          </a:xfrm>
        </p:spPr>
        <p:txBody>
          <a:bodyPr>
            <a:normAutofit/>
          </a:bodyPr>
          <a:lstStyle/>
          <a:p>
            <a:r>
              <a:rPr lang="en-US" sz="5400" b="1" dirty="0" err="1">
                <a:solidFill>
                  <a:srgbClr val="FF0000"/>
                </a:solidFill>
                <a:latin typeface="Bradley Hand ITC" panose="03070402050302030203" pitchFamily="66" charset="0"/>
              </a:rPr>
              <a:t>Peepholer</a:t>
            </a:r>
            <a:r>
              <a:rPr lang="en-US" sz="5400" b="1" dirty="0">
                <a:solidFill>
                  <a:srgbClr val="FF0000"/>
                </a:solidFill>
                <a:latin typeface="Bradley Hand ITC" panose="03070402050302030203" pitchFamily="66" charset="0"/>
              </a:rPr>
              <a:t> to the rescue!</a:t>
            </a:r>
          </a:p>
        </p:txBody>
      </p:sp>
    </p:spTree>
    <p:extLst>
      <p:ext uri="{BB962C8B-B14F-4D97-AF65-F5344CB8AC3E}">
        <p14:creationId xmlns:p14="http://schemas.microsoft.com/office/powerpoint/2010/main" val="419182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6A42C-A75B-7084-DBC7-1BF6C0D17CB9}"/>
              </a:ext>
            </a:extLst>
          </p:cNvPr>
          <p:cNvSpPr txBox="1"/>
          <p:nvPr/>
        </p:nvSpPr>
        <p:spPr>
          <a:xfrm>
            <a:off x="324339" y="1720840"/>
            <a:ext cx="5239407" cy="3139321"/>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[ebp-4]          </a:t>
            </a:r>
            <a:r>
              <a:rPr lang="en-US" dirty="0">
                <a:solidFill>
                  <a:schemeClr val="accent2"/>
                </a:solidFill>
                <a:latin typeface="Consolas" panose="020B0609020204030204" pitchFamily="49" charset="0"/>
              </a:rPr>
              <a:t>a</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1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ax, 5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beq</a:t>
            </a:r>
            <a:r>
              <a:rPr lang="en-US" dirty="0">
                <a:latin typeface="Consolas" panose="020B0609020204030204" pitchFamily="49" charset="0"/>
              </a:rPr>
              <a:t> B3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add</a:t>
            </a:r>
            <a:r>
              <a:rPr lang="en-US" dirty="0">
                <a:latin typeface="Consolas" panose="020B0609020204030204" pitchFamily="49" charset="0"/>
              </a:rPr>
              <a:t> bx, ax               </a:t>
            </a:r>
            <a:r>
              <a:rPr lang="en-US" dirty="0">
                <a:solidFill>
                  <a:schemeClr val="accent2"/>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add</a:t>
            </a:r>
            <a:r>
              <a:rPr lang="en-US" dirty="0">
                <a:solidFill>
                  <a:srgbClr val="FF0000"/>
                </a:solidFill>
                <a:latin typeface="Consolas" panose="020B0609020204030204" pitchFamily="49" charset="0"/>
              </a:rPr>
              <a:t> ax, bx</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2"/>
                </a:solidFill>
                <a:latin typeface="Consolas" panose="020B0609020204030204" pitchFamily="49" charset="0"/>
              </a:rPr>
              <a:t>ax</a:t>
            </a:r>
          </a:p>
          <a:p>
            <a:pPr marL="0" indent="0">
              <a:buNone/>
            </a:pPr>
            <a:r>
              <a:rPr lang="en-US" b="1" dirty="0">
                <a:latin typeface="Consolas" panose="020B0609020204030204" pitchFamily="49" charset="0"/>
              </a:rPr>
              <a:t>    ret                          </a:t>
            </a:r>
            <a:r>
              <a:rPr lang="en-US" dirty="0">
                <a:solidFill>
                  <a:schemeClr val="accent2"/>
                </a:solidFill>
                <a:latin typeface="Consolas" panose="020B0609020204030204" pitchFamily="49" charset="0"/>
              </a:rPr>
              <a:t>ax</a:t>
            </a:r>
          </a:p>
        </p:txBody>
      </p:sp>
      <p:sp>
        <p:nvSpPr>
          <p:cNvPr id="9" name="TextBox 8">
            <a:extLst>
              <a:ext uri="{FF2B5EF4-FFF2-40B4-BE49-F238E27FC236}">
                <a16:creationId xmlns:a16="http://schemas.microsoft.com/office/drawing/2014/main" id="{7F410C38-0C2F-DDCD-79D3-3C80F40BDA24}"/>
              </a:ext>
            </a:extLst>
          </p:cNvPr>
          <p:cNvSpPr txBox="1"/>
          <p:nvPr/>
        </p:nvSpPr>
        <p:spPr>
          <a:xfrm>
            <a:off x="6144287" y="5591922"/>
            <a:ext cx="1451038" cy="923330"/>
          </a:xfrm>
          <a:prstGeom prst="rect">
            <a:avLst/>
          </a:prstGeom>
          <a:noFill/>
        </p:spPr>
        <p:txBody>
          <a:bodyPr wrap="none" rtlCol="0">
            <a:spAutoFit/>
          </a:bodyPr>
          <a:lstStyle/>
          <a:p>
            <a:r>
              <a:rPr lang="en-US" dirty="0">
                <a:latin typeface="Consolas" panose="020B0609020204030204" pitchFamily="49" charset="0"/>
              </a:rPr>
              <a:t>add r0, r1</a:t>
            </a:r>
          </a:p>
          <a:p>
            <a:r>
              <a:rPr lang="en-US" dirty="0">
                <a:latin typeface="Consolas" panose="020B0609020204030204" pitchFamily="49" charset="0"/>
              </a:rPr>
              <a:t>mov r1, r0</a:t>
            </a:r>
          </a:p>
          <a:p>
            <a:r>
              <a:rPr lang="en-US" dirty="0">
                <a:latin typeface="Consolas" panose="020B0609020204030204" pitchFamily="49" charset="0"/>
              </a:rPr>
              <a:t>ret</a:t>
            </a:r>
          </a:p>
        </p:txBody>
      </p:sp>
      <p:sp>
        <p:nvSpPr>
          <p:cNvPr id="10" name="TextBox 9">
            <a:extLst>
              <a:ext uri="{FF2B5EF4-FFF2-40B4-BE49-F238E27FC236}">
                <a16:creationId xmlns:a16="http://schemas.microsoft.com/office/drawing/2014/main" id="{D2024329-3D68-52CC-C525-6016EB3C3A4A}"/>
              </a:ext>
            </a:extLst>
          </p:cNvPr>
          <p:cNvSpPr txBox="1"/>
          <p:nvPr/>
        </p:nvSpPr>
        <p:spPr>
          <a:xfrm>
            <a:off x="8545148" y="5591922"/>
            <a:ext cx="1451038" cy="923330"/>
          </a:xfrm>
          <a:prstGeom prst="rect">
            <a:avLst/>
          </a:prstGeom>
          <a:noFill/>
        </p:spPr>
        <p:txBody>
          <a:bodyPr wrap="none" rtlCol="0">
            <a:spAutoFit/>
          </a:bodyPr>
          <a:lstStyle/>
          <a:p>
            <a:r>
              <a:rPr lang="en-US" dirty="0">
                <a:latin typeface="Consolas" panose="020B0609020204030204" pitchFamily="49" charset="0"/>
              </a:rPr>
              <a:t>add r1, r0</a:t>
            </a:r>
          </a:p>
          <a:p>
            <a:r>
              <a:rPr lang="en-US" dirty="0">
                <a:latin typeface="Consolas" panose="020B0609020204030204" pitchFamily="49" charset="0"/>
              </a:rPr>
              <a:t>ret</a:t>
            </a:r>
          </a:p>
          <a:p>
            <a:endParaRPr lang="en-US" dirty="0">
              <a:latin typeface="Consolas" panose="020B0609020204030204" pitchFamily="49" charset="0"/>
            </a:endParaRPr>
          </a:p>
        </p:txBody>
      </p:sp>
      <p:sp>
        <p:nvSpPr>
          <p:cNvPr id="11" name="Arrow: Right 10">
            <a:extLst>
              <a:ext uri="{FF2B5EF4-FFF2-40B4-BE49-F238E27FC236}">
                <a16:creationId xmlns:a16="http://schemas.microsoft.com/office/drawing/2014/main" id="{BCEEDDAE-9576-F7BE-7625-408F550D610F}"/>
              </a:ext>
            </a:extLst>
          </p:cNvPr>
          <p:cNvSpPr/>
          <p:nvPr/>
        </p:nvSpPr>
        <p:spPr>
          <a:xfrm>
            <a:off x="7941989" y="5876502"/>
            <a:ext cx="427131" cy="354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A563DA8-17FF-A012-D03A-A753CE88DBB7}"/>
              </a:ext>
            </a:extLst>
          </p:cNvPr>
          <p:cNvSpPr>
            <a:spLocks noGrp="1"/>
          </p:cNvSpPr>
          <p:nvPr>
            <p:ph type="title"/>
          </p:nvPr>
        </p:nvSpPr>
        <p:spPr>
          <a:xfrm>
            <a:off x="5126662" y="4474378"/>
            <a:ext cx="6730284" cy="1325563"/>
          </a:xfrm>
        </p:spPr>
        <p:txBody>
          <a:bodyPr>
            <a:normAutofit/>
          </a:bodyPr>
          <a:lstStyle/>
          <a:p>
            <a:r>
              <a:rPr lang="en-US" sz="5400" b="1" dirty="0" err="1">
                <a:solidFill>
                  <a:srgbClr val="FF0000"/>
                </a:solidFill>
                <a:latin typeface="Bradley Hand ITC" panose="03070402050302030203" pitchFamily="66" charset="0"/>
              </a:rPr>
              <a:t>Peepholer</a:t>
            </a:r>
            <a:r>
              <a:rPr lang="en-US" sz="5400" b="1" dirty="0">
                <a:solidFill>
                  <a:srgbClr val="FF0000"/>
                </a:solidFill>
                <a:latin typeface="Bradley Hand ITC" panose="03070402050302030203" pitchFamily="66" charset="0"/>
              </a:rPr>
              <a:t> to the rescue!</a:t>
            </a:r>
          </a:p>
        </p:txBody>
      </p:sp>
    </p:spTree>
    <p:extLst>
      <p:ext uri="{BB962C8B-B14F-4D97-AF65-F5344CB8AC3E}">
        <p14:creationId xmlns:p14="http://schemas.microsoft.com/office/powerpoint/2010/main" val="46209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lnSpcReduction="10000"/>
          </a:bodyPr>
          <a:lstStyle/>
          <a:p>
            <a:r>
              <a:rPr lang="en-GB" dirty="0">
                <a:hlinkClick r:id="rId3"/>
              </a:rPr>
              <a:t>https://eli.thegreenplace.net/2012/11/24/life-of-an-instruction-in-llvm/</a:t>
            </a:r>
            <a:r>
              <a:rPr lang="en-GB" dirty="0"/>
              <a:t> - don’t be scared</a:t>
            </a:r>
            <a:r>
              <a:rPr lang="en-GB" dirty="0">
                <a:sym typeface="Wingdings" panose="05000000000000000000" pitchFamily="2" charset="2"/>
              </a:rPr>
              <a:t>:)</a:t>
            </a:r>
          </a:p>
          <a:p>
            <a:r>
              <a:rPr lang="en-GB" dirty="0">
                <a:hlinkClick r:id="rId4"/>
              </a:rPr>
              <a:t>https://www.hpl.hp.com/techreports/Compaq-DEC/SRC-RR-171.html</a:t>
            </a:r>
            <a:r>
              <a:rPr lang="en-GB" dirty="0">
                <a:sym typeface="Wingdings" panose="05000000000000000000" pitchFamily="2" charset="2"/>
              </a:rPr>
              <a:t> - The DENALI </a:t>
            </a:r>
            <a:r>
              <a:rPr lang="en-GB" dirty="0" err="1">
                <a:sym typeface="Wingdings" panose="05000000000000000000" pitchFamily="2" charset="2"/>
              </a:rPr>
              <a:t>superoptimizer</a:t>
            </a:r>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25C5-BAC8-4DFE-ACB0-43CA4DDF7983}"/>
              </a:ext>
            </a:extLst>
          </p:cNvPr>
          <p:cNvSpPr>
            <a:spLocks noGrp="1"/>
          </p:cNvSpPr>
          <p:nvPr>
            <p:ph type="title"/>
          </p:nvPr>
        </p:nvSpPr>
        <p:spPr/>
        <p:txBody>
          <a:bodyPr/>
          <a:lstStyle/>
          <a:p>
            <a:r>
              <a:rPr lang="en-US" dirty="0"/>
              <a:t>Registers Are Not Perfect</a:t>
            </a:r>
          </a:p>
        </p:txBody>
      </p:sp>
      <p:sp>
        <p:nvSpPr>
          <p:cNvPr id="3" name="Content Placeholder 2">
            <a:extLst>
              <a:ext uri="{FF2B5EF4-FFF2-40B4-BE49-F238E27FC236}">
                <a16:creationId xmlns:a16="http://schemas.microsoft.com/office/drawing/2014/main" id="{E48FF5F8-EA71-4238-8491-602DE70DE1CC}"/>
              </a:ext>
            </a:extLst>
          </p:cNvPr>
          <p:cNvSpPr>
            <a:spLocks noGrp="1"/>
          </p:cNvSpPr>
          <p:nvPr>
            <p:ph idx="1"/>
          </p:nvPr>
        </p:nvSpPr>
        <p:spPr/>
        <p:txBody>
          <a:bodyPr/>
          <a:lstStyle/>
          <a:p>
            <a:r>
              <a:rPr lang="en-US" dirty="0"/>
              <a:t>not all variables can be kept in registers</a:t>
            </a:r>
          </a:p>
          <a:p>
            <a:endParaRPr lang="en-US" dirty="0"/>
          </a:p>
          <a:p>
            <a:r>
              <a:rPr lang="en-US" dirty="0"/>
              <a:t>some need addresses</a:t>
            </a:r>
          </a:p>
        </p:txBody>
      </p:sp>
    </p:spTree>
    <p:extLst>
      <p:ext uri="{BB962C8B-B14F-4D97-AF65-F5344CB8AC3E}">
        <p14:creationId xmlns:p14="http://schemas.microsoft.com/office/powerpoint/2010/main" val="158399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048000" y="1861967"/>
            <a:ext cx="6096000" cy="3139321"/>
          </a:xfrm>
          <a:prstGeom prst="rect">
            <a:avLst/>
          </a:prstGeom>
          <a:noFill/>
        </p:spPr>
        <p:txBody>
          <a:bodyPr wrap="square">
            <a:spAutoFit/>
          </a:bodyPr>
          <a:lstStyle/>
          <a:p>
            <a:pPr marL="0" indent="0">
              <a:buNone/>
            </a:pPr>
            <a:r>
              <a:rPr lang="en-US" b="1" dirty="0">
                <a:latin typeface="Consolas" panose="020B0609020204030204" pitchFamily="49" charset="0"/>
              </a:rPr>
              <a:t>int</a:t>
            </a:r>
            <a:r>
              <a:rPr lang="en-US" dirty="0">
                <a:latin typeface="Consolas" panose="020B0609020204030204" pitchFamily="49" charset="0"/>
              </a:rPr>
              <a:t> foo(</a:t>
            </a:r>
            <a:r>
              <a:rPr lang="en-US" b="1" dirty="0">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1;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5) {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err="1">
                <a:solidFill>
                  <a:schemeClr val="accent6"/>
                </a:solidFill>
                <a:latin typeface="Consolas" panose="020B0609020204030204" pitchFamily="49" charset="0"/>
              </a:rPr>
              <a:t>b</a:t>
            </a:r>
            <a:r>
              <a:rPr lang="en-US" dirty="0">
                <a:latin typeface="Consolas" panose="020B0609020204030204" pitchFamily="49" charset="0"/>
              </a:rPr>
              <a:t> = 1;                   </a:t>
            </a:r>
            <a:r>
              <a:rPr lang="en-US" dirty="0">
                <a:solidFill>
                  <a:srgbClr val="FF0000"/>
                </a:solidFill>
                <a:latin typeface="Consolas" panose="020B0609020204030204" pitchFamily="49" charset="0"/>
              </a:rPr>
              <a:t> </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 else {                       </a:t>
            </a:r>
            <a:r>
              <a:rPr lang="en-US" dirty="0">
                <a:solidFill>
                  <a:schemeClr val="accent6"/>
                </a:solidFill>
                <a:latin typeface="Consolas" panose="020B0609020204030204" pitchFamily="49" charset="0"/>
              </a:rPr>
              <a:t>b</a:t>
            </a:r>
            <a:br>
              <a:rPr lang="en-US" dirty="0">
                <a:solidFill>
                  <a:schemeClr val="accent6"/>
                </a:solidFill>
                <a:latin typeface="Consolas" panose="020B0609020204030204" pitchFamily="49" charset="0"/>
              </a:rPr>
            </a:b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a:t>
            </a:r>
            <a:r>
              <a:rPr lang="en-US" dirty="0">
                <a:solidFill>
                  <a:schemeClr val="accent6"/>
                </a:solidFill>
                <a:latin typeface="Consolas" panose="020B0609020204030204" pitchFamily="49" charset="0"/>
              </a:rPr>
              <a:t> </a:t>
            </a:r>
            <a:r>
              <a:rPr lang="en-US" dirty="0">
                <a:latin typeface="Consolas" panose="020B0609020204030204" pitchFamily="49" charset="0"/>
              </a:rPr>
              <a:t>=</a:t>
            </a:r>
            <a:r>
              <a:rPr lang="en-US" dirty="0">
                <a:solidFill>
                  <a:schemeClr val="accent6"/>
                </a:solidFill>
                <a:latin typeface="Consolas" panose="020B0609020204030204" pitchFamily="49" charset="0"/>
              </a:rPr>
              <a:t> </a:t>
            </a:r>
            <a:r>
              <a:rPr lang="en-US" dirty="0">
                <a:solidFill>
                  <a:srgbClr val="FF0000"/>
                </a:solidFill>
                <a:latin typeface="Consolas" panose="020B0609020204030204" pitchFamily="49" charset="0"/>
              </a:rPr>
              <a:t>a</a:t>
            </a:r>
            <a:r>
              <a:rPr lang="en-US" dirty="0">
                <a:latin typeface="Consolas" panose="020B0609020204030204" pitchFamily="49" charset="0"/>
              </a:rPr>
              <a:t> + 1;               </a:t>
            </a:r>
            <a:r>
              <a:rPr lang="en-US" dirty="0">
                <a:solidFill>
                  <a:srgbClr val="FF0000"/>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                              </a:t>
            </a:r>
            <a:r>
              <a:rPr lang="en-US" dirty="0">
                <a:solidFill>
                  <a:schemeClr val="accent6"/>
                </a:solidFill>
                <a:latin typeface="Consolas" panose="020B0609020204030204" pitchFamily="49" charset="0"/>
              </a:rPr>
              <a:t>b</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5"/>
                </a:solidFill>
                <a:latin typeface="Consolas" panose="020B0609020204030204" pitchFamily="49" charset="0"/>
              </a:rPr>
              <a:t>d</a:t>
            </a:r>
            <a:r>
              <a:rPr lang="en-US" dirty="0">
                <a:latin typeface="Consolas" panose="020B0609020204030204" pitchFamily="49" charset="0"/>
              </a:rPr>
              <a:t> = </a:t>
            </a:r>
            <a:r>
              <a:rPr lang="en-US" dirty="0" err="1">
                <a:latin typeface="Consolas" panose="020B0609020204030204" pitchFamily="49" charset="0"/>
              </a:rPr>
              <a:t>someFunction</a:t>
            </a:r>
            <a:r>
              <a:rPr lang="en-US" dirty="0">
                <a:latin typeface="Consolas" panose="020B0609020204030204" pitchFamily="49" charset="0"/>
              </a:rPr>
              <a:t>(1,3);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 </a:t>
            </a:r>
            <a:r>
              <a:rPr lang="en-US" dirty="0">
                <a:solidFill>
                  <a:schemeClr val="accent5"/>
                </a:solidFill>
                <a:latin typeface="Consolas" panose="020B0609020204030204" pitchFamily="49" charset="0"/>
              </a:rPr>
              <a:t>d</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chemeClr val="accent5"/>
                </a:solidFill>
                <a:latin typeface="Consolas" panose="020B0609020204030204" pitchFamily="49" charset="0"/>
              </a:rPr>
              <a:t>d</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2948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4046483"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b1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(b1,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Tree>
    <p:extLst>
      <p:ext uri="{BB962C8B-B14F-4D97-AF65-F5344CB8AC3E}">
        <p14:creationId xmlns:p14="http://schemas.microsoft.com/office/powerpoint/2010/main" val="242245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b1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(b1,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280272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Word"/>
      </p:transition>
    </mc:Choice>
    <mc:Fallback xmlns="">
      <p:transition spd="slow" advTm="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b1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(b1,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353477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r2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r2</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105233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r2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r3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(r3,r4)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202496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632311"/>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b0 = </a:t>
            </a:r>
            <a:r>
              <a:rPr lang="en-US" b="1" dirty="0">
                <a:latin typeface="Consolas" panose="020B0609020204030204" pitchFamily="49" charset="0"/>
              </a:rPr>
              <a:t>LOAD_IMM</a:t>
            </a:r>
            <a:r>
              <a:rPr lang="en-US" dirty="0">
                <a:latin typeface="Consolas" panose="020B0609020204030204" pitchFamily="49" charset="0"/>
              </a:rPr>
              <a:t> 1</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r2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r3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6911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909310"/>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r2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b0 = </a:t>
            </a:r>
            <a:r>
              <a:rPr lang="en-US" b="1" dirty="0">
                <a:solidFill>
                  <a:srgbClr val="FF0000"/>
                </a:solidFill>
                <a:latin typeface="Consolas" panose="020B0609020204030204" pitchFamily="49" charset="0"/>
              </a:rPr>
              <a:t>LOAD_IMM</a:t>
            </a:r>
            <a:r>
              <a:rPr lang="en-US" dirty="0">
                <a:solidFill>
                  <a:srgbClr val="FF0000"/>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solidFill>
                  <a:srgbClr val="FF0000"/>
                </a:solidFill>
                <a:latin typeface="Consolas" panose="020B0609020204030204" pitchFamily="49" charset="0"/>
              </a:rPr>
              <a:t>    b2 = LOAD_IMM 1</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r3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a:t>
            </a:r>
            <a:r>
              <a:rPr lang="en-US" dirty="0">
                <a:solidFill>
                  <a:srgbClr val="FF0000"/>
                </a:solidFill>
                <a:latin typeface="Consolas" panose="020B0609020204030204" pitchFamily="49" charset="0"/>
              </a:rPr>
              <a:t>b2</a:t>
            </a:r>
            <a:r>
              <a:rPr lang="en-US" dirty="0">
                <a:latin typeface="Consolas" panose="020B0609020204030204" pitchFamily="49" charset="0"/>
              </a:rPr>
              <a:t>,r4)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028342"/>
            <a:ext cx="5239407" cy="4801314"/>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a:t>
            </a:r>
          </a:p>
          <a:p>
            <a:pPr marL="0" indent="0">
              <a:buNone/>
            </a:pPr>
            <a:r>
              <a:rPr lang="en-US"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r2,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r2</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418656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909310"/>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r2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b0 = </a:t>
            </a:r>
            <a:r>
              <a:rPr lang="en-US" b="1" dirty="0">
                <a:solidFill>
                  <a:srgbClr val="FF0000"/>
                </a:solidFill>
                <a:latin typeface="Consolas" panose="020B0609020204030204" pitchFamily="49" charset="0"/>
              </a:rPr>
              <a:t>LOAD_IMM</a:t>
            </a:r>
            <a:r>
              <a:rPr lang="en-US" dirty="0">
                <a:solidFill>
                  <a:srgbClr val="FF0000"/>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solidFill>
                  <a:srgbClr val="FF0000"/>
                </a:solidFill>
                <a:latin typeface="Consolas" panose="020B0609020204030204" pitchFamily="49" charset="0"/>
              </a:rPr>
              <a:t>    b2 = LOAD_IMM 1</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r3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a:t>
            </a:r>
            <a:r>
              <a:rPr lang="en-US" dirty="0">
                <a:solidFill>
                  <a:srgbClr val="FF0000"/>
                </a:solidFill>
                <a:latin typeface="Consolas" panose="020B0609020204030204" pitchFamily="49" charset="0"/>
              </a:rPr>
              <a:t>b2</a:t>
            </a:r>
            <a:r>
              <a:rPr lang="en-US" dirty="0">
                <a:latin typeface="Consolas" panose="020B0609020204030204" pitchFamily="49" charset="0"/>
              </a:rPr>
              <a:t>,r4)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166842"/>
            <a:ext cx="5239407" cy="4524315"/>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b="1" dirty="0">
                <a:latin typeface="Consolas" panose="020B0609020204030204" pitchFamily="49" charset="0"/>
              </a:rPr>
              <a:t>    mov</a:t>
            </a:r>
            <a:r>
              <a:rPr lang="en-US" dirty="0">
                <a:latin typeface="Consolas" panose="020B0609020204030204" pitchFamily="49" charset="0"/>
              </a:rPr>
              <a:t> r0, 5</a:t>
            </a:r>
          </a:p>
          <a:p>
            <a:pPr marL="0" indent="0">
              <a:buNone/>
            </a:pPr>
            <a:r>
              <a:rPr lang="en-US"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r0</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mov b, 1</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b0, 1</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b0</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3211556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9E150-0CDA-43BD-AECC-992A6DF33F40}"/>
              </a:ext>
            </a:extLst>
          </p:cNvPr>
          <p:cNvSpPr txBox="1"/>
          <p:nvPr/>
        </p:nvSpPr>
        <p:spPr>
          <a:xfrm>
            <a:off x="325821" y="612844"/>
            <a:ext cx="6096000" cy="5909310"/>
          </a:xfrm>
          <a:prstGeom prst="rect">
            <a:avLst/>
          </a:prstGeom>
          <a:noFill/>
        </p:spPr>
        <p:txBody>
          <a:bodyPr wrap="square">
            <a:spAutoFit/>
          </a:bodyPr>
          <a:lstStyle/>
          <a:p>
            <a:pPr marL="0" indent="0">
              <a:buNone/>
            </a:pPr>
            <a:r>
              <a:rPr lang="en-US" dirty="0">
                <a:latin typeface="Consolas" panose="020B0609020204030204" pitchFamily="49" charset="0"/>
              </a:rPr>
              <a:t>    a0 = </a:t>
            </a:r>
            <a:r>
              <a:rPr lang="en-US" b="1" dirty="0">
                <a:latin typeface="Consolas" panose="020B0609020204030204" pitchFamily="49" charset="0"/>
              </a:rPr>
              <a:t>ARG</a:t>
            </a:r>
            <a:r>
              <a:rPr lang="en-US" dirty="0">
                <a:latin typeface="Consolas" panose="020B0609020204030204" pitchFamily="49" charset="0"/>
              </a:rPr>
              <a:t> 0</a:t>
            </a:r>
          </a:p>
          <a:p>
            <a:pPr marL="0" indent="0">
              <a:buNone/>
            </a:pPr>
            <a:r>
              <a:rPr lang="en-US" dirty="0">
                <a:latin typeface="Consolas" panose="020B0609020204030204" pitchFamily="49" charset="0"/>
              </a:rPr>
              <a:t>    r0 = </a:t>
            </a:r>
            <a:r>
              <a:rPr lang="en-US" b="1" dirty="0">
                <a:latin typeface="Consolas" panose="020B0609020204030204" pitchFamily="49" charset="0"/>
              </a:rPr>
              <a:t>LOAD_IMM</a:t>
            </a:r>
            <a:r>
              <a:rPr lang="en-US" dirty="0">
                <a:latin typeface="Consolas" panose="020B0609020204030204" pitchFamily="49" charset="0"/>
              </a:rPr>
              <a:t> 5</a:t>
            </a:r>
          </a:p>
          <a:p>
            <a:pPr marL="0" indent="0">
              <a:buNone/>
            </a:pPr>
            <a:r>
              <a:rPr lang="en-US" dirty="0">
                <a:latin typeface="Consolas" panose="020B0609020204030204" pitchFamily="49" charset="0"/>
              </a:rPr>
              <a:t>    r1 = </a:t>
            </a:r>
            <a:r>
              <a:rPr lang="en-US" b="1" dirty="0">
                <a:latin typeface="Consolas" panose="020B0609020204030204" pitchFamily="49" charset="0"/>
              </a:rPr>
              <a:t>EQ</a:t>
            </a:r>
            <a:r>
              <a:rPr lang="en-US" dirty="0">
                <a:latin typeface="Consolas" panose="020B0609020204030204" pitchFamily="49" charset="0"/>
              </a:rPr>
              <a:t> a0 r0</a:t>
            </a:r>
          </a:p>
          <a:p>
            <a:pPr marL="0" indent="0">
              <a:buNone/>
            </a:pPr>
            <a:r>
              <a:rPr lang="en-US" dirty="0">
                <a:latin typeface="Consolas" panose="020B0609020204030204" pitchFamily="49" charset="0"/>
              </a:rPr>
              <a:t>         </a:t>
            </a:r>
            <a:r>
              <a:rPr lang="en-US" b="1" dirty="0">
                <a:latin typeface="Consolas" panose="020B0609020204030204" pitchFamily="49" charset="0"/>
              </a:rPr>
              <a:t>COND_JUMP</a:t>
            </a:r>
            <a:r>
              <a:rPr lang="en-US" dirty="0">
                <a:latin typeface="Consolas" panose="020B0609020204030204" pitchFamily="49" charset="0"/>
              </a:rPr>
              <a:t> B1 B2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B1:</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b1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r2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b0 = </a:t>
            </a:r>
            <a:r>
              <a:rPr lang="en-US" b="1" dirty="0">
                <a:solidFill>
                  <a:srgbClr val="FF0000"/>
                </a:solidFill>
                <a:latin typeface="Consolas" panose="020B0609020204030204" pitchFamily="49" charset="0"/>
              </a:rPr>
              <a:t>LOAD_IMM</a:t>
            </a:r>
            <a:r>
              <a:rPr lang="en-US" dirty="0">
                <a:solidFill>
                  <a:srgbClr val="FF0000"/>
                </a:solidFill>
                <a:latin typeface="Consolas" panose="020B0609020204030204" pitchFamily="49" charset="0"/>
              </a:rPr>
              <a:t> 1</a:t>
            </a:r>
          </a:p>
          <a:p>
            <a:pPr marL="0" indent="0">
              <a:buNone/>
            </a:pPr>
            <a:r>
              <a:rPr lang="en-US" dirty="0">
                <a:latin typeface="Consolas" panose="020B0609020204030204" pitchFamily="49" charset="0"/>
              </a:rPr>
              <a:t>    b2 = </a:t>
            </a:r>
            <a:r>
              <a:rPr lang="en-US" b="1" dirty="0">
                <a:latin typeface="Consolas" panose="020B0609020204030204" pitchFamily="49" charset="0"/>
              </a:rPr>
              <a:t>ADD</a:t>
            </a:r>
            <a:r>
              <a:rPr lang="en-US" dirty="0">
                <a:latin typeface="Consolas" panose="020B0609020204030204" pitchFamily="49" charset="0"/>
              </a:rPr>
              <a:t> a0 </a:t>
            </a:r>
            <a:r>
              <a:rPr lang="en-US" dirty="0">
                <a:solidFill>
                  <a:srgbClr val="FF0000"/>
                </a:solidFill>
                <a:latin typeface="Consolas" panose="020B0609020204030204" pitchFamily="49" charset="0"/>
              </a:rPr>
              <a:t>b0</a:t>
            </a:r>
          </a:p>
          <a:p>
            <a:pPr marL="0" indent="0">
              <a:buNone/>
            </a:pPr>
            <a:r>
              <a:rPr lang="en-US" dirty="0">
                <a:latin typeface="Consolas" panose="020B0609020204030204" pitchFamily="49" charset="0"/>
              </a:rPr>
              <a:t>         </a:t>
            </a:r>
            <a:r>
              <a:rPr lang="en-US" b="1" dirty="0">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B3:</a:t>
            </a:r>
          </a:p>
          <a:p>
            <a:pPr marL="0" indent="0">
              <a:buNone/>
            </a:pPr>
            <a:r>
              <a:rPr lang="en-US" dirty="0">
                <a:solidFill>
                  <a:srgbClr val="FF0000"/>
                </a:solidFill>
                <a:latin typeface="Consolas" panose="020B0609020204030204" pitchFamily="49" charset="0"/>
              </a:rPr>
              <a:t>    b2 = LOAD_IMM 1</a:t>
            </a:r>
          </a:p>
          <a:p>
            <a:pPr marL="0" indent="0">
              <a:buNone/>
            </a:pPr>
            <a:r>
              <a:rPr lang="en-US" dirty="0">
                <a:latin typeface="Consolas" panose="020B0609020204030204" pitchFamily="49" charset="0"/>
              </a:rPr>
              <a:t>    b3 = </a:t>
            </a:r>
            <a:r>
              <a:rPr lang="en-US" b="1" dirty="0">
                <a:latin typeface="Consolas" panose="020B0609020204030204" pitchFamily="49" charset="0"/>
              </a:rPr>
              <a:t>PHI</a:t>
            </a:r>
            <a:r>
              <a:rPr lang="en-US" dirty="0">
                <a:latin typeface="Consolas" panose="020B0609020204030204" pitchFamily="49" charset="0"/>
              </a:rPr>
              <a:t>(</a:t>
            </a:r>
            <a:r>
              <a:rPr lang="en-US" dirty="0">
                <a:solidFill>
                  <a:srgbClr val="FF0000"/>
                </a:solidFill>
                <a:latin typeface="Consolas" panose="020B0609020204030204" pitchFamily="49" charset="0"/>
              </a:rPr>
              <a:t>b0</a:t>
            </a:r>
            <a:r>
              <a:rPr lang="en-US" dirty="0">
                <a:latin typeface="Consolas" panose="020B0609020204030204" pitchFamily="49" charset="0"/>
              </a:rPr>
              <a:t>, b2)</a:t>
            </a:r>
          </a:p>
          <a:p>
            <a:pPr marL="0" indent="0">
              <a:buNone/>
            </a:pPr>
            <a:r>
              <a:rPr lang="en-US" dirty="0">
                <a:latin typeface="Consolas" panose="020B0609020204030204" pitchFamily="49" charset="0"/>
              </a:rPr>
              <a:t>    </a:t>
            </a:r>
            <a:r>
              <a:rPr lang="en-US" dirty="0">
                <a:solidFill>
                  <a:schemeClr val="bg2"/>
                </a:solidFill>
                <a:latin typeface="Consolas" panose="020B0609020204030204" pitchFamily="49" charset="0"/>
              </a:rPr>
              <a:t>r3 = </a:t>
            </a:r>
            <a:r>
              <a:rPr lang="en-US" b="1" dirty="0">
                <a:solidFill>
                  <a:schemeClr val="bg2"/>
                </a:solidFill>
                <a:latin typeface="Consolas" panose="020B0609020204030204" pitchFamily="49" charset="0"/>
              </a:rPr>
              <a:t>LOAD_IMM</a:t>
            </a:r>
            <a:r>
              <a:rPr lang="en-US" dirty="0">
                <a:solidFill>
                  <a:schemeClr val="bg2"/>
                </a:solidFill>
                <a:latin typeface="Consolas" panose="020B0609020204030204" pitchFamily="49" charset="0"/>
              </a:rPr>
              <a:t> 1</a:t>
            </a:r>
          </a:p>
          <a:p>
            <a:pPr marL="0" indent="0">
              <a:buNone/>
            </a:pPr>
            <a:r>
              <a:rPr lang="en-US" dirty="0">
                <a:latin typeface="Consolas" panose="020B0609020204030204" pitchFamily="49" charset="0"/>
              </a:rPr>
              <a:t>    r4 = </a:t>
            </a:r>
            <a:r>
              <a:rPr lang="en-US" b="1" dirty="0">
                <a:latin typeface="Consolas" panose="020B0609020204030204" pitchFamily="49" charset="0"/>
              </a:rPr>
              <a:t>LOAD_IMM</a:t>
            </a:r>
            <a:r>
              <a:rPr lang="en-US" dirty="0">
                <a:latin typeface="Consolas" panose="020B0609020204030204" pitchFamily="49" charset="0"/>
              </a:rPr>
              <a:t> 3</a:t>
            </a:r>
          </a:p>
          <a:p>
            <a:pPr marL="0" indent="0">
              <a:buNone/>
            </a:pPr>
            <a:r>
              <a:rPr lang="en-US" dirty="0">
                <a:latin typeface="Consolas" panose="020B0609020204030204" pitchFamily="49" charset="0"/>
              </a:rPr>
              <a:t>    d0 =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a:t>
            </a:r>
            <a:r>
              <a:rPr lang="en-US" dirty="0">
                <a:solidFill>
                  <a:srgbClr val="FF0000"/>
                </a:solidFill>
                <a:latin typeface="Consolas" panose="020B0609020204030204" pitchFamily="49" charset="0"/>
              </a:rPr>
              <a:t>b2</a:t>
            </a:r>
            <a:r>
              <a:rPr lang="en-US" dirty="0">
                <a:latin typeface="Consolas" panose="020B0609020204030204" pitchFamily="49" charset="0"/>
              </a:rPr>
              <a:t>,r4)</a:t>
            </a:r>
            <a:br>
              <a:rPr lang="en-US" dirty="0">
                <a:latin typeface="Consolas" panose="020B0609020204030204" pitchFamily="49" charset="0"/>
              </a:rPr>
            </a:br>
            <a:r>
              <a:rPr lang="en-US" dirty="0">
                <a:latin typeface="Consolas" panose="020B0609020204030204" pitchFamily="49" charset="0"/>
              </a:rPr>
              <a:t>    r5 = </a:t>
            </a:r>
            <a:r>
              <a:rPr lang="en-US" b="1" dirty="0">
                <a:latin typeface="Consolas" panose="020B0609020204030204" pitchFamily="49" charset="0"/>
              </a:rPr>
              <a:t>ADD</a:t>
            </a:r>
            <a:r>
              <a:rPr lang="en-US" dirty="0">
                <a:latin typeface="Consolas" panose="020B0609020204030204" pitchFamily="49" charset="0"/>
              </a:rPr>
              <a:t> b3 d0</a:t>
            </a:r>
          </a:p>
          <a:p>
            <a:pPr marL="0" indent="0">
              <a:buNone/>
            </a:pPr>
            <a:r>
              <a:rPr lang="en-US" dirty="0">
                <a:latin typeface="Consolas" panose="020B0609020204030204" pitchFamily="49" charset="0"/>
              </a:rPr>
              <a:t>         </a:t>
            </a:r>
            <a:r>
              <a:rPr lang="en-US" b="1" dirty="0">
                <a:latin typeface="Consolas" panose="020B0609020204030204" pitchFamily="49" charset="0"/>
              </a:rPr>
              <a:t>RET</a:t>
            </a:r>
            <a:r>
              <a:rPr lang="en-US" dirty="0">
                <a:latin typeface="Consolas" panose="020B0609020204030204" pitchFamily="49" charset="0"/>
              </a:rPr>
              <a:t> r5</a:t>
            </a:r>
          </a:p>
        </p:txBody>
      </p:sp>
      <p:sp>
        <p:nvSpPr>
          <p:cNvPr id="3" name="TextBox 2">
            <a:extLst>
              <a:ext uri="{FF2B5EF4-FFF2-40B4-BE49-F238E27FC236}">
                <a16:creationId xmlns:a16="http://schemas.microsoft.com/office/drawing/2014/main" id="{2A366959-A107-4C97-BB2E-24E73B612ACE}"/>
              </a:ext>
            </a:extLst>
          </p:cNvPr>
          <p:cNvSpPr txBox="1"/>
          <p:nvPr/>
        </p:nvSpPr>
        <p:spPr>
          <a:xfrm>
            <a:off x="6626772" y="1443841"/>
            <a:ext cx="5239407" cy="3970318"/>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mov b, 1</a:t>
            </a: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b, a</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1</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a:t>
            </a:r>
          </a:p>
        </p:txBody>
      </p:sp>
    </p:spTree>
    <p:extLst>
      <p:ext uri="{BB962C8B-B14F-4D97-AF65-F5344CB8AC3E}">
        <p14:creationId xmlns:p14="http://schemas.microsoft.com/office/powerpoint/2010/main" val="1745488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2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08072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3970318"/>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          </a:t>
            </a:r>
            <a:r>
              <a:rPr lang="en-US" dirty="0">
                <a:solidFill>
                  <a:schemeClr val="accent5"/>
                </a:solidFill>
                <a:latin typeface="Consolas" panose="020B0609020204030204" pitchFamily="49" charset="0"/>
              </a:rPr>
              <a:t>a</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                </a:t>
            </a:r>
            <a:r>
              <a:rPr lang="en-US" dirty="0">
                <a:solidFill>
                  <a:schemeClr val="accent1"/>
                </a:solidFill>
                <a:latin typeface="Consolas" panose="020B0609020204030204" pitchFamily="49" charset="0"/>
              </a:rPr>
              <a:t>a</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b, a                </a:t>
            </a:r>
            <a:r>
              <a:rPr lang="en-US" dirty="0" err="1">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rgbClr val="FF0000"/>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                  </a:t>
            </a:r>
            <a:r>
              <a:rPr lang="en-US" dirty="0">
                <a:solidFill>
                  <a:schemeClr val="accent6"/>
                </a:solidFill>
                <a:latin typeface="Consolas" panose="020B0609020204030204" pitchFamily="49" charset="0"/>
              </a:rPr>
              <a:t>b</a:t>
            </a:r>
            <a:r>
              <a:rPr lang="en-US" dirty="0">
                <a:solidFill>
                  <a:srgbClr val="FF0000"/>
                </a:solidFill>
                <a:latin typeface="Consolas" panose="020B0609020204030204" pitchFamily="49" charset="0"/>
              </a:rPr>
              <a:t> 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                      </a:t>
            </a:r>
            <a:r>
              <a:rPr lang="en-US" dirty="0" err="1">
                <a:solidFill>
                  <a:schemeClr val="accent6"/>
                </a:solidFill>
                <a:latin typeface="Consolas" panose="020B0609020204030204" pitchFamily="49" charset="0"/>
              </a:rPr>
              <a:t>b</a:t>
            </a:r>
            <a:endParaRPr lang="en-US" dirty="0">
              <a:solidFill>
                <a:schemeClr val="accent6"/>
              </a:solidFill>
              <a:latin typeface="Consolas" panose="020B0609020204030204" pitchFamily="49" charset="0"/>
            </a:endParaRPr>
          </a:p>
        </p:txBody>
      </p:sp>
      <p:sp>
        <p:nvSpPr>
          <p:cNvPr id="2" name="Oval 1">
            <a:extLst>
              <a:ext uri="{FF2B5EF4-FFF2-40B4-BE49-F238E27FC236}">
                <a16:creationId xmlns:a16="http://schemas.microsoft.com/office/drawing/2014/main" id="{0D3F7546-EFE1-4C47-ADF6-45A267231078}"/>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A31846-3043-451A-8AC4-842A0D2EE836}"/>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1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4524315"/>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[ebp-4]</a:t>
            </a:r>
            <a:endParaRPr lang="en-US" dirty="0">
              <a:solidFill>
                <a:schemeClr val="accent5"/>
              </a:solidFill>
              <a:latin typeface="Consolas" panose="020B0609020204030204" pitchFamily="49" charset="0"/>
            </a:endParaRP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bx, 5</a:t>
            </a:r>
            <a:endParaRPr lang="en-US" dirty="0">
              <a:solidFill>
                <a:schemeClr val="accent1"/>
              </a:solidFill>
              <a:latin typeface="Consolas" panose="020B0609020204030204" pitchFamily="49" charset="0"/>
            </a:endParaRP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cx, bx</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solidFill>
                <a:srgbClr val="FF0000"/>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cx, 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cx</a:t>
            </a:r>
          </a:p>
          <a:p>
            <a:pPr marL="0" indent="0">
              <a:buNone/>
            </a:pPr>
            <a:r>
              <a:rPr lang="en-US" dirty="0">
                <a:latin typeface="Consolas" panose="020B0609020204030204" pitchFamily="49" charset="0"/>
              </a:rPr>
              <a:t>    </a:t>
            </a:r>
            <a:r>
              <a:rPr lang="en-US" b="1" dirty="0">
                <a:latin typeface="Consolas" panose="020B0609020204030204" pitchFamily="49" charset="0"/>
              </a:rPr>
              <a:t>ret</a:t>
            </a:r>
            <a:br>
              <a:rPr lang="en-US" dirty="0">
                <a:latin typeface="Consolas" panose="020B0609020204030204" pitchFamily="49" charset="0"/>
              </a:rPr>
            </a:br>
            <a:r>
              <a:rPr lang="en-US" dirty="0">
                <a:latin typeface="Consolas" panose="020B0609020204030204" pitchFamily="49" charset="0"/>
              </a:rPr>
              <a:t>    </a:t>
            </a:r>
            <a:endParaRPr lang="en-US" dirty="0">
              <a:solidFill>
                <a:schemeClr val="accent6"/>
              </a:solidFill>
              <a:latin typeface="Consolas" panose="020B0609020204030204" pitchFamily="49" charset="0"/>
            </a:endParaRPr>
          </a:p>
        </p:txBody>
      </p:sp>
      <p:sp>
        <p:nvSpPr>
          <p:cNvPr id="2" name="Oval 1">
            <a:extLst>
              <a:ext uri="{FF2B5EF4-FFF2-40B4-BE49-F238E27FC236}">
                <a16:creationId xmlns:a16="http://schemas.microsoft.com/office/drawing/2014/main" id="{0D3F7546-EFE1-4C47-ADF6-45A267231078}"/>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a:t>
            </a:r>
            <a:endParaRPr lang="en-GB" dirty="0"/>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cx</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A31846-3043-451A-8AC4-842A0D2EE836}"/>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0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4524315"/>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[ebp-4]</a:t>
            </a:r>
            <a:endParaRPr lang="en-US" dirty="0">
              <a:solidFill>
                <a:schemeClr val="accent5"/>
              </a:solidFill>
              <a:latin typeface="Consolas" panose="020B0609020204030204" pitchFamily="49" charset="0"/>
            </a:endParaRP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bx, 5</a:t>
            </a:r>
            <a:endParaRPr lang="en-US" dirty="0">
              <a:solidFill>
                <a:schemeClr val="accent1"/>
              </a:solidFill>
              <a:latin typeface="Consolas" panose="020B0609020204030204" pitchFamily="49" charset="0"/>
            </a:endParaRP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cx, bx</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solidFill>
                <a:srgbClr val="FF0000"/>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cx, ax</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ax, cx</a:t>
            </a:r>
          </a:p>
          <a:p>
            <a:pPr marL="0" indent="0">
              <a:buNone/>
            </a:pPr>
            <a:r>
              <a:rPr lang="en-US" dirty="0">
                <a:latin typeface="Consolas" panose="020B0609020204030204" pitchFamily="49" charset="0"/>
              </a:rPr>
              <a:t>    </a:t>
            </a:r>
            <a:r>
              <a:rPr lang="en-US" b="1" dirty="0">
                <a:latin typeface="Consolas" panose="020B0609020204030204" pitchFamily="49" charset="0"/>
              </a:rPr>
              <a:t>ret</a:t>
            </a:r>
            <a:br>
              <a:rPr lang="en-US" dirty="0">
                <a:latin typeface="Consolas" panose="020B0609020204030204" pitchFamily="49" charset="0"/>
              </a:rPr>
            </a:br>
            <a:r>
              <a:rPr lang="en-US" dirty="0">
                <a:latin typeface="Consolas" panose="020B0609020204030204" pitchFamily="49" charset="0"/>
              </a:rPr>
              <a:t>    </a:t>
            </a:r>
            <a:endParaRPr lang="en-US" dirty="0">
              <a:solidFill>
                <a:schemeClr val="accent6"/>
              </a:solidFill>
              <a:latin typeface="Consolas" panose="020B0609020204030204" pitchFamily="49" charset="0"/>
            </a:endParaRPr>
          </a:p>
        </p:txBody>
      </p:sp>
      <p:sp>
        <p:nvSpPr>
          <p:cNvPr id="2" name="Oval 1">
            <a:extLst>
              <a:ext uri="{FF2B5EF4-FFF2-40B4-BE49-F238E27FC236}">
                <a16:creationId xmlns:a16="http://schemas.microsoft.com/office/drawing/2014/main" id="{0D3F7546-EFE1-4C47-ADF6-45A267231078}"/>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a:t>
            </a:r>
            <a:endParaRPr lang="en-GB" dirty="0"/>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cx</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A31846-3043-451A-8AC4-842A0D2EE836}"/>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4">
            <a:extLst>
              <a:ext uri="{FF2B5EF4-FFF2-40B4-BE49-F238E27FC236}">
                <a16:creationId xmlns:a16="http://schemas.microsoft.com/office/drawing/2014/main" id="{7A442581-E54F-4424-8564-664EE07859B9}"/>
              </a:ext>
            </a:extLst>
          </p:cNvPr>
          <p:cNvSpPr/>
          <p:nvPr/>
        </p:nvSpPr>
        <p:spPr>
          <a:xfrm>
            <a:off x="3619255" y="4146958"/>
            <a:ext cx="2476745" cy="1554275"/>
          </a:xfrm>
          <a:prstGeom prst="wedgeRectCallout">
            <a:avLst>
              <a:gd name="adj1" fmla="val -109100"/>
              <a:gd name="adj2" fmla="val 12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R0, R1</a:t>
            </a:r>
          </a:p>
          <a:p>
            <a:pPr algn="ctr"/>
            <a:r>
              <a:rPr lang="en-US" dirty="0"/>
              <a:t>MOV R1, R0</a:t>
            </a:r>
          </a:p>
          <a:p>
            <a:pPr algn="ctr"/>
            <a:r>
              <a:rPr lang="en-US" dirty="0"/>
              <a:t>____________</a:t>
            </a:r>
            <a:br>
              <a:rPr lang="en-US" dirty="0"/>
            </a:br>
            <a:br>
              <a:rPr lang="en-US" dirty="0"/>
            </a:br>
            <a:r>
              <a:rPr lang="en-US" dirty="0"/>
              <a:t>ADD R1, R0</a:t>
            </a:r>
            <a:endParaRPr lang="en-GB" dirty="0"/>
          </a:p>
        </p:txBody>
      </p:sp>
    </p:spTree>
    <p:extLst>
      <p:ext uri="{BB962C8B-B14F-4D97-AF65-F5344CB8AC3E}">
        <p14:creationId xmlns:p14="http://schemas.microsoft.com/office/powerpoint/2010/main" val="91441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4247317"/>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[ebp-4]</a:t>
            </a:r>
            <a:endParaRPr lang="en-US" dirty="0">
              <a:solidFill>
                <a:schemeClr val="accent5"/>
              </a:solidFill>
              <a:latin typeface="Consolas" panose="020B0609020204030204" pitchFamily="49" charset="0"/>
            </a:endParaRP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bx, 5</a:t>
            </a:r>
            <a:endParaRPr lang="en-US" dirty="0">
              <a:solidFill>
                <a:schemeClr val="accent1"/>
              </a:solidFill>
              <a:latin typeface="Consolas" panose="020B0609020204030204" pitchFamily="49" charset="0"/>
            </a:endParaRP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cx, bx</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cx,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solidFill>
                <a:srgbClr val="FF0000"/>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ax, cx</a:t>
            </a:r>
          </a:p>
          <a:p>
            <a:pPr marL="0" indent="0">
              <a:buNone/>
            </a:pPr>
            <a:r>
              <a:rPr lang="en-US" b="1" dirty="0">
                <a:latin typeface="Consolas" panose="020B0609020204030204" pitchFamily="49" charset="0"/>
              </a:rPr>
              <a:t>    ret</a:t>
            </a:r>
            <a:br>
              <a:rPr lang="en-US" dirty="0">
                <a:latin typeface="Consolas" panose="020B0609020204030204" pitchFamily="49" charset="0"/>
              </a:rPr>
            </a:br>
            <a:r>
              <a:rPr lang="en-US" dirty="0">
                <a:latin typeface="Consolas" panose="020B0609020204030204" pitchFamily="49" charset="0"/>
              </a:rPr>
              <a:t>    </a:t>
            </a:r>
            <a:endParaRPr lang="en-US" dirty="0">
              <a:solidFill>
                <a:schemeClr val="accent6"/>
              </a:solidFill>
              <a:latin typeface="Consolas" panose="020B0609020204030204" pitchFamily="49" charset="0"/>
            </a:endParaRPr>
          </a:p>
        </p:txBody>
      </p:sp>
      <p:sp>
        <p:nvSpPr>
          <p:cNvPr id="2" name="Oval 1">
            <a:extLst>
              <a:ext uri="{FF2B5EF4-FFF2-40B4-BE49-F238E27FC236}">
                <a16:creationId xmlns:a16="http://schemas.microsoft.com/office/drawing/2014/main" id="{0D3F7546-EFE1-4C47-ADF6-45A267231078}"/>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a:t>
            </a:r>
            <a:endParaRPr lang="en-GB" dirty="0"/>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cx</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A31846-3043-451A-8AC4-842A0D2EE836}"/>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761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3970318"/>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a, [ebp-4]          </a:t>
            </a:r>
            <a:r>
              <a:rPr lang="en-US" dirty="0">
                <a:solidFill>
                  <a:schemeClr val="accent5"/>
                </a:solidFill>
                <a:latin typeface="Consolas" panose="020B0609020204030204" pitchFamily="49" charset="0"/>
              </a:rPr>
              <a:t>a</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a, 5                </a:t>
            </a:r>
            <a:r>
              <a:rPr lang="en-US" dirty="0">
                <a:solidFill>
                  <a:schemeClr val="accent1"/>
                </a:solidFill>
                <a:latin typeface="Consolas" panose="020B0609020204030204" pitchFamily="49" charset="0"/>
              </a:rPr>
              <a:t>a</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mov</a:t>
            </a:r>
            <a:r>
              <a:rPr lang="en-US" dirty="0">
                <a:latin typeface="Consolas" panose="020B0609020204030204" pitchFamily="49" charset="0"/>
              </a:rPr>
              <a:t> b, a                </a:t>
            </a:r>
            <a:r>
              <a:rPr lang="en-US" dirty="0" err="1">
                <a:solidFill>
                  <a:schemeClr val="accent1"/>
                </a:solidFill>
                <a:latin typeface="Consolas" panose="020B0609020204030204" pitchFamily="49" charset="0"/>
              </a:rPr>
              <a:t>a</a:t>
            </a:r>
            <a:r>
              <a:rPr lang="en-US" dirty="0">
                <a:latin typeface="Consolas" panose="020B0609020204030204" pitchFamily="49" charset="0"/>
              </a:rPr>
              <a:t>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rgbClr val="FF0000"/>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                  </a:t>
            </a:r>
            <a:r>
              <a:rPr lang="en-US" dirty="0">
                <a:solidFill>
                  <a:schemeClr val="accent6"/>
                </a:solidFill>
                <a:latin typeface="Consolas" panose="020B0609020204030204" pitchFamily="49" charset="0"/>
              </a:rPr>
              <a:t>b</a:t>
            </a:r>
            <a:r>
              <a:rPr lang="en-US" dirty="0">
                <a:solidFill>
                  <a:srgbClr val="FF0000"/>
                </a:solidFill>
                <a:latin typeface="Consolas" panose="020B0609020204030204" pitchFamily="49" charset="0"/>
              </a:rPr>
              <a:t> 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                      </a:t>
            </a:r>
            <a:r>
              <a:rPr lang="en-US" dirty="0" err="1">
                <a:solidFill>
                  <a:schemeClr val="accent6"/>
                </a:solidFill>
                <a:latin typeface="Consolas" panose="020B0609020204030204" pitchFamily="49" charset="0"/>
              </a:rPr>
              <a:t>b</a:t>
            </a:r>
            <a:endParaRPr lang="en-US" dirty="0">
              <a:solidFill>
                <a:schemeClr val="accent6"/>
              </a:solidFill>
              <a:latin typeface="Consolas" panose="020B0609020204030204" pitchFamily="49" charset="0"/>
            </a:endParaRPr>
          </a:p>
        </p:txBody>
      </p:sp>
      <p:sp>
        <p:nvSpPr>
          <p:cNvPr id="2" name="Oval 1">
            <a:extLst>
              <a:ext uri="{FF2B5EF4-FFF2-40B4-BE49-F238E27FC236}">
                <a16:creationId xmlns:a16="http://schemas.microsoft.com/office/drawing/2014/main" id="{0D3F7546-EFE1-4C47-ADF6-45A267231078}"/>
              </a:ext>
            </a:extLst>
          </p:cNvPr>
          <p:cNvSpPr/>
          <p:nvPr/>
        </p:nvSpPr>
        <p:spPr>
          <a:xfrm>
            <a:off x="6495393" y="1650124"/>
            <a:ext cx="1030014"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A31846-3043-451A-8AC4-842A0D2EE836}"/>
              </a:ext>
            </a:extLst>
          </p:cNvPr>
          <p:cNvCxnSpPr>
            <a:stCxn id="2" idx="6"/>
            <a:endCxn id="4" idx="2"/>
          </p:cNvCxnSpPr>
          <p:nvPr/>
        </p:nvCxnSpPr>
        <p:spPr>
          <a:xfrm>
            <a:off x="7525407" y="2138855"/>
            <a:ext cx="23543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453123"/>
      </p:ext>
    </p:extLst>
  </p:cSld>
  <p:clrMapOvr>
    <a:masterClrMapping/>
  </p:clrMapOvr>
  <p:transition spd="slow">
    <p:push dir="d"/>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3693319"/>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[ebp-4]             </a:t>
            </a:r>
            <a:r>
              <a:rPr lang="en-US" dirty="0">
                <a:solidFill>
                  <a:schemeClr val="accent6"/>
                </a:solidFill>
                <a:latin typeface="Consolas" panose="020B0609020204030204" pitchFamily="49" charset="0"/>
              </a:rPr>
              <a:t>b</a:t>
            </a: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b, 5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add</a:t>
            </a:r>
            <a:r>
              <a:rPr lang="en-US" dirty="0">
                <a:latin typeface="Consolas" panose="020B0609020204030204" pitchFamily="49" charset="0"/>
              </a:rPr>
              <a:t> b,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                     </a:t>
            </a:r>
            <a:r>
              <a:rPr lang="en-US" dirty="0">
                <a:solidFill>
                  <a:schemeClr val="accent6"/>
                </a:solidFill>
                <a:latin typeface="Consolas" panose="020B0609020204030204" pitchFamily="49" charset="0"/>
              </a:rPr>
              <a:t>b</a:t>
            </a: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r>
              <a:rPr lang="en-US" dirty="0">
                <a:latin typeface="Consolas" panose="020B0609020204030204" pitchFamily="49" charset="0"/>
              </a:rPr>
              <a:t>          </a:t>
            </a:r>
            <a:r>
              <a:rPr lang="en-US" dirty="0">
                <a:solidFill>
                  <a:schemeClr val="accent6"/>
                </a:solidFill>
                <a:latin typeface="Consolas" panose="020B0609020204030204" pitchFamily="49" charset="0"/>
              </a:rPr>
              <a:t>b</a:t>
            </a:r>
            <a:r>
              <a:rPr lang="en-US" dirty="0">
                <a:latin typeface="Consolas" panose="020B0609020204030204" pitchFamily="49" charset="0"/>
              </a:rPr>
              <a:t> </a:t>
            </a:r>
            <a:r>
              <a:rPr lang="en-US" dirty="0">
                <a:solidFill>
                  <a:srgbClr val="FF0000"/>
                </a:solidFill>
                <a:latin typeface="Consolas" panose="020B0609020204030204" pitchFamily="49" charset="0"/>
              </a:rPr>
              <a:t>ax</a:t>
            </a: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b, </a:t>
            </a:r>
            <a:r>
              <a:rPr lang="en-US" dirty="0">
                <a:solidFill>
                  <a:srgbClr val="FF0000"/>
                </a:solidFill>
                <a:latin typeface="Consolas" panose="020B0609020204030204" pitchFamily="49" charset="0"/>
              </a:rPr>
              <a:t>ax                  </a:t>
            </a:r>
            <a:r>
              <a:rPr lang="en-US" dirty="0">
                <a:solidFill>
                  <a:schemeClr val="accent6"/>
                </a:solidFill>
                <a:latin typeface="Consolas" panose="020B0609020204030204" pitchFamily="49" charset="0"/>
              </a:rPr>
              <a:t>b</a:t>
            </a:r>
            <a:r>
              <a:rPr lang="en-US" dirty="0">
                <a:solidFill>
                  <a:srgbClr val="FF0000"/>
                </a:solidFill>
                <a:latin typeface="Consolas" panose="020B0609020204030204" pitchFamily="49" charset="0"/>
              </a:rPr>
              <a:t> ax</a:t>
            </a:r>
            <a:br>
              <a:rPr lang="en-US" dirty="0">
                <a:latin typeface="Consolas" panose="020B0609020204030204" pitchFamily="49" charset="0"/>
              </a:rPr>
            </a:br>
            <a:r>
              <a:rPr lang="en-US" dirty="0">
                <a:latin typeface="Consolas" panose="020B0609020204030204" pitchFamily="49" charset="0"/>
              </a:rPr>
              <a:t>    </a:t>
            </a:r>
            <a:r>
              <a:rPr lang="en-US" b="1" dirty="0">
                <a:solidFill>
                  <a:srgbClr val="FF0000"/>
                </a:solidFill>
                <a:latin typeface="Consolas" panose="020B0609020204030204" pitchFamily="49" charset="0"/>
              </a:rPr>
              <a:t>RET</a:t>
            </a:r>
            <a:r>
              <a:rPr lang="en-US" dirty="0">
                <a:latin typeface="Consolas" panose="020B0609020204030204" pitchFamily="49" charset="0"/>
              </a:rPr>
              <a:t> b                      </a:t>
            </a:r>
            <a:r>
              <a:rPr lang="en-US" dirty="0" err="1">
                <a:solidFill>
                  <a:schemeClr val="accent6"/>
                </a:solidFill>
                <a:latin typeface="Consolas" panose="020B0609020204030204" pitchFamily="49" charset="0"/>
              </a:rPr>
              <a:t>b</a:t>
            </a:r>
            <a:endParaRPr lang="en-US" dirty="0">
              <a:solidFill>
                <a:schemeClr val="accent6"/>
              </a:solidFill>
              <a:latin typeface="Consolas" panose="020B0609020204030204" pitchFamily="49" charset="0"/>
            </a:endParaRPr>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1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66959-A107-4C97-BB2E-24E73B612ACE}"/>
              </a:ext>
            </a:extLst>
          </p:cNvPr>
          <p:cNvSpPr txBox="1"/>
          <p:nvPr/>
        </p:nvSpPr>
        <p:spPr>
          <a:xfrm>
            <a:off x="152400" y="1443841"/>
            <a:ext cx="5239407" cy="3693319"/>
          </a:xfrm>
          <a:prstGeom prst="rect">
            <a:avLst/>
          </a:prstGeom>
          <a:noFill/>
        </p:spPr>
        <p:txBody>
          <a:bodyPr wrap="square">
            <a:spAutoFit/>
          </a:bodyPr>
          <a:lstStyle/>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[ebp-4]</a:t>
            </a:r>
            <a:endParaRPr lang="en-US" dirty="0">
              <a:solidFill>
                <a:schemeClr val="accent6"/>
              </a:solidFill>
              <a:latin typeface="Consolas" panose="020B0609020204030204" pitchFamily="49" charset="0"/>
            </a:endParaRPr>
          </a:p>
          <a:p>
            <a:pPr marL="0" indent="0">
              <a:buNone/>
            </a:pPr>
            <a:r>
              <a:rPr lang="en-US" b="1" dirty="0">
                <a:latin typeface="Consolas" panose="020B0609020204030204" pitchFamily="49" charset="0"/>
              </a:rPr>
              <a:t>    </a:t>
            </a:r>
            <a:r>
              <a:rPr lang="en-US" b="1" dirty="0" err="1">
                <a:latin typeface="Consolas" panose="020B0609020204030204" pitchFamily="49" charset="0"/>
              </a:rPr>
              <a:t>cmp</a:t>
            </a:r>
            <a:r>
              <a:rPr lang="en-US" dirty="0">
                <a:latin typeface="Consolas" panose="020B0609020204030204" pitchFamily="49" charset="0"/>
              </a:rPr>
              <a:t> bx, 5</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err="1">
                <a:latin typeface="Consolas" panose="020B0609020204030204" pitchFamily="49" charset="0"/>
              </a:rPr>
              <a:t>bne</a:t>
            </a:r>
            <a:r>
              <a:rPr lang="en-US" dirty="0">
                <a:latin typeface="Consolas" panose="020B0609020204030204" pitchFamily="49" charset="0"/>
              </a:rPr>
              <a:t> B2</a:t>
            </a:r>
          </a:p>
          <a:p>
            <a:pPr marL="0" indent="0">
              <a:buNone/>
            </a:pPr>
            <a:r>
              <a:rPr lang="en-US" b="1" dirty="0">
                <a:latin typeface="Consolas" panose="020B0609020204030204" pitchFamily="49" charset="0"/>
              </a:rPr>
              <a:t>    </a:t>
            </a:r>
            <a:r>
              <a:rPr lang="en-US" b="1" dirty="0" err="1">
                <a:latin typeface="Consolas" panose="020B0609020204030204" pitchFamily="49" charset="0"/>
              </a:rPr>
              <a:t>jmp</a:t>
            </a:r>
            <a:r>
              <a:rPr lang="en-US" dirty="0">
                <a:latin typeface="Consolas" panose="020B0609020204030204" pitchFamily="49" charset="0"/>
              </a:rPr>
              <a:t> B3</a:t>
            </a:r>
          </a:p>
          <a:p>
            <a:pPr marL="0" indent="0">
              <a:buNone/>
            </a:pPr>
            <a:r>
              <a:rPr lang="en-US" dirty="0">
                <a:latin typeface="Consolas" panose="020B0609020204030204" pitchFamily="49" charset="0"/>
              </a:rPr>
              <a:t>    </a:t>
            </a:r>
            <a:r>
              <a:rPr lang="en-US" b="1" dirty="0">
                <a:latin typeface="Consolas" panose="020B0609020204030204" pitchFamily="49" charset="0"/>
              </a:rPr>
              <a:t>mov</a:t>
            </a:r>
            <a:r>
              <a:rPr lang="en-US" dirty="0">
                <a:latin typeface="Consolas" panose="020B0609020204030204" pitchFamily="49" charset="0"/>
              </a:rPr>
              <a:t> bx,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B2:</a:t>
            </a:r>
          </a:p>
          <a:p>
            <a:pPr marL="0" indent="0">
              <a:buNone/>
            </a:pPr>
            <a:r>
              <a:rPr lang="en-US" b="1" dirty="0">
                <a:latin typeface="Consolas" panose="020B0609020204030204" pitchFamily="49" charset="0"/>
              </a:rPr>
              <a:t>    add</a:t>
            </a:r>
            <a:r>
              <a:rPr lang="en-US" dirty="0">
                <a:latin typeface="Consolas" panose="020B0609020204030204" pitchFamily="49" charset="0"/>
              </a:rPr>
              <a:t> bx,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B3:</a:t>
            </a: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1</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push</a:t>
            </a:r>
            <a:r>
              <a:rPr lang="en-US" dirty="0">
                <a:latin typeface="Consolas" panose="020B0609020204030204" pitchFamily="49" charset="0"/>
              </a:rPr>
              <a:t> 3</a:t>
            </a:r>
            <a:endParaRPr lang="en-US" dirty="0">
              <a:solidFill>
                <a:schemeClr val="accent6"/>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call</a:t>
            </a:r>
            <a:r>
              <a:rPr lang="en-US" dirty="0">
                <a:latin typeface="Consolas" panose="020B0609020204030204" pitchFamily="49" charset="0"/>
              </a:rPr>
              <a:t> </a:t>
            </a:r>
            <a:r>
              <a:rPr lang="en-US" dirty="0" err="1">
                <a:latin typeface="Consolas" panose="020B0609020204030204" pitchFamily="49" charset="0"/>
              </a:rPr>
              <a:t>someFunction</a:t>
            </a:r>
            <a:endParaRPr lang="en-US" dirty="0">
              <a:solidFill>
                <a:srgbClr val="FF0000"/>
              </a:solidFill>
              <a:latin typeface="Consolas" panose="020B0609020204030204" pitchFamily="49" charset="0"/>
            </a:endParaRPr>
          </a:p>
          <a:p>
            <a:pPr marL="0" indent="0">
              <a:buNone/>
            </a:pPr>
            <a:r>
              <a:rPr lang="en-US" dirty="0">
                <a:latin typeface="Consolas" panose="020B0609020204030204" pitchFamily="49" charset="0"/>
              </a:rPr>
              <a:t>    </a:t>
            </a:r>
            <a:r>
              <a:rPr lang="en-US" b="1" dirty="0">
                <a:latin typeface="Consolas" panose="020B0609020204030204" pitchFamily="49" charset="0"/>
              </a:rPr>
              <a:t>add</a:t>
            </a:r>
            <a:r>
              <a:rPr lang="en-US" dirty="0">
                <a:latin typeface="Consolas" panose="020B0609020204030204" pitchFamily="49" charset="0"/>
              </a:rPr>
              <a:t> ax, bx</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ret</a:t>
            </a:r>
            <a:endParaRPr lang="en-US" dirty="0">
              <a:latin typeface="Consolas" panose="020B0609020204030204" pitchFamily="49" charset="0"/>
            </a:endParaRPr>
          </a:p>
        </p:txBody>
      </p:sp>
      <p:sp>
        <p:nvSpPr>
          <p:cNvPr id="4" name="Oval 3">
            <a:extLst>
              <a:ext uri="{FF2B5EF4-FFF2-40B4-BE49-F238E27FC236}">
                <a16:creationId xmlns:a16="http://schemas.microsoft.com/office/drawing/2014/main" id="{6F0FFEF3-6CA2-4DA8-A86D-7AFB904EB405}"/>
              </a:ext>
            </a:extLst>
          </p:cNvPr>
          <p:cNvSpPr/>
          <p:nvPr/>
        </p:nvSpPr>
        <p:spPr>
          <a:xfrm>
            <a:off x="9879725" y="1650124"/>
            <a:ext cx="1030014" cy="9774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endParaRPr lang="en-GB" dirty="0"/>
          </a:p>
        </p:txBody>
      </p:sp>
      <p:sp>
        <p:nvSpPr>
          <p:cNvPr id="7" name="Oval 6">
            <a:extLst>
              <a:ext uri="{FF2B5EF4-FFF2-40B4-BE49-F238E27FC236}">
                <a16:creationId xmlns:a16="http://schemas.microsoft.com/office/drawing/2014/main" id="{10DF3AAF-36AE-49AE-ACC5-42937876E9DB}"/>
              </a:ext>
            </a:extLst>
          </p:cNvPr>
          <p:cNvSpPr/>
          <p:nvPr/>
        </p:nvSpPr>
        <p:spPr>
          <a:xfrm>
            <a:off x="8129752" y="3946634"/>
            <a:ext cx="1030014" cy="9774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a:t>
            </a:r>
            <a:endParaRPr lang="en-GB" dirty="0"/>
          </a:p>
        </p:txBody>
      </p:sp>
      <p:cxnSp>
        <p:nvCxnSpPr>
          <p:cNvPr id="9" name="Straight Arrow Connector 8">
            <a:extLst>
              <a:ext uri="{FF2B5EF4-FFF2-40B4-BE49-F238E27FC236}">
                <a16:creationId xmlns:a16="http://schemas.microsoft.com/office/drawing/2014/main" id="{F50D05DD-E474-4C56-90C8-127628F6B2A0}"/>
              </a:ext>
            </a:extLst>
          </p:cNvPr>
          <p:cNvCxnSpPr>
            <a:stCxn id="7" idx="7"/>
            <a:endCxn id="4" idx="3"/>
          </p:cNvCxnSpPr>
          <p:nvPr/>
        </p:nvCxnSpPr>
        <p:spPr>
          <a:xfrm flipV="1">
            <a:off x="9008924" y="2484440"/>
            <a:ext cx="1021643" cy="160534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35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87B9F-01A6-4C84-A936-F7E09E8B9DD3}"/>
              </a:ext>
            </a:extLst>
          </p:cNvPr>
          <p:cNvSpPr>
            <a:spLocks noGrp="1"/>
          </p:cNvSpPr>
          <p:nvPr>
            <p:ph idx="1"/>
          </p:nvPr>
        </p:nvSpPr>
        <p:spPr>
          <a:xfrm>
            <a:off x="419100" y="-9939"/>
            <a:ext cx="11353800" cy="6858000"/>
          </a:xfrm>
        </p:spPr>
        <p:txBody>
          <a:bodyPr numCol="2">
            <a:normAutofit fontScale="92500" lnSpcReduction="20000"/>
          </a:bodyPr>
          <a:lstStyle/>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foobar</a:t>
            </a:r>
            <a:r>
              <a:rPr lang="en-US" dirty="0">
                <a:latin typeface="Consolas" panose="020B0609020204030204" pitchFamily="49" charset="0"/>
              </a:rPr>
              <a:t>(</a:t>
            </a:r>
            <a:r>
              <a:rPr lang="en-US" b="1" dirty="0">
                <a:latin typeface="Consolas" panose="020B0609020204030204" pitchFamily="49" charset="0"/>
              </a:rPr>
              <a:t>int</a:t>
            </a:r>
            <a:r>
              <a:rPr lang="en-US" dirty="0">
                <a:latin typeface="Consolas" panose="020B0609020204030204" pitchFamily="49" charset="0"/>
              </a:rPr>
              <a:t> a, </a:t>
            </a:r>
            <a:r>
              <a:rPr lang="en-US" b="1" dirty="0">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a:t>
            </a:r>
            <a:r>
              <a:rPr lang="en-US" b="1" dirty="0">
                <a:latin typeface="Consolas" panose="020B0609020204030204" pitchFamily="49" charset="0"/>
              </a:rPr>
              <a:t>int</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 &lt; b) </a:t>
            </a:r>
            <a:br>
              <a:rPr lang="en-US" dirty="0">
                <a:latin typeface="Consolas" panose="020B0609020204030204" pitchFamily="49" charset="0"/>
              </a:rPr>
            </a:br>
            <a:r>
              <a:rPr lang="en-US" dirty="0">
                <a:latin typeface="Consolas" panose="020B0609020204030204" pitchFamily="49" charset="0"/>
              </a:rPr>
              <a:t>        c = a + b;</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else</a:t>
            </a:r>
            <a:br>
              <a:rPr lang="en-US" dirty="0">
                <a:latin typeface="Consolas" panose="020B0609020204030204" pitchFamily="49" charset="0"/>
              </a:rPr>
            </a:br>
            <a:r>
              <a:rPr lang="en-US" dirty="0">
                <a:latin typeface="Consolas" panose="020B0609020204030204" pitchFamily="49" charset="0"/>
              </a:rPr>
              <a:t>        c = a – b;</a:t>
            </a:r>
          </a:p>
          <a:p>
            <a:pPr marL="0" indent="0">
              <a:buNone/>
            </a:pPr>
            <a:r>
              <a:rPr lang="en-US" dirty="0">
                <a:latin typeface="Consolas" panose="020B0609020204030204" pitchFamily="49" charset="0"/>
              </a:rPr>
              <a:t>    </a:t>
            </a:r>
            <a:r>
              <a:rPr lang="en-US" dirty="0" err="1">
                <a:latin typeface="Consolas" panose="020B0609020204030204" pitchFamily="49" charset="0"/>
              </a:rPr>
              <a:t>otherfoo</a:t>
            </a:r>
            <a:r>
              <a:rPr lang="en-US" dirty="0">
                <a:latin typeface="Consolas" panose="020B0609020204030204" pitchFamily="49" charset="0"/>
              </a:rPr>
              <a:t>(&amp;c);</a:t>
            </a:r>
          </a:p>
          <a:p>
            <a:pPr marL="0" indent="0">
              <a:buNone/>
            </a:pP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c;</a:t>
            </a:r>
            <a:br>
              <a:rPr lang="en-US" dirty="0">
                <a:latin typeface="Consolas" panose="020B0609020204030204" pitchFamily="49" charset="0"/>
              </a:rPr>
            </a:b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432409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7757</Words>
  <Application>Microsoft Office PowerPoint</Application>
  <PresentationFormat>Widescreen</PresentationFormat>
  <Paragraphs>1368</Paragraphs>
  <Slides>86</Slides>
  <Notes>36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Bradley Hand ITC</vt:lpstr>
      <vt:lpstr>Calibri</vt:lpstr>
      <vt:lpstr>Calibri Light</vt:lpstr>
      <vt:lpstr>Consolas</vt:lpstr>
      <vt:lpstr>Office Theme</vt:lpstr>
      <vt:lpstr>Code Generation</vt:lpstr>
      <vt:lpstr>PowerPoint Presentation</vt:lpstr>
      <vt:lpstr>PowerPoint Presentation</vt:lpstr>
      <vt:lpstr>PowerPoint Presentation</vt:lpstr>
      <vt:lpstr>PowerPoint Presentation</vt:lpstr>
      <vt:lpstr>PowerPoint Presentation</vt:lpstr>
      <vt:lpstr>Registers Are Not Perfect</vt:lpstr>
      <vt:lpstr>PowerPoint Presentation</vt:lpstr>
      <vt:lpstr>PowerPoint Presentation</vt:lpstr>
      <vt:lpstr>Registers Are Not Perfect</vt:lpstr>
      <vt:lpstr>IR</vt:lpstr>
      <vt:lpstr>IR Target</vt:lpstr>
      <vt:lpstr>Register Allocation</vt:lpstr>
      <vt:lpstr>Allocation &amp; Assignment</vt:lpstr>
      <vt:lpstr>Value Spilling</vt:lpstr>
      <vt:lpstr>Local Register Allocation</vt:lpstr>
      <vt:lpstr>Local Register Allocation</vt:lpstr>
      <vt:lpstr>PowerPoint Presentation</vt:lpstr>
      <vt:lpstr>PowerPoint Presentation</vt:lpstr>
      <vt:lpstr>PowerPoint Presentation</vt:lpstr>
      <vt:lpstr>PowerPoint Presentation</vt:lpstr>
      <vt:lpstr>Local Register Allocation</vt:lpstr>
      <vt:lpstr>Local Register Allocation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Register Allocation</vt:lpstr>
      <vt:lpstr>This is all nice…</vt:lpstr>
      <vt:lpstr>This is all nice…</vt:lpstr>
      <vt:lpstr>Global Register Allocation</vt:lpstr>
      <vt:lpstr>Live Ranges</vt:lpstr>
      <vt:lpstr>Live Ranges</vt:lpstr>
      <vt:lpstr>Live Ranges</vt:lpstr>
      <vt:lpstr>Live Ranges</vt:lpstr>
      <vt:lpstr>Global Register Allocation</vt:lpstr>
      <vt:lpstr>Linear Scan</vt:lpstr>
      <vt:lpstr>Linear Scan</vt:lpstr>
      <vt:lpstr>PowerPoint Presentation</vt:lpstr>
      <vt:lpstr>PowerPoint Presentation</vt:lpstr>
      <vt:lpstr>PowerPoint Presentation</vt:lpstr>
      <vt:lpstr>PowerPoint Presentation</vt:lpstr>
      <vt:lpstr>Register Allocation via Graph Coloring</vt:lpstr>
      <vt:lpstr>Graph Coloring</vt:lpstr>
      <vt:lpstr>Graph Coloring</vt:lpstr>
      <vt:lpstr>Graph Coloring</vt:lpstr>
      <vt:lpstr>Graph Coloring</vt:lpstr>
      <vt:lpstr>The Devil in the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Peepholer to the rescue!</vt:lpstr>
      <vt:lpstr>Peepholer to the rescue!</vt:lpstr>
      <vt:lpstr>Further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127</cp:revision>
  <dcterms:created xsi:type="dcterms:W3CDTF">2019-11-27T10:15:31Z</dcterms:created>
  <dcterms:modified xsi:type="dcterms:W3CDTF">2023-04-18T13:59:53Z</dcterms:modified>
</cp:coreProperties>
</file>