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326" r:id="rId3"/>
    <p:sldId id="424" r:id="rId4"/>
    <p:sldId id="456" r:id="rId5"/>
    <p:sldId id="457" r:id="rId6"/>
    <p:sldId id="459" r:id="rId7"/>
    <p:sldId id="458" r:id="rId8"/>
    <p:sldId id="425" r:id="rId9"/>
    <p:sldId id="464" r:id="rId10"/>
    <p:sldId id="426" r:id="rId11"/>
    <p:sldId id="427" r:id="rId12"/>
    <p:sldId id="460" r:id="rId13"/>
    <p:sldId id="428" r:id="rId14"/>
    <p:sldId id="466" r:id="rId15"/>
    <p:sldId id="465" r:id="rId16"/>
    <p:sldId id="429" r:id="rId17"/>
    <p:sldId id="423" r:id="rId18"/>
    <p:sldId id="430" r:id="rId19"/>
    <p:sldId id="431" r:id="rId20"/>
    <p:sldId id="432" r:id="rId21"/>
    <p:sldId id="433" r:id="rId22"/>
    <p:sldId id="435" r:id="rId23"/>
    <p:sldId id="436" r:id="rId24"/>
    <p:sldId id="437" r:id="rId25"/>
    <p:sldId id="434" r:id="rId26"/>
    <p:sldId id="438" r:id="rId27"/>
    <p:sldId id="440" r:id="rId28"/>
    <p:sldId id="439" r:id="rId29"/>
    <p:sldId id="441" r:id="rId30"/>
    <p:sldId id="443" r:id="rId31"/>
    <p:sldId id="445" r:id="rId32"/>
    <p:sldId id="444" r:id="rId33"/>
    <p:sldId id="446" r:id="rId34"/>
    <p:sldId id="447" r:id="rId35"/>
    <p:sldId id="448" r:id="rId36"/>
    <p:sldId id="449" r:id="rId37"/>
    <p:sldId id="450" r:id="rId38"/>
    <p:sldId id="451" r:id="rId39"/>
    <p:sldId id="452" r:id="rId40"/>
    <p:sldId id="453" r:id="rId41"/>
    <p:sldId id="454" r:id="rId42"/>
    <p:sldId id="455" r:id="rId43"/>
    <p:sldId id="42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FF09"/>
    <a:srgbClr val="FF0909"/>
    <a:srgbClr val="FFCC99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84019" autoAdjust="0"/>
  </p:normalViewPr>
  <p:slideViewPr>
    <p:cSldViewPr snapToGrid="0">
      <p:cViewPr varScale="1">
        <p:scale>
          <a:sx n="114" d="100"/>
          <a:sy n="114" d="100"/>
        </p:scale>
        <p:origin x="3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61A09-C243-4AF9-8E89-AFF8EF129A8C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374D8-11B8-4947-8BFB-7F91CC1BA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357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00FF00"/>
                </a:solidFill>
                <a:effectLst/>
                <a:latin typeface=" Iosevka Term"/>
              </a:rPr>
              <a:t>Details about how compiled code actually works. Information about calling conventions, stack frames, variables, symbols and visibility. Memory areas (heap, stack, </a:t>
            </a:r>
            <a:r>
              <a:rPr lang="en-US" b="0" dirty="0" err="1">
                <a:solidFill>
                  <a:srgbClr val="00FF00"/>
                </a:solidFill>
                <a:effectLst/>
                <a:latin typeface=" Iosevka Term"/>
              </a:rPr>
              <a:t>globals</a:t>
            </a:r>
            <a:r>
              <a:rPr lang="en-US" b="0" dirty="0">
                <a:solidFill>
                  <a:srgbClr val="00FF00"/>
                </a:solidFill>
                <a:effectLst/>
                <a:latin typeface=" Iosevka Term"/>
              </a:rPr>
              <a:t>), alignment. Compilation units (modules, functions, basic blocks). Object files, static vs dynamic linkage, etc.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197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Depending on the function in question, the savings can be quite substantial. But we do not have to stop at functions!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607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Whole programs can be partially evaluated!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181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program is essentially a transformer function from its input to an output.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872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we can split the input into a static (compile time known) part and dynamic, which is only specialized at runtime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37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partial evaluation creates a new program that is specialized for the static input. </a:t>
            </a:r>
          </a:p>
          <a:p>
            <a:endParaRPr lang="en-US" dirty="0"/>
          </a:p>
          <a:p>
            <a:r>
              <a:rPr lang="en-US" dirty="0"/>
              <a:t>But what happens if the program in question is actually an interpreter?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6286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program is essentially a transformer function from its input to an output.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736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we can split the input into a static (compile time known) part and dynamic, which is only specialized at runtime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2908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static input of the interpreter becomes the program itself, while the dynamic input becomes the input expected for the program itself.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171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most importantly the interpreter specialized for the program will become an executable of the former program!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192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most importantly the interpreter specialized for the program will become an executable of the former program!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002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this code. What’s the first optimization you’d apply?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916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we can go further. In the previous example, when we specialized the interpreter, we did so with a tool, called specializer, another program with its own input and output.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2752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input to the specializer too can be split between the static part - the program to be specialized and a dynamic part, which will be the static input the </a:t>
            </a:r>
            <a:r>
              <a:rPr lang="en-US" dirty="0" err="1"/>
              <a:t>the</a:t>
            </a:r>
            <a:r>
              <a:rPr lang="en-US" dirty="0"/>
              <a:t> program we want it to be specialized to. Now what happens if we turn the specializer on itself with the static input being the interpreter?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0857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4899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is the specializer that knows how to interpret?</a:t>
            </a:r>
          </a:p>
          <a:p>
            <a:endParaRPr lang="en-US" dirty="0"/>
          </a:p>
          <a:p>
            <a:r>
              <a:rPr lang="en-US" dirty="0"/>
              <a:t>Previously, when we specialized an interpreter to a particular source code, we got executable. Now we already have a specializer specialized for a particular interpreter, when we plug in the source code, the specializer will do the rest of the specialization from previous case and will give us an executable of that program!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60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other words, we have built ourselves a compiler almost for free</a:t>
            </a:r>
            <a:r>
              <a:rPr lang="en-US" dirty="0">
                <a:sym typeface="Wingdings" panose="05000000000000000000" pitchFamily="2" charset="2"/>
              </a:rPr>
              <a:t> - given an interpreter and a partial evaluator.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7577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finally – what happens if we specialize the specialize for itself? I.e. create a specializer that is only good at specializing itself for some input.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653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futamura</a:t>
            </a:r>
            <a:r>
              <a:rPr lang="en-US" dirty="0"/>
              <a:t> projections are actually very practical and useful tools for creating compilers and fast interpreters, such as </a:t>
            </a:r>
            <a:r>
              <a:rPr lang="en-US" dirty="0" err="1"/>
              <a:t>PyPy</a:t>
            </a:r>
            <a:r>
              <a:rPr lang="en-US" dirty="0"/>
              <a:t>, </a:t>
            </a:r>
            <a:r>
              <a:rPr lang="en-US" dirty="0" err="1"/>
              <a:t>Graal</a:t>
            </a:r>
            <a:r>
              <a:rPr lang="en-US" dirty="0"/>
              <a:t>/Truffle, etc.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010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inline, which increases our context and allows other optimizations to be performed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624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inline, which increases our context and allows other optimizations to be performed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252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inline, which increases our context and allows other optimizations to be performed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042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here we are. Do we stop here?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955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if </a:t>
            </a:r>
            <a:r>
              <a:rPr lang="en-US" dirty="0" err="1"/>
              <a:t>inlining</a:t>
            </a:r>
            <a:r>
              <a:rPr lang="en-US" dirty="0"/>
              <a:t> is not an option?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678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FP folks should be happy now. Sadly there is no lambda in C++ grammar.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681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C++ so there is no despair… But what is the std bind and how does it work? </a:t>
            </a:r>
          </a:p>
          <a:p>
            <a:endParaRPr lang="en-US" dirty="0"/>
          </a:p>
          <a:p>
            <a:r>
              <a:rPr lang="en-US" dirty="0"/>
              <a:t>(a template that basically generates new code)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24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FF4C-D3B3-416B-A6E3-59EAB0788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80C2B-8E29-4CF4-9398-6F8712E56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9B492-73C5-4AD5-84C7-44F9F1DB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AE6F0-E1B6-45D1-8BAC-D0689AED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B0C68-D4A6-485A-9197-6F3C1EC8A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45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30A7-04BE-402B-921E-E48EA01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31760-97FA-4BB3-8144-4F72D9DD4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008A0-04BD-4BF8-8BDE-F01123D0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AB3B5-F5DA-40F9-9E1C-05DF655A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4CF3F-56E3-4A9D-A632-039CFD95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18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F6416C-F368-4239-A310-1E005C6CB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E416E-8506-4903-A338-2F8B238E8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72BF3-7AE8-4C32-B78F-5016BE78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A6A6A-BFC3-4216-8F4A-C499E669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E0610-934B-4D34-BD7B-85B73200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85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836D6-6309-4826-BCF1-F9C5CC56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09ABF-C8BE-468E-85CB-60AB162D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7A40A-9148-40AA-9C5D-80B2A66C5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D3085-1623-4504-9961-0ED82EA0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626F6-68D8-4143-9BF9-E12D1472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6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AB3AA-E306-4C4E-919A-FECFD268E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55FC0-FC0A-4248-A71A-26A742EF0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DE500-4697-4502-9624-E7528097B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D40A2-EB4E-4CA2-A2BA-E5450A870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26174-53C7-4E1C-96D2-03CA5B87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9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F110-E2F8-42C6-A814-8EC72F4F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B52EF-B14F-4748-94E9-FEB4379D0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9D32B-8E97-4361-B0BC-21EA721E4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112AC-B04F-4100-A78A-4442ECFC0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8688F-2489-4415-9BDD-5FBC5044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EE009-852F-4FCA-93C0-B2AB2787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68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CDAC-A2A3-4A23-8CDB-28B0025C6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BF712-E199-48C1-8738-11E1CCF94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0F1A8-20AF-4BE9-9463-485E498D0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6E120-132A-4AA5-82B1-5CC3CD32D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8DBCFB-C0DB-4ADF-84EE-126A80842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A860C9-A382-441A-9BD1-BE27AFC2A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7FDBF-963A-4A1F-899B-CB8594D00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C088F8-AD37-4A26-939C-8CF819C06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00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8E900-844F-4BB6-8C20-006F2DD4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ED051A-820C-4CC1-AE68-F7250E692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B0972-61D9-4296-96AE-089125EB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D2AA5-B50D-49D2-9BDF-572EAFC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4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E98F3-2C56-407E-9D85-6C8D1858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0DD1B-2192-44CA-9C9F-4F36208E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AA7EF-8EB1-4700-B711-A052BB6F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1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109A-E899-4395-9DED-CF5CD23DB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4CD9D-3EAD-428E-A32A-BEE237FEB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00E73-6128-4341-B80D-C2188FBAA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1C22C-BCD3-482A-B04B-09198929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225E7-9B76-4A1B-B502-6CB80D46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66888-384F-48FA-A7DD-CFC1D250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0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96F7E-4232-47B6-B663-2E7335387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98CB1A-DFD1-47A1-8430-225DA4D25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8072D-A5D8-4D8B-8D39-ACEC6764F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94F3D-A0CA-4982-BF37-865E3DBDC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3A431-C2A0-4A3F-96AB-21FEE057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E4B8D-0FCD-41A2-A229-CCB61373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29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10E9AE-444B-4246-828B-B5706183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3F170-1676-4377-B807-F09D0765C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C26E0-F6AC-498B-A9BA-F691DD186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7A54B-BC64-4F06-9E03-64B6A67018EB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F282A-7236-4AB1-A352-06CF3728F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06DB-BAD3-48A1-8F81-ECB8DFD82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33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fit.cvut.cz/BI-OO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2" Type="http://schemas.openxmlformats.org/officeDocument/2006/relationships/hyperlink" Target="https://llvm.org/docs/tutorial/index.html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499C9-B0DD-42CF-BF7D-83189213C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dirty="0"/>
              <a:t>Optimization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28CB8-FF28-4397-BCCE-8C2D0DDC82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NI(E)-GEN, Spring 2023</a:t>
            </a:r>
          </a:p>
          <a:p>
            <a:r>
              <a:rPr lang="en-US" dirty="0">
                <a:hlinkClick r:id="rId3"/>
              </a:rPr>
              <a:t>https://courses.fit.cvut.cz/NI-GEN</a:t>
            </a:r>
            <a:endParaRPr lang="en-US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E0D75-7C4F-4390-A458-114795104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259" y="5641596"/>
            <a:ext cx="3610012" cy="79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87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674F8-4E77-AD15-B85E-1E89456C0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E10AF-8340-8690-4CF3-FB6F01AFE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 Instruction Elimination (DIE)</a:t>
            </a:r>
          </a:p>
          <a:p>
            <a:pPr lvl="1"/>
            <a:r>
              <a:rPr lang="en-US" dirty="0"/>
              <a:t>Removes instruction w/o </a:t>
            </a:r>
            <a:r>
              <a:rPr lang="en-US" dirty="0" err="1"/>
              <a:t>sideeffects</a:t>
            </a:r>
            <a:r>
              <a:rPr lang="en-US" dirty="0"/>
              <a:t> and no uses</a:t>
            </a:r>
          </a:p>
          <a:p>
            <a:endParaRPr lang="en-US" dirty="0"/>
          </a:p>
          <a:p>
            <a:r>
              <a:rPr lang="en-US" dirty="0"/>
              <a:t>Dead Store Elimination (DSE)</a:t>
            </a:r>
          </a:p>
          <a:p>
            <a:pPr lvl="1"/>
            <a:r>
              <a:rPr lang="en-US" dirty="0"/>
              <a:t>Removes store of a never-read value (language dependent)</a:t>
            </a:r>
          </a:p>
          <a:p>
            <a:endParaRPr lang="en-US" dirty="0"/>
          </a:p>
          <a:p>
            <a:r>
              <a:rPr lang="en-US" dirty="0"/>
              <a:t>Dead Code Elimination (DCE)</a:t>
            </a:r>
          </a:p>
          <a:p>
            <a:pPr lvl="1"/>
            <a:r>
              <a:rPr lang="en-US" dirty="0"/>
              <a:t>Removes unreachable code blocks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905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5D57-1B1F-E782-AB47-28C29BACE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7E487-4032-13C2-DFDB-59A9BFCD8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Inlining</a:t>
            </a:r>
            <a:r>
              <a:rPr lang="en-US" dirty="0"/>
              <a:t> – extremely useful</a:t>
            </a:r>
          </a:p>
          <a:p>
            <a:pPr lvl="1"/>
            <a:r>
              <a:rPr lang="en-US" dirty="0"/>
              <a:t>Removes function call overhead</a:t>
            </a:r>
          </a:p>
          <a:p>
            <a:pPr lvl="1"/>
            <a:r>
              <a:rPr lang="en-US" dirty="0"/>
              <a:t>But often more importantly increases the optimizer’s context</a:t>
            </a:r>
          </a:p>
          <a:p>
            <a:endParaRPr lang="en-US" dirty="0"/>
          </a:p>
          <a:p>
            <a:r>
              <a:rPr lang="en-US" dirty="0"/>
              <a:t>Tail Call Optimization </a:t>
            </a:r>
          </a:p>
          <a:p>
            <a:pPr lvl="1"/>
            <a:r>
              <a:rPr lang="en-US" dirty="0"/>
              <a:t>requirement for functional languages</a:t>
            </a:r>
          </a:p>
        </p:txBody>
      </p:sp>
    </p:spTree>
    <p:extLst>
      <p:ext uri="{BB962C8B-B14F-4D97-AF65-F5344CB8AC3E}">
        <p14:creationId xmlns:p14="http://schemas.microsoft.com/office/powerpoint/2010/main" val="1175379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CA6A-70A7-C178-2154-67259763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E943C-F2E2-2EB4-9722-54F0A609E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most execution time spent in loops, which makes loop optimizations the most important </a:t>
            </a:r>
          </a:p>
          <a:p>
            <a:endParaRPr lang="en-US" dirty="0"/>
          </a:p>
          <a:p>
            <a:r>
              <a:rPr lang="en-US" dirty="0"/>
              <a:t>main themes are removal of loop overhead via various transformations (relatively easy)</a:t>
            </a:r>
          </a:p>
          <a:p>
            <a:endParaRPr lang="en-US" dirty="0"/>
          </a:p>
          <a:p>
            <a:r>
              <a:rPr lang="en-US" dirty="0"/>
              <a:t>and enabling parallelism (very hard)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94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CA6A-70A7-C178-2154-67259763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E943C-F2E2-2EB4-9722-54F0A609E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 unrolling</a:t>
            </a:r>
          </a:p>
          <a:p>
            <a:pPr lvl="1"/>
            <a:r>
              <a:rPr lang="en-US" dirty="0"/>
              <a:t>Reduces loop overhead by lowering loop iterations by copying its body</a:t>
            </a:r>
          </a:p>
          <a:p>
            <a:endParaRPr lang="en-US" dirty="0"/>
          </a:p>
          <a:p>
            <a:r>
              <a:rPr lang="en-US" dirty="0"/>
              <a:t>Loop Inversion</a:t>
            </a:r>
          </a:p>
          <a:p>
            <a:pPr lvl="1"/>
            <a:r>
              <a:rPr lang="en-US" dirty="0"/>
              <a:t>Replaces while loop with guard and do-while</a:t>
            </a:r>
          </a:p>
          <a:p>
            <a:endParaRPr lang="en-US" dirty="0"/>
          </a:p>
          <a:p>
            <a:r>
              <a:rPr lang="en-US" dirty="0"/>
              <a:t>Loop Interchange</a:t>
            </a:r>
          </a:p>
          <a:p>
            <a:pPr lvl="1"/>
            <a:r>
              <a:rPr lang="en-US" dirty="0"/>
              <a:t>Swaps nested loops for better cache locality</a:t>
            </a:r>
          </a:p>
        </p:txBody>
      </p:sp>
    </p:spTree>
    <p:extLst>
      <p:ext uri="{BB962C8B-B14F-4D97-AF65-F5344CB8AC3E}">
        <p14:creationId xmlns:p14="http://schemas.microsoft.com/office/powerpoint/2010/main" val="4199093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CA6A-70A7-C178-2154-67259763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E943C-F2E2-2EB4-9722-54F0A609E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Loop Splitting &amp; Peeling</a:t>
            </a:r>
          </a:p>
          <a:p>
            <a:pPr lvl="1"/>
            <a:r>
              <a:rPr lang="en-US" dirty="0"/>
              <a:t>single loop split into multiple loops iterating over disjoint contiguous areas of the previous range</a:t>
            </a:r>
          </a:p>
          <a:p>
            <a:pPr lvl="1"/>
            <a:r>
              <a:rPr lang="en-US" dirty="0"/>
              <a:t>improves cache locality, highlights potential parallelism</a:t>
            </a:r>
          </a:p>
          <a:p>
            <a:r>
              <a:rPr lang="en-US" dirty="0"/>
              <a:t>Loop </a:t>
            </a:r>
            <a:r>
              <a:rPr lang="en-US" dirty="0" err="1"/>
              <a:t>Unswitching</a:t>
            </a:r>
            <a:endParaRPr lang="en-US" dirty="0"/>
          </a:p>
          <a:p>
            <a:pPr lvl="1"/>
            <a:r>
              <a:rPr lang="en-US" dirty="0"/>
              <a:t>conditionals in the loop that will be the same for the whole loop are moved out of the loop and the rest of the loop is duplicated</a:t>
            </a:r>
          </a:p>
          <a:p>
            <a:r>
              <a:rPr lang="en-US" dirty="0"/>
              <a:t>Loop Reversal</a:t>
            </a:r>
          </a:p>
          <a:p>
            <a:pPr lvl="1"/>
            <a:r>
              <a:rPr lang="en-US" dirty="0"/>
              <a:t>reverse the order of the loop. This does not change performance of the program, but rather enables other </a:t>
            </a:r>
            <a:r>
              <a:rPr lang="en-US" dirty="0" err="1"/>
              <a:t>opimizations</a:t>
            </a:r>
            <a:r>
              <a:rPr lang="en-US" dirty="0"/>
              <a:t> by potentially reducing dependencies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360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CA6A-70A7-C178-2154-67259763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E943C-F2E2-2EB4-9722-54F0A609E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Loop Fission</a:t>
            </a:r>
          </a:p>
          <a:p>
            <a:pPr lvl="1"/>
            <a:r>
              <a:rPr lang="en-US" dirty="0"/>
              <a:t>breaks loop into multiple loops with distinct bodies (helps reference locality for the smaller bodies)</a:t>
            </a:r>
          </a:p>
          <a:p>
            <a:r>
              <a:rPr lang="en-US" dirty="0"/>
              <a:t>Loop Fusion</a:t>
            </a:r>
          </a:p>
          <a:p>
            <a:pPr lvl="1"/>
            <a:r>
              <a:rPr lang="en-US" dirty="0"/>
              <a:t>combine multiple loops iterating the same amount of times / over same data as long as they do not reference each other</a:t>
            </a:r>
          </a:p>
          <a:p>
            <a:r>
              <a:rPr lang="en-US" dirty="0"/>
              <a:t>Loop Invariant Code Motion</a:t>
            </a:r>
          </a:p>
          <a:p>
            <a:pPr lvl="1"/>
            <a:r>
              <a:rPr lang="en-US" dirty="0"/>
              <a:t>code that does not rely on the induction variable can be scheduled before the loop</a:t>
            </a:r>
          </a:p>
          <a:p>
            <a:pPr lvl="1"/>
            <a:r>
              <a:rPr lang="en-US" dirty="0"/>
              <a:t>this is only true if the loop is executed at least once, i.e. ideal for do-whole loops. </a:t>
            </a:r>
          </a:p>
        </p:txBody>
      </p:sp>
    </p:spTree>
    <p:extLst>
      <p:ext uri="{BB962C8B-B14F-4D97-AF65-F5344CB8AC3E}">
        <p14:creationId xmlns:p14="http://schemas.microsoft.com/office/powerpoint/2010/main" val="1392988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403F-A4D0-A539-D1F4-D05A8AE6E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Speculative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92012-25C4-81CF-AA1F-6F577D872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much used in ahead-of-time compilers</a:t>
            </a:r>
          </a:p>
          <a:p>
            <a:r>
              <a:rPr lang="en-US" dirty="0"/>
              <a:t>extremely important for JITs and dynamic languages</a:t>
            </a:r>
          </a:p>
          <a:p>
            <a:endParaRPr lang="en-US" dirty="0"/>
          </a:p>
          <a:p>
            <a:r>
              <a:rPr lang="en-US" dirty="0" err="1"/>
              <a:t>devirtualization</a:t>
            </a:r>
            <a:endParaRPr lang="en-US" dirty="0"/>
          </a:p>
          <a:p>
            <a:r>
              <a:rPr lang="en-US" dirty="0"/>
              <a:t>non-null assumption</a:t>
            </a:r>
          </a:p>
          <a:p>
            <a:r>
              <a:rPr lang="en-US" dirty="0"/>
              <a:t>type assumption</a:t>
            </a:r>
          </a:p>
          <a:p>
            <a:r>
              <a:rPr lang="en-US" dirty="0"/>
              <a:t>value assumption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17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4B15D-F71F-8A97-56A0-EAC06F16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18345-1C28-C28A-4845-EA360A59F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int add(int </a:t>
            </a:r>
            <a:r>
              <a:rPr lang="en-US" dirty="0" err="1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i</a:t>
            </a:r>
            <a: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, int j) {</a:t>
            </a:r>
            <a:b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</a:br>
            <a: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    return </a:t>
            </a:r>
            <a:r>
              <a:rPr lang="en-US" dirty="0" err="1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i</a:t>
            </a:r>
            <a: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 + j;</a:t>
            </a:r>
            <a:b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</a:br>
            <a: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}</a:t>
            </a:r>
            <a:b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</a:br>
            <a:endParaRPr lang="en-US" dirty="0">
              <a:latin typeface="Iosevka Nerd Font" panose="02000509030000000004" pitchFamily="50" charset="0"/>
              <a:ea typeface="Iosevka Nerd Font" panose="02000509030000000004" pitchFamily="50" charset="0"/>
              <a:cs typeface="Iosevka Nerd Font" panose="02000509030000000004" pitchFamily="50" charset="0"/>
            </a:endParaRPr>
          </a:p>
          <a:p>
            <a:pPr marL="0" indent="0">
              <a:buNone/>
            </a:pPr>
            <a: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int y = 0;</a:t>
            </a:r>
            <a:b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</a:br>
            <a: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for (int x = 0; x &lt; VERY_LARGE_N; ++x)</a:t>
            </a:r>
            <a:b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</a:br>
            <a: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    y += add(1, x);</a:t>
            </a:r>
          </a:p>
        </p:txBody>
      </p:sp>
    </p:spTree>
    <p:extLst>
      <p:ext uri="{BB962C8B-B14F-4D97-AF65-F5344CB8AC3E}">
        <p14:creationId xmlns:p14="http://schemas.microsoft.com/office/powerpoint/2010/main" val="4162189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4B15D-F71F-8A97-56A0-EAC06F16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18345-1C28-C28A-4845-EA360A59F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int add(int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, int j) {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    return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 + j;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}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</a:br>
            <a:endParaRPr lang="en-US" dirty="0">
              <a:solidFill>
                <a:schemeClr val="bg1">
                  <a:lumMod val="50000"/>
                </a:schemeClr>
              </a:solidFill>
              <a:latin typeface="Iosevka Nerd Font" panose="02000509030000000004" pitchFamily="50" charset="0"/>
              <a:ea typeface="Iosevka Nerd Font" panose="02000509030000000004" pitchFamily="50" charset="0"/>
              <a:cs typeface="Iosevka Nerd Font" panose="02000509030000000004" pitchFamily="50" charset="0"/>
            </a:endParaRPr>
          </a:p>
          <a:p>
            <a:pPr marL="0" indent="0">
              <a:buNone/>
            </a:pPr>
            <a: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int y = 0;</a:t>
            </a:r>
            <a:b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</a:br>
            <a: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for (int x = 0; x &lt; VERY_LARGE_N; ++x) {</a:t>
            </a:r>
            <a:b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</a:br>
            <a: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int </a:t>
            </a:r>
            <a:r>
              <a:rPr lang="en-US" dirty="0" err="1">
                <a:solidFill>
                  <a:srgbClr val="FF0000"/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 = 1;</a:t>
            </a:r>
            <a:br>
              <a:rPr lang="en-US" dirty="0">
                <a:solidFill>
                  <a:srgbClr val="FF0000"/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</a:br>
            <a:r>
              <a:rPr lang="en-US" dirty="0">
                <a:solidFill>
                  <a:srgbClr val="FF0000"/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    int j = x;</a:t>
            </a:r>
            <a:br>
              <a:rPr lang="en-US" dirty="0">
                <a:solidFill>
                  <a:srgbClr val="FF0000"/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</a:br>
            <a:r>
              <a:rPr lang="en-US" dirty="0">
                <a:solidFill>
                  <a:srgbClr val="FF0000"/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    y += </a:t>
            </a:r>
            <a:r>
              <a:rPr lang="en-US" dirty="0" err="1">
                <a:solidFill>
                  <a:srgbClr val="FF0000"/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 + j;</a:t>
            </a:r>
          </a:p>
          <a:p>
            <a:pPr marL="0" indent="0">
              <a:buNone/>
            </a:pPr>
            <a: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7373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4B15D-F71F-8A97-56A0-EAC06F16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18345-1C28-C28A-4845-EA360A59F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int add(int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, int j) {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    return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 + j;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}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</a:br>
            <a:endParaRPr lang="en-US" dirty="0">
              <a:solidFill>
                <a:schemeClr val="bg1">
                  <a:lumMod val="50000"/>
                </a:schemeClr>
              </a:solidFill>
              <a:latin typeface="Iosevka Nerd Font" panose="02000509030000000004" pitchFamily="50" charset="0"/>
              <a:ea typeface="Iosevka Nerd Font" panose="02000509030000000004" pitchFamily="50" charset="0"/>
              <a:cs typeface="Iosevka Nerd Font" panose="02000509030000000004" pitchFamily="50" charset="0"/>
            </a:endParaRPr>
          </a:p>
          <a:p>
            <a:pPr marL="0" indent="0">
              <a:buNone/>
            </a:pPr>
            <a: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int y = 0;</a:t>
            </a:r>
            <a:b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</a:br>
            <a: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for (int x = 0; x &lt; VERY_LARGE_N; ++x) {</a:t>
            </a:r>
            <a:b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</a:br>
            <a: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int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 = 1;</a:t>
            </a:r>
            <a:b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</a:br>
            <a: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    int j = x;</a:t>
            </a:r>
            <a:b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</a:br>
            <a: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    y += </a:t>
            </a:r>
            <a:r>
              <a:rPr lang="en-US" dirty="0">
                <a:solidFill>
                  <a:srgbClr val="FF0000"/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1</a:t>
            </a:r>
            <a: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 + j;</a:t>
            </a:r>
          </a:p>
          <a:p>
            <a:pPr marL="0" indent="0">
              <a:buNone/>
            </a:pPr>
            <a: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792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963CF-C78C-4582-B32C-221D6C537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1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Trying to outsmart a compiler defeats much of the purpose of using one.</a:t>
            </a:r>
          </a:p>
          <a:p>
            <a:pPr marL="0" indent="0" algn="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r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Brian Kernighan</a:t>
            </a:r>
            <a:endParaRPr lang="en-GB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752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4B15D-F71F-8A97-56A0-EAC06F16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18345-1C28-C28A-4845-EA360A59F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int add(int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, int j) {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    return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 + j;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}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</a:br>
            <a:endParaRPr lang="en-US" dirty="0">
              <a:solidFill>
                <a:schemeClr val="bg1">
                  <a:lumMod val="50000"/>
                </a:schemeClr>
              </a:solidFill>
              <a:latin typeface="Iosevka Nerd Font" panose="02000509030000000004" pitchFamily="50" charset="0"/>
              <a:ea typeface="Iosevka Nerd Font" panose="02000509030000000004" pitchFamily="50" charset="0"/>
              <a:cs typeface="Iosevka Nerd Font" panose="02000509030000000004" pitchFamily="50" charset="0"/>
            </a:endParaRPr>
          </a:p>
          <a:p>
            <a:pPr marL="0" indent="0">
              <a:buNone/>
            </a:pPr>
            <a: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int y = 0;</a:t>
            </a:r>
            <a:b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</a:br>
            <a: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for (int x = 0; x &lt; VERY_LARGE_N; ++x) {</a:t>
            </a:r>
            <a:b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</a:br>
            <a: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int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 = 1;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</a:br>
            <a: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int j = x;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</a:br>
            <a: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    y += 1 + </a:t>
            </a:r>
            <a:r>
              <a:rPr lang="en-US" dirty="0">
                <a:solidFill>
                  <a:srgbClr val="FF0000"/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x</a:t>
            </a:r>
            <a: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6005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4B15D-F71F-8A97-56A0-EAC06F16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18345-1C28-C28A-4845-EA360A59F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Iosevka Nerd Font" panose="02000509030000000004" pitchFamily="50" charset="0"/>
              <a:ea typeface="Iosevka Nerd Font" panose="02000509030000000004" pitchFamily="50" charset="0"/>
              <a:cs typeface="Iosevka Nerd Font" panose="02000509030000000004" pitchFamily="50" charset="0"/>
            </a:endParaRPr>
          </a:p>
          <a:p>
            <a:pPr marL="0" indent="0">
              <a:buNone/>
            </a:pPr>
            <a:endParaRPr lang="en-US" dirty="0">
              <a:latin typeface="Iosevka Nerd Font" panose="02000509030000000004" pitchFamily="50" charset="0"/>
              <a:ea typeface="Iosevka Nerd Font" panose="02000509030000000004" pitchFamily="50" charset="0"/>
              <a:cs typeface="Iosevka Nerd Font" panose="02000509030000000004" pitchFamily="50" charset="0"/>
            </a:endParaRPr>
          </a:p>
          <a:p>
            <a:pPr marL="0" indent="0">
              <a:buNone/>
            </a:pPr>
            <a:endParaRPr lang="en-US" dirty="0">
              <a:latin typeface="Iosevka Nerd Font" panose="02000509030000000004" pitchFamily="50" charset="0"/>
              <a:ea typeface="Iosevka Nerd Font" panose="02000509030000000004" pitchFamily="50" charset="0"/>
              <a:cs typeface="Iosevka Nerd Font" panose="02000509030000000004" pitchFamily="50" charset="0"/>
            </a:endParaRPr>
          </a:p>
          <a:p>
            <a:pPr marL="0" indent="0">
              <a:buNone/>
            </a:pPr>
            <a: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int y = 0;</a:t>
            </a:r>
            <a:b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</a:br>
            <a: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for (int x = 0; x &lt; VERY_LARGE_N; ++x)</a:t>
            </a:r>
            <a:b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</a:br>
            <a: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    y += 1 + x;</a:t>
            </a:r>
          </a:p>
        </p:txBody>
      </p:sp>
    </p:spTree>
    <p:extLst>
      <p:ext uri="{BB962C8B-B14F-4D97-AF65-F5344CB8AC3E}">
        <p14:creationId xmlns:p14="http://schemas.microsoft.com/office/powerpoint/2010/main" val="3743103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4B15D-F71F-8A97-56A0-EAC06F16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18345-1C28-C28A-4845-EA360A59F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int add(int </a:t>
            </a:r>
            <a:r>
              <a:rPr lang="en-US" dirty="0" err="1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i</a:t>
            </a:r>
            <a: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, int j) {</a:t>
            </a:r>
            <a:b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</a:br>
            <a: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    return </a:t>
            </a:r>
            <a:r>
              <a:rPr lang="en-US" dirty="0" err="1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i</a:t>
            </a:r>
            <a: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 + j;</a:t>
            </a:r>
            <a:b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</a:br>
            <a: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}</a:t>
            </a:r>
            <a:b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</a:br>
            <a:endParaRPr lang="en-US" dirty="0">
              <a:latin typeface="Iosevka Nerd Font" panose="02000509030000000004" pitchFamily="50" charset="0"/>
              <a:ea typeface="Iosevka Nerd Font" panose="02000509030000000004" pitchFamily="50" charset="0"/>
              <a:cs typeface="Iosevka Nerd Font" panose="02000509030000000004" pitchFamily="50" charset="0"/>
            </a:endParaRPr>
          </a:p>
          <a:p>
            <a:pPr marL="0" indent="0">
              <a:buNone/>
            </a:pPr>
            <a: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int y = 0;</a:t>
            </a:r>
            <a:b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</a:br>
            <a: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for (int x = 0; x &lt; VERY_LARGE_N; ++x)</a:t>
            </a:r>
            <a:b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</a:br>
            <a: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    y += add(x, 1);</a:t>
            </a:r>
          </a:p>
        </p:txBody>
      </p:sp>
    </p:spTree>
    <p:extLst>
      <p:ext uri="{BB962C8B-B14F-4D97-AF65-F5344CB8AC3E}">
        <p14:creationId xmlns:p14="http://schemas.microsoft.com/office/powerpoint/2010/main" val="2073994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4B15D-F71F-8A97-56A0-EAC06F16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18345-1C28-C28A-4845-EA360A59F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int add(int </a:t>
            </a:r>
            <a:r>
              <a:rPr lang="en-US" dirty="0" err="1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i</a:t>
            </a:r>
            <a: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, int j) {</a:t>
            </a:r>
            <a:b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</a:br>
            <a: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    return </a:t>
            </a:r>
            <a:r>
              <a:rPr lang="en-US" dirty="0" err="1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i</a:t>
            </a:r>
            <a: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 + j;</a:t>
            </a:r>
            <a:b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</a:br>
            <a: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}</a:t>
            </a:r>
            <a:b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</a:br>
            <a:endParaRPr lang="en-US" dirty="0">
              <a:latin typeface="Iosevka Nerd Font" panose="02000509030000000004" pitchFamily="50" charset="0"/>
              <a:ea typeface="Iosevka Nerd Font" panose="02000509030000000004" pitchFamily="50" charset="0"/>
              <a:cs typeface="Iosevka Nerd Font" panose="02000509030000000004" pitchFamily="50" charset="0"/>
            </a:endParaRPr>
          </a:p>
          <a:p>
            <a:pPr marL="0" indent="0">
              <a:buNone/>
            </a:pPr>
            <a: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int y = 0;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ʎ</a:t>
            </a:r>
            <a:r>
              <a:rPr lang="en-US" dirty="0">
                <a:solidFill>
                  <a:srgbClr val="FF0000"/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inc</a:t>
            </a:r>
            <a:r>
              <a:rPr lang="en-US" dirty="0">
                <a:solidFill>
                  <a:srgbClr val="FF0000"/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 = add(1);</a:t>
            </a:r>
            <a:b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</a:br>
            <a: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for (int x = 0; x &lt; VERY_LARGE_N; ++x)</a:t>
            </a:r>
            <a:b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</a:br>
            <a: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    y += </a:t>
            </a:r>
            <a:r>
              <a:rPr lang="en-US" dirty="0" err="1">
                <a:solidFill>
                  <a:srgbClr val="FF0000"/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inc</a:t>
            </a:r>
            <a:r>
              <a:rPr lang="en-US" dirty="0">
                <a:solidFill>
                  <a:srgbClr val="FF0000"/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(x)</a:t>
            </a:r>
            <a: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70142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4B15D-F71F-8A97-56A0-EAC06F16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18345-1C28-C28A-4845-EA360A59F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#include &lt;functional&gt;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using namespace std::placeholders;</a:t>
            </a:r>
          </a:p>
          <a:p>
            <a:pPr marL="0" indent="0">
              <a:buNone/>
            </a:pPr>
            <a:endParaRPr lang="en-US" dirty="0">
              <a:latin typeface="Iosevka Nerd Font" panose="02000509030000000004" pitchFamily="50" charset="0"/>
              <a:ea typeface="Iosevka Nerd Font" panose="02000509030000000004" pitchFamily="50" charset="0"/>
              <a:cs typeface="Iosevka Nerd Font" panose="02000509030000000004" pitchFamily="50" charset="0"/>
            </a:endParaRPr>
          </a:p>
          <a:p>
            <a:pPr marL="0" indent="0">
              <a:buNone/>
            </a:pPr>
            <a: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int add(int </a:t>
            </a:r>
            <a:r>
              <a:rPr lang="en-US" dirty="0" err="1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i</a:t>
            </a:r>
            <a: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, int j) {</a:t>
            </a:r>
            <a:b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</a:br>
            <a: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    return </a:t>
            </a:r>
            <a:r>
              <a:rPr lang="en-US" dirty="0" err="1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i</a:t>
            </a:r>
            <a: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 + j;</a:t>
            </a:r>
            <a:b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</a:br>
            <a: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}</a:t>
            </a:r>
            <a:b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</a:br>
            <a:endParaRPr lang="en-US" dirty="0">
              <a:latin typeface="Iosevka Nerd Font" panose="02000509030000000004" pitchFamily="50" charset="0"/>
              <a:ea typeface="Iosevka Nerd Font" panose="02000509030000000004" pitchFamily="50" charset="0"/>
              <a:cs typeface="Iosevka Nerd Font" panose="02000509030000000004" pitchFamily="50" charset="0"/>
            </a:endParaRPr>
          </a:p>
          <a:p>
            <a:pPr marL="0" indent="0">
              <a:buNone/>
            </a:pPr>
            <a: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int y = 0;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auto</a:t>
            </a:r>
            <a:r>
              <a:rPr lang="en-US" dirty="0">
                <a:solidFill>
                  <a:srgbClr val="FF0000"/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inc</a:t>
            </a:r>
            <a:r>
              <a:rPr lang="en-US" dirty="0">
                <a:solidFill>
                  <a:srgbClr val="FF0000"/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 = std::bind(add, 1, _2);</a:t>
            </a:r>
            <a:b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</a:br>
            <a: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for (int x = 0; x &lt; VERY_LARGE_N; ++x)</a:t>
            </a:r>
            <a:b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</a:br>
            <a: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    y += </a:t>
            </a:r>
            <a:r>
              <a:rPr lang="en-US" dirty="0" err="1">
                <a:solidFill>
                  <a:srgbClr val="FF0000"/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inc</a:t>
            </a:r>
            <a:r>
              <a:rPr lang="en-US" dirty="0">
                <a:solidFill>
                  <a:srgbClr val="FF0000"/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(x)</a:t>
            </a:r>
            <a:r>
              <a:rPr lang="en-US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7153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907AE-8618-E97C-B524-B334CDCC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4788-6285-84AE-64AF-9DA81FC13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generalization of the optimization by specialization</a:t>
            </a:r>
          </a:p>
          <a:p>
            <a:endParaRPr lang="en-US" dirty="0"/>
          </a:p>
          <a:p>
            <a:r>
              <a:rPr lang="en-US" dirty="0"/>
              <a:t>creates new version of the function where some of its arguments are bound to constants, while others remain</a:t>
            </a:r>
          </a:p>
          <a:p>
            <a:endParaRPr lang="en-US" dirty="0"/>
          </a:p>
          <a:p>
            <a:r>
              <a:rPr lang="en-US" dirty="0"/>
              <a:t>this increases the context for the optimizer in the specialized version</a:t>
            </a:r>
          </a:p>
        </p:txBody>
      </p:sp>
    </p:spTree>
    <p:extLst>
      <p:ext uri="{BB962C8B-B14F-4D97-AF65-F5344CB8AC3E}">
        <p14:creationId xmlns:p14="http://schemas.microsoft.com/office/powerpoint/2010/main" val="4092007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907AE-8618-E97C-B524-B334CDCC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4788-6285-84AE-64AF-9DA81FC13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generalization of the optimization by specialization</a:t>
            </a:r>
          </a:p>
          <a:p>
            <a:endParaRPr lang="en-US" dirty="0"/>
          </a:p>
          <a:p>
            <a:r>
              <a:rPr lang="en-US" dirty="0"/>
              <a:t>creates new version of the function where some of its arguments are bound to constants, while others remain</a:t>
            </a:r>
          </a:p>
          <a:p>
            <a:endParaRPr lang="en-US" dirty="0"/>
          </a:p>
          <a:p>
            <a:r>
              <a:rPr lang="en-US" dirty="0"/>
              <a:t>this increases the context for the optimizer in the specialized version</a:t>
            </a:r>
          </a:p>
          <a:p>
            <a:endParaRPr lang="en-US" dirty="0"/>
          </a:p>
          <a:p>
            <a:r>
              <a:rPr lang="en-US" dirty="0"/>
              <a:t>can be generalized further to whole programs</a:t>
            </a:r>
          </a:p>
        </p:txBody>
      </p:sp>
    </p:spTree>
    <p:extLst>
      <p:ext uri="{BB962C8B-B14F-4D97-AF65-F5344CB8AC3E}">
        <p14:creationId xmlns:p14="http://schemas.microsoft.com/office/powerpoint/2010/main" val="1334811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C7059-D18D-ACE4-8802-A8001E746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Evaluation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19668E-52CC-0C09-A276-89FFB578C5B1}"/>
              </a:ext>
            </a:extLst>
          </p:cNvPr>
          <p:cNvSpPr/>
          <p:nvPr/>
        </p:nvSpPr>
        <p:spPr>
          <a:xfrm>
            <a:off x="4449337" y="3183673"/>
            <a:ext cx="2653990" cy="1510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ABBFAA-E2B6-DBF9-7C4E-3996B374A8EE}"/>
              </a:ext>
            </a:extLst>
          </p:cNvPr>
          <p:cNvSpPr/>
          <p:nvPr/>
        </p:nvSpPr>
        <p:spPr>
          <a:xfrm>
            <a:off x="7582829" y="3205975"/>
            <a:ext cx="1405053" cy="147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/>
              <a:t>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77C808-5643-D2E6-F18B-54C2C8CD1026}"/>
              </a:ext>
            </a:extLst>
          </p:cNvPr>
          <p:cNvSpPr/>
          <p:nvPr/>
        </p:nvSpPr>
        <p:spPr>
          <a:xfrm>
            <a:off x="1546301" y="3136135"/>
            <a:ext cx="1405053" cy="147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/>
              <a:t>I</a:t>
            </a:r>
            <a:endParaRPr lang="en-US" sz="6000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EAD2CB-07CA-FDF0-69B7-E017972D2631}"/>
              </a:ext>
            </a:extLst>
          </p:cNvPr>
          <p:cNvCxnSpPr>
            <a:cxnSpLocks/>
          </p:cNvCxnSpPr>
          <p:nvPr/>
        </p:nvCxnSpPr>
        <p:spPr>
          <a:xfrm flipV="1">
            <a:off x="2492298" y="3868298"/>
            <a:ext cx="1756317" cy="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2E2809-4714-5688-C08F-99A0DB193E40}"/>
              </a:ext>
            </a:extLst>
          </p:cNvPr>
          <p:cNvCxnSpPr/>
          <p:nvPr/>
        </p:nvCxnSpPr>
        <p:spPr>
          <a:xfrm>
            <a:off x="7231566" y="3939168"/>
            <a:ext cx="702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976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C7059-D18D-ACE4-8802-A8001E746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Evaluation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19668E-52CC-0C09-A276-89FFB578C5B1}"/>
              </a:ext>
            </a:extLst>
          </p:cNvPr>
          <p:cNvSpPr/>
          <p:nvPr/>
        </p:nvSpPr>
        <p:spPr>
          <a:xfrm>
            <a:off x="4449337" y="3183673"/>
            <a:ext cx="2653990" cy="1510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ABBFAA-E2B6-DBF9-7C4E-3996B374A8EE}"/>
              </a:ext>
            </a:extLst>
          </p:cNvPr>
          <p:cNvSpPr/>
          <p:nvPr/>
        </p:nvSpPr>
        <p:spPr>
          <a:xfrm>
            <a:off x="7582829" y="3205975"/>
            <a:ext cx="1405053" cy="147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/>
              <a:t>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77C808-5643-D2E6-F18B-54C2C8CD1026}"/>
              </a:ext>
            </a:extLst>
          </p:cNvPr>
          <p:cNvSpPr/>
          <p:nvPr/>
        </p:nvSpPr>
        <p:spPr>
          <a:xfrm>
            <a:off x="1546303" y="1770894"/>
            <a:ext cx="1405053" cy="147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/>
              <a:t>I</a:t>
            </a:r>
            <a:r>
              <a:rPr lang="en-US" sz="6000" i="1" dirty="0"/>
              <a:t>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47D3FE-17A0-944F-3AB6-CD90BAAE5092}"/>
              </a:ext>
            </a:extLst>
          </p:cNvPr>
          <p:cNvSpPr/>
          <p:nvPr/>
        </p:nvSpPr>
        <p:spPr>
          <a:xfrm>
            <a:off x="1546302" y="4192567"/>
            <a:ext cx="1405053" cy="147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/>
              <a:t>I</a:t>
            </a:r>
            <a:r>
              <a:rPr lang="en-US" sz="6000" i="1" dirty="0"/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EAD2CB-07CA-FDF0-69B7-E017972D2631}"/>
              </a:ext>
            </a:extLst>
          </p:cNvPr>
          <p:cNvCxnSpPr/>
          <p:nvPr/>
        </p:nvCxnSpPr>
        <p:spPr>
          <a:xfrm>
            <a:off x="2642839" y="2620537"/>
            <a:ext cx="1600200" cy="108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302D13-8355-8254-44A0-96E9A9C23463}"/>
              </a:ext>
            </a:extLst>
          </p:cNvPr>
          <p:cNvCxnSpPr/>
          <p:nvPr/>
        </p:nvCxnSpPr>
        <p:spPr>
          <a:xfrm flipV="1">
            <a:off x="2581507" y="4031166"/>
            <a:ext cx="1667108" cy="99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2E2809-4714-5688-C08F-99A0DB193E40}"/>
              </a:ext>
            </a:extLst>
          </p:cNvPr>
          <p:cNvCxnSpPr/>
          <p:nvPr/>
        </p:nvCxnSpPr>
        <p:spPr>
          <a:xfrm>
            <a:off x="7231566" y="3939168"/>
            <a:ext cx="702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92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C7059-D18D-ACE4-8802-A8001E746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Evaluation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19668E-52CC-0C09-A276-89FFB578C5B1}"/>
              </a:ext>
            </a:extLst>
          </p:cNvPr>
          <p:cNvSpPr/>
          <p:nvPr/>
        </p:nvSpPr>
        <p:spPr>
          <a:xfrm>
            <a:off x="4449337" y="3183673"/>
            <a:ext cx="2653990" cy="1510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ABBFAA-E2B6-DBF9-7C4E-3996B374A8EE}"/>
              </a:ext>
            </a:extLst>
          </p:cNvPr>
          <p:cNvSpPr/>
          <p:nvPr/>
        </p:nvSpPr>
        <p:spPr>
          <a:xfrm>
            <a:off x="7582829" y="3205975"/>
            <a:ext cx="1405053" cy="147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/>
              <a:t>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77C808-5643-D2E6-F18B-54C2C8CD1026}"/>
              </a:ext>
            </a:extLst>
          </p:cNvPr>
          <p:cNvSpPr/>
          <p:nvPr/>
        </p:nvSpPr>
        <p:spPr>
          <a:xfrm>
            <a:off x="6049537" y="3594118"/>
            <a:ext cx="1405053" cy="147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/>
              <a:t>I</a:t>
            </a:r>
            <a:r>
              <a:rPr lang="en-US" sz="6000" i="1" dirty="0"/>
              <a:t>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47D3FE-17A0-944F-3AB6-CD90BAAE5092}"/>
              </a:ext>
            </a:extLst>
          </p:cNvPr>
          <p:cNvSpPr/>
          <p:nvPr/>
        </p:nvSpPr>
        <p:spPr>
          <a:xfrm>
            <a:off x="1541658" y="3295185"/>
            <a:ext cx="1405053" cy="147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/>
              <a:t>I</a:t>
            </a:r>
            <a:r>
              <a:rPr lang="en-US" sz="6000" i="1" dirty="0"/>
              <a:t>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302D13-8355-8254-44A0-96E9A9C23463}"/>
              </a:ext>
            </a:extLst>
          </p:cNvPr>
          <p:cNvCxnSpPr>
            <a:cxnSpLocks/>
          </p:cNvCxnSpPr>
          <p:nvPr/>
        </p:nvCxnSpPr>
        <p:spPr>
          <a:xfrm>
            <a:off x="2659566" y="4031166"/>
            <a:ext cx="1589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2E2809-4714-5688-C08F-99A0DB193E40}"/>
              </a:ext>
            </a:extLst>
          </p:cNvPr>
          <p:cNvCxnSpPr/>
          <p:nvPr/>
        </p:nvCxnSpPr>
        <p:spPr>
          <a:xfrm>
            <a:off x="7231566" y="3939168"/>
            <a:ext cx="702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46E911-F992-C8A3-A261-B3DF561AD0F8}"/>
              </a:ext>
            </a:extLst>
          </p:cNvPr>
          <p:cNvSpPr/>
          <p:nvPr/>
        </p:nvSpPr>
        <p:spPr>
          <a:xfrm>
            <a:off x="5522642" y="3633147"/>
            <a:ext cx="1405053" cy="147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395203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3B29-48D3-FDDA-6899-DEDD19A5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0F548-F948-4944-9EAB-1E4BE3100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minimize overheads of the execution process (calls, jumps, etc.)</a:t>
            </a:r>
          </a:p>
          <a:p>
            <a:endParaRPr lang="en-US" dirty="0"/>
          </a:p>
          <a:p>
            <a:r>
              <a:rPr lang="en-US" dirty="0"/>
              <a:t>minimize code size (</a:t>
            </a:r>
            <a:r>
              <a:rPr lang="en-US" dirty="0" err="1"/>
              <a:t>beter</a:t>
            </a:r>
            <a:r>
              <a:rPr lang="en-US" dirty="0"/>
              <a:t> </a:t>
            </a:r>
            <a:r>
              <a:rPr lang="en-US" dirty="0" err="1"/>
              <a:t>Icache</a:t>
            </a:r>
            <a:r>
              <a:rPr lang="en-US" dirty="0"/>
              <a:t> locality, smaller code size?)</a:t>
            </a:r>
          </a:p>
          <a:p>
            <a:endParaRPr lang="en-US" dirty="0"/>
          </a:p>
          <a:p>
            <a:r>
              <a:rPr lang="en-US" dirty="0"/>
              <a:t>cache already computed values where possible (faster, smaller code)</a:t>
            </a:r>
          </a:p>
          <a:p>
            <a:endParaRPr lang="en-US" dirty="0"/>
          </a:p>
          <a:p>
            <a:r>
              <a:rPr lang="en-US" dirty="0"/>
              <a:t>rewrite common sequences into more performant variants</a:t>
            </a:r>
          </a:p>
          <a:p>
            <a:endParaRPr lang="en-US" dirty="0"/>
          </a:p>
          <a:p>
            <a:r>
              <a:rPr lang="en-US" dirty="0"/>
              <a:t>parallelization</a:t>
            </a:r>
          </a:p>
        </p:txBody>
      </p:sp>
    </p:spTree>
    <p:extLst>
      <p:ext uri="{BB962C8B-B14F-4D97-AF65-F5344CB8AC3E}">
        <p14:creationId xmlns:p14="http://schemas.microsoft.com/office/powerpoint/2010/main" val="2670092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C7059-D18D-ACE4-8802-A8001E746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Futamura</a:t>
            </a:r>
            <a:r>
              <a:rPr lang="en-US" dirty="0"/>
              <a:t> Projections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19668E-52CC-0C09-A276-89FFB578C5B1}"/>
              </a:ext>
            </a:extLst>
          </p:cNvPr>
          <p:cNvSpPr/>
          <p:nvPr/>
        </p:nvSpPr>
        <p:spPr>
          <a:xfrm>
            <a:off x="4449337" y="3183673"/>
            <a:ext cx="2653990" cy="15109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Interpreter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ABBFAA-E2B6-DBF9-7C4E-3996B374A8EE}"/>
              </a:ext>
            </a:extLst>
          </p:cNvPr>
          <p:cNvSpPr/>
          <p:nvPr/>
        </p:nvSpPr>
        <p:spPr>
          <a:xfrm>
            <a:off x="7582829" y="3205975"/>
            <a:ext cx="1405053" cy="147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/>
              <a:t>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77C808-5643-D2E6-F18B-54C2C8CD1026}"/>
              </a:ext>
            </a:extLst>
          </p:cNvPr>
          <p:cNvSpPr/>
          <p:nvPr/>
        </p:nvSpPr>
        <p:spPr>
          <a:xfrm>
            <a:off x="1546301" y="3136135"/>
            <a:ext cx="1405053" cy="147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/>
              <a:t>I</a:t>
            </a:r>
            <a:endParaRPr lang="en-US" sz="6000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EAD2CB-07CA-FDF0-69B7-E017972D2631}"/>
              </a:ext>
            </a:extLst>
          </p:cNvPr>
          <p:cNvCxnSpPr>
            <a:cxnSpLocks/>
          </p:cNvCxnSpPr>
          <p:nvPr/>
        </p:nvCxnSpPr>
        <p:spPr>
          <a:xfrm flipV="1">
            <a:off x="2492298" y="3868298"/>
            <a:ext cx="1756317" cy="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2E2809-4714-5688-C08F-99A0DB193E40}"/>
              </a:ext>
            </a:extLst>
          </p:cNvPr>
          <p:cNvCxnSpPr/>
          <p:nvPr/>
        </p:nvCxnSpPr>
        <p:spPr>
          <a:xfrm>
            <a:off x="7231566" y="3939168"/>
            <a:ext cx="702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659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C7059-D18D-ACE4-8802-A8001E746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Futamura</a:t>
            </a:r>
            <a:r>
              <a:rPr lang="en-US" dirty="0"/>
              <a:t> Projections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19668E-52CC-0C09-A276-89FFB578C5B1}"/>
              </a:ext>
            </a:extLst>
          </p:cNvPr>
          <p:cNvSpPr/>
          <p:nvPr/>
        </p:nvSpPr>
        <p:spPr>
          <a:xfrm>
            <a:off x="4449337" y="3183673"/>
            <a:ext cx="2653990" cy="15109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Interpreter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ABBFAA-E2B6-DBF9-7C4E-3996B374A8EE}"/>
              </a:ext>
            </a:extLst>
          </p:cNvPr>
          <p:cNvSpPr/>
          <p:nvPr/>
        </p:nvSpPr>
        <p:spPr>
          <a:xfrm>
            <a:off x="7582829" y="3205975"/>
            <a:ext cx="1405053" cy="147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/>
              <a:t>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77C808-5643-D2E6-F18B-54C2C8CD1026}"/>
              </a:ext>
            </a:extLst>
          </p:cNvPr>
          <p:cNvSpPr/>
          <p:nvPr/>
        </p:nvSpPr>
        <p:spPr>
          <a:xfrm>
            <a:off x="1546303" y="1770894"/>
            <a:ext cx="1405053" cy="147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/>
              <a:t>I</a:t>
            </a:r>
            <a:r>
              <a:rPr lang="en-US" sz="6000" i="1" dirty="0"/>
              <a:t>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47D3FE-17A0-944F-3AB6-CD90BAAE5092}"/>
              </a:ext>
            </a:extLst>
          </p:cNvPr>
          <p:cNvSpPr/>
          <p:nvPr/>
        </p:nvSpPr>
        <p:spPr>
          <a:xfrm>
            <a:off x="1546302" y="4192567"/>
            <a:ext cx="1405053" cy="147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/>
              <a:t>I</a:t>
            </a:r>
            <a:r>
              <a:rPr lang="en-US" sz="6000" i="1" dirty="0"/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EAD2CB-07CA-FDF0-69B7-E017972D2631}"/>
              </a:ext>
            </a:extLst>
          </p:cNvPr>
          <p:cNvCxnSpPr/>
          <p:nvPr/>
        </p:nvCxnSpPr>
        <p:spPr>
          <a:xfrm>
            <a:off x="2642839" y="2620537"/>
            <a:ext cx="1600200" cy="108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302D13-8355-8254-44A0-96E9A9C23463}"/>
              </a:ext>
            </a:extLst>
          </p:cNvPr>
          <p:cNvCxnSpPr/>
          <p:nvPr/>
        </p:nvCxnSpPr>
        <p:spPr>
          <a:xfrm flipV="1">
            <a:off x="2581507" y="4031166"/>
            <a:ext cx="1667108" cy="99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2E2809-4714-5688-C08F-99A0DB193E40}"/>
              </a:ext>
            </a:extLst>
          </p:cNvPr>
          <p:cNvCxnSpPr/>
          <p:nvPr/>
        </p:nvCxnSpPr>
        <p:spPr>
          <a:xfrm>
            <a:off x="7231566" y="3939168"/>
            <a:ext cx="702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288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C7059-D18D-ACE4-8802-A8001E746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Futamura</a:t>
            </a:r>
            <a:r>
              <a:rPr lang="en-US" dirty="0"/>
              <a:t> Projections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19668E-52CC-0C09-A276-89FFB578C5B1}"/>
              </a:ext>
            </a:extLst>
          </p:cNvPr>
          <p:cNvSpPr/>
          <p:nvPr/>
        </p:nvSpPr>
        <p:spPr>
          <a:xfrm>
            <a:off x="4449337" y="3183673"/>
            <a:ext cx="2653990" cy="15109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Interpreter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ABBFAA-E2B6-DBF9-7C4E-3996B374A8EE}"/>
              </a:ext>
            </a:extLst>
          </p:cNvPr>
          <p:cNvSpPr/>
          <p:nvPr/>
        </p:nvSpPr>
        <p:spPr>
          <a:xfrm>
            <a:off x="7582829" y="3205975"/>
            <a:ext cx="1405053" cy="147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/>
              <a:t>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77C808-5643-D2E6-F18B-54C2C8CD1026}"/>
              </a:ext>
            </a:extLst>
          </p:cNvPr>
          <p:cNvSpPr/>
          <p:nvPr/>
        </p:nvSpPr>
        <p:spPr>
          <a:xfrm>
            <a:off x="1317703" y="1852089"/>
            <a:ext cx="1405053" cy="147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program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47D3FE-17A0-944F-3AB6-CD90BAAE5092}"/>
              </a:ext>
            </a:extLst>
          </p:cNvPr>
          <p:cNvSpPr/>
          <p:nvPr/>
        </p:nvSpPr>
        <p:spPr>
          <a:xfrm>
            <a:off x="1317702" y="4253899"/>
            <a:ext cx="1405053" cy="147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program input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EAD2CB-07CA-FDF0-69B7-E017972D2631}"/>
              </a:ext>
            </a:extLst>
          </p:cNvPr>
          <p:cNvCxnSpPr/>
          <p:nvPr/>
        </p:nvCxnSpPr>
        <p:spPr>
          <a:xfrm>
            <a:off x="2642839" y="2620537"/>
            <a:ext cx="1600200" cy="108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302D13-8355-8254-44A0-96E9A9C23463}"/>
              </a:ext>
            </a:extLst>
          </p:cNvPr>
          <p:cNvCxnSpPr/>
          <p:nvPr/>
        </p:nvCxnSpPr>
        <p:spPr>
          <a:xfrm flipV="1">
            <a:off x="2581507" y="4031166"/>
            <a:ext cx="1667108" cy="99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2E2809-4714-5688-C08F-99A0DB193E40}"/>
              </a:ext>
            </a:extLst>
          </p:cNvPr>
          <p:cNvCxnSpPr/>
          <p:nvPr/>
        </p:nvCxnSpPr>
        <p:spPr>
          <a:xfrm>
            <a:off x="7231566" y="3939168"/>
            <a:ext cx="702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28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C7059-D18D-ACE4-8802-A8001E746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Futamura</a:t>
            </a:r>
            <a:r>
              <a:rPr lang="en-US" dirty="0"/>
              <a:t> Projections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19668E-52CC-0C09-A276-89FFB578C5B1}"/>
              </a:ext>
            </a:extLst>
          </p:cNvPr>
          <p:cNvSpPr/>
          <p:nvPr/>
        </p:nvSpPr>
        <p:spPr>
          <a:xfrm>
            <a:off x="4449337" y="3183673"/>
            <a:ext cx="2653990" cy="15109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Interpreter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ABBFAA-E2B6-DBF9-7C4E-3996B374A8EE}"/>
              </a:ext>
            </a:extLst>
          </p:cNvPr>
          <p:cNvSpPr/>
          <p:nvPr/>
        </p:nvSpPr>
        <p:spPr>
          <a:xfrm>
            <a:off x="7582829" y="3205975"/>
            <a:ext cx="1405053" cy="147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/>
              <a:t>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77C808-5643-D2E6-F18B-54C2C8CD1026}"/>
              </a:ext>
            </a:extLst>
          </p:cNvPr>
          <p:cNvSpPr/>
          <p:nvPr/>
        </p:nvSpPr>
        <p:spPr>
          <a:xfrm>
            <a:off x="5698274" y="3697616"/>
            <a:ext cx="1405053" cy="147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program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47D3FE-17A0-944F-3AB6-CD90BAAE5092}"/>
              </a:ext>
            </a:extLst>
          </p:cNvPr>
          <p:cNvSpPr/>
          <p:nvPr/>
        </p:nvSpPr>
        <p:spPr>
          <a:xfrm>
            <a:off x="1317703" y="3295185"/>
            <a:ext cx="1405053" cy="147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program input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302D13-8355-8254-44A0-96E9A9C23463}"/>
              </a:ext>
            </a:extLst>
          </p:cNvPr>
          <p:cNvCxnSpPr>
            <a:cxnSpLocks/>
          </p:cNvCxnSpPr>
          <p:nvPr/>
        </p:nvCxnSpPr>
        <p:spPr>
          <a:xfrm>
            <a:off x="2648415" y="4031166"/>
            <a:ext cx="16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2E2809-4714-5688-C08F-99A0DB193E40}"/>
              </a:ext>
            </a:extLst>
          </p:cNvPr>
          <p:cNvCxnSpPr/>
          <p:nvPr/>
        </p:nvCxnSpPr>
        <p:spPr>
          <a:xfrm>
            <a:off x="7231566" y="3939168"/>
            <a:ext cx="702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4CA3F96-355B-BEC2-ADB1-ECB74BACC344}"/>
              </a:ext>
            </a:extLst>
          </p:cNvPr>
          <p:cNvSpPr/>
          <p:nvPr/>
        </p:nvSpPr>
        <p:spPr>
          <a:xfrm>
            <a:off x="4995747" y="3697615"/>
            <a:ext cx="1405053" cy="147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71660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C7059-D18D-ACE4-8802-A8001E746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Futamura</a:t>
            </a:r>
            <a:r>
              <a:rPr lang="en-US" dirty="0"/>
              <a:t> Projections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19668E-52CC-0C09-A276-89FFB578C5B1}"/>
              </a:ext>
            </a:extLst>
          </p:cNvPr>
          <p:cNvSpPr/>
          <p:nvPr/>
        </p:nvSpPr>
        <p:spPr>
          <a:xfrm>
            <a:off x="4449337" y="3183673"/>
            <a:ext cx="2653990" cy="1510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Executable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ABBFAA-E2B6-DBF9-7C4E-3996B374A8EE}"/>
              </a:ext>
            </a:extLst>
          </p:cNvPr>
          <p:cNvSpPr/>
          <p:nvPr/>
        </p:nvSpPr>
        <p:spPr>
          <a:xfrm>
            <a:off x="7582829" y="3205975"/>
            <a:ext cx="1405053" cy="147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/>
              <a:t>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47D3FE-17A0-944F-3AB6-CD90BAAE5092}"/>
              </a:ext>
            </a:extLst>
          </p:cNvPr>
          <p:cNvSpPr/>
          <p:nvPr/>
        </p:nvSpPr>
        <p:spPr>
          <a:xfrm>
            <a:off x="1317703" y="3295185"/>
            <a:ext cx="1405053" cy="147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program input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302D13-8355-8254-44A0-96E9A9C23463}"/>
              </a:ext>
            </a:extLst>
          </p:cNvPr>
          <p:cNvCxnSpPr>
            <a:cxnSpLocks/>
          </p:cNvCxnSpPr>
          <p:nvPr/>
        </p:nvCxnSpPr>
        <p:spPr>
          <a:xfrm>
            <a:off x="2648415" y="4031166"/>
            <a:ext cx="16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2E2809-4714-5688-C08F-99A0DB193E40}"/>
              </a:ext>
            </a:extLst>
          </p:cNvPr>
          <p:cNvCxnSpPr/>
          <p:nvPr/>
        </p:nvCxnSpPr>
        <p:spPr>
          <a:xfrm>
            <a:off x="7231566" y="3939168"/>
            <a:ext cx="702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090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C7059-D18D-ACE4-8802-A8001E746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Futamura</a:t>
            </a:r>
            <a:r>
              <a:rPr lang="en-US" dirty="0"/>
              <a:t> Projections (2)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19668E-52CC-0C09-A276-89FFB578C5B1}"/>
              </a:ext>
            </a:extLst>
          </p:cNvPr>
          <p:cNvSpPr/>
          <p:nvPr/>
        </p:nvSpPr>
        <p:spPr>
          <a:xfrm>
            <a:off x="4449337" y="3183673"/>
            <a:ext cx="2653990" cy="15109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Specializer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ABBFAA-E2B6-DBF9-7C4E-3996B374A8EE}"/>
              </a:ext>
            </a:extLst>
          </p:cNvPr>
          <p:cNvSpPr/>
          <p:nvPr/>
        </p:nvSpPr>
        <p:spPr>
          <a:xfrm>
            <a:off x="7582829" y="3205975"/>
            <a:ext cx="1405053" cy="147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/>
              <a:t>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77C808-5643-D2E6-F18B-54C2C8CD1026}"/>
              </a:ext>
            </a:extLst>
          </p:cNvPr>
          <p:cNvSpPr/>
          <p:nvPr/>
        </p:nvSpPr>
        <p:spPr>
          <a:xfrm>
            <a:off x="1546301" y="3136135"/>
            <a:ext cx="1405053" cy="147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/>
              <a:t>I</a:t>
            </a:r>
            <a:endParaRPr lang="en-US" sz="6000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EAD2CB-07CA-FDF0-69B7-E017972D2631}"/>
              </a:ext>
            </a:extLst>
          </p:cNvPr>
          <p:cNvCxnSpPr>
            <a:cxnSpLocks/>
          </p:cNvCxnSpPr>
          <p:nvPr/>
        </p:nvCxnSpPr>
        <p:spPr>
          <a:xfrm flipV="1">
            <a:off x="2492298" y="3868298"/>
            <a:ext cx="1756317" cy="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2E2809-4714-5688-C08F-99A0DB193E40}"/>
              </a:ext>
            </a:extLst>
          </p:cNvPr>
          <p:cNvCxnSpPr/>
          <p:nvPr/>
        </p:nvCxnSpPr>
        <p:spPr>
          <a:xfrm>
            <a:off x="7231566" y="3939168"/>
            <a:ext cx="702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506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C7059-D18D-ACE4-8802-A8001E746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Futamura</a:t>
            </a:r>
            <a:r>
              <a:rPr lang="en-US" dirty="0"/>
              <a:t> Projections (2)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19668E-52CC-0C09-A276-89FFB578C5B1}"/>
              </a:ext>
            </a:extLst>
          </p:cNvPr>
          <p:cNvSpPr/>
          <p:nvPr/>
        </p:nvSpPr>
        <p:spPr>
          <a:xfrm>
            <a:off x="4449337" y="3183673"/>
            <a:ext cx="2653990" cy="15109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Specializer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ABBFAA-E2B6-DBF9-7C4E-3996B374A8EE}"/>
              </a:ext>
            </a:extLst>
          </p:cNvPr>
          <p:cNvSpPr/>
          <p:nvPr/>
        </p:nvSpPr>
        <p:spPr>
          <a:xfrm>
            <a:off x="7582829" y="3205975"/>
            <a:ext cx="1405053" cy="147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/>
              <a:t>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77C808-5643-D2E6-F18B-54C2C8CD1026}"/>
              </a:ext>
            </a:extLst>
          </p:cNvPr>
          <p:cNvSpPr/>
          <p:nvPr/>
        </p:nvSpPr>
        <p:spPr>
          <a:xfrm>
            <a:off x="1317703" y="1852089"/>
            <a:ext cx="1405053" cy="147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program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47D3FE-17A0-944F-3AB6-CD90BAAE5092}"/>
              </a:ext>
            </a:extLst>
          </p:cNvPr>
          <p:cNvSpPr/>
          <p:nvPr/>
        </p:nvSpPr>
        <p:spPr>
          <a:xfrm>
            <a:off x="1317702" y="4253899"/>
            <a:ext cx="1405053" cy="147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program static input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EAD2CB-07CA-FDF0-69B7-E017972D2631}"/>
              </a:ext>
            </a:extLst>
          </p:cNvPr>
          <p:cNvCxnSpPr/>
          <p:nvPr/>
        </p:nvCxnSpPr>
        <p:spPr>
          <a:xfrm>
            <a:off x="2642839" y="2620537"/>
            <a:ext cx="1600200" cy="108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302D13-8355-8254-44A0-96E9A9C23463}"/>
              </a:ext>
            </a:extLst>
          </p:cNvPr>
          <p:cNvCxnSpPr/>
          <p:nvPr/>
        </p:nvCxnSpPr>
        <p:spPr>
          <a:xfrm flipV="1">
            <a:off x="2581507" y="4031166"/>
            <a:ext cx="1667108" cy="99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2E2809-4714-5688-C08F-99A0DB193E40}"/>
              </a:ext>
            </a:extLst>
          </p:cNvPr>
          <p:cNvCxnSpPr/>
          <p:nvPr/>
        </p:nvCxnSpPr>
        <p:spPr>
          <a:xfrm>
            <a:off x="7231566" y="3939168"/>
            <a:ext cx="702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486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C7059-D18D-ACE4-8802-A8001E746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Futamura</a:t>
            </a:r>
            <a:r>
              <a:rPr lang="en-US" dirty="0"/>
              <a:t> Projections (2)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19668E-52CC-0C09-A276-89FFB578C5B1}"/>
              </a:ext>
            </a:extLst>
          </p:cNvPr>
          <p:cNvSpPr/>
          <p:nvPr/>
        </p:nvSpPr>
        <p:spPr>
          <a:xfrm>
            <a:off x="4449337" y="3183673"/>
            <a:ext cx="2653990" cy="15109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Specializer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ABBFAA-E2B6-DBF9-7C4E-3996B374A8EE}"/>
              </a:ext>
            </a:extLst>
          </p:cNvPr>
          <p:cNvSpPr/>
          <p:nvPr/>
        </p:nvSpPr>
        <p:spPr>
          <a:xfrm>
            <a:off x="7582829" y="3205975"/>
            <a:ext cx="1405053" cy="147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/>
              <a:t>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77C808-5643-D2E6-F18B-54C2C8CD1026}"/>
              </a:ext>
            </a:extLst>
          </p:cNvPr>
          <p:cNvSpPr/>
          <p:nvPr/>
        </p:nvSpPr>
        <p:spPr>
          <a:xfrm>
            <a:off x="1055649" y="1852089"/>
            <a:ext cx="1667107" cy="147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interpreter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47D3FE-17A0-944F-3AB6-CD90BAAE5092}"/>
              </a:ext>
            </a:extLst>
          </p:cNvPr>
          <p:cNvSpPr/>
          <p:nvPr/>
        </p:nvSpPr>
        <p:spPr>
          <a:xfrm>
            <a:off x="1317702" y="4253899"/>
            <a:ext cx="1405053" cy="147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source code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EAD2CB-07CA-FDF0-69B7-E017972D2631}"/>
              </a:ext>
            </a:extLst>
          </p:cNvPr>
          <p:cNvCxnSpPr/>
          <p:nvPr/>
        </p:nvCxnSpPr>
        <p:spPr>
          <a:xfrm>
            <a:off x="2642839" y="2620537"/>
            <a:ext cx="1600200" cy="108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302D13-8355-8254-44A0-96E9A9C23463}"/>
              </a:ext>
            </a:extLst>
          </p:cNvPr>
          <p:cNvCxnSpPr/>
          <p:nvPr/>
        </p:nvCxnSpPr>
        <p:spPr>
          <a:xfrm flipV="1">
            <a:off x="2581507" y="4031166"/>
            <a:ext cx="1667108" cy="99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2E2809-4714-5688-C08F-99A0DB193E40}"/>
              </a:ext>
            </a:extLst>
          </p:cNvPr>
          <p:cNvCxnSpPr/>
          <p:nvPr/>
        </p:nvCxnSpPr>
        <p:spPr>
          <a:xfrm>
            <a:off x="7231566" y="3939168"/>
            <a:ext cx="702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70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C7059-D18D-ACE4-8802-A8001E746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Futamura</a:t>
            </a:r>
            <a:r>
              <a:rPr lang="en-US" dirty="0"/>
              <a:t> Projections (2)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19668E-52CC-0C09-A276-89FFB578C5B1}"/>
              </a:ext>
            </a:extLst>
          </p:cNvPr>
          <p:cNvSpPr/>
          <p:nvPr/>
        </p:nvSpPr>
        <p:spPr>
          <a:xfrm>
            <a:off x="4449337" y="3183673"/>
            <a:ext cx="2653990" cy="15109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Specializer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ABBFAA-E2B6-DBF9-7C4E-3996B374A8EE}"/>
              </a:ext>
            </a:extLst>
          </p:cNvPr>
          <p:cNvSpPr/>
          <p:nvPr/>
        </p:nvSpPr>
        <p:spPr>
          <a:xfrm>
            <a:off x="7582829" y="3205975"/>
            <a:ext cx="1405053" cy="147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/>
              <a:t>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77C808-5643-D2E6-F18B-54C2C8CD1026}"/>
              </a:ext>
            </a:extLst>
          </p:cNvPr>
          <p:cNvSpPr/>
          <p:nvPr/>
        </p:nvSpPr>
        <p:spPr>
          <a:xfrm>
            <a:off x="5436220" y="3707780"/>
            <a:ext cx="1667107" cy="147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interpreter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47D3FE-17A0-944F-3AB6-CD90BAAE5092}"/>
              </a:ext>
            </a:extLst>
          </p:cNvPr>
          <p:cNvSpPr/>
          <p:nvPr/>
        </p:nvSpPr>
        <p:spPr>
          <a:xfrm>
            <a:off x="1317703" y="3295185"/>
            <a:ext cx="1405053" cy="147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source code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302D13-8355-8254-44A0-96E9A9C23463}"/>
              </a:ext>
            </a:extLst>
          </p:cNvPr>
          <p:cNvCxnSpPr>
            <a:cxnSpLocks/>
          </p:cNvCxnSpPr>
          <p:nvPr/>
        </p:nvCxnSpPr>
        <p:spPr>
          <a:xfrm>
            <a:off x="2447693" y="4031166"/>
            <a:ext cx="1800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2E2809-4714-5688-C08F-99A0DB193E40}"/>
              </a:ext>
            </a:extLst>
          </p:cNvPr>
          <p:cNvCxnSpPr/>
          <p:nvPr/>
        </p:nvCxnSpPr>
        <p:spPr>
          <a:xfrm>
            <a:off x="7231566" y="3939168"/>
            <a:ext cx="702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F5F5079-2CB9-1241-EC07-9B18758CC71E}"/>
              </a:ext>
            </a:extLst>
          </p:cNvPr>
          <p:cNvSpPr/>
          <p:nvPr/>
        </p:nvSpPr>
        <p:spPr>
          <a:xfrm>
            <a:off x="4599878" y="3707779"/>
            <a:ext cx="1667107" cy="147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830973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C7059-D18D-ACE4-8802-A8001E746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Futamura</a:t>
            </a:r>
            <a:r>
              <a:rPr lang="en-US" dirty="0"/>
              <a:t> Projections (2)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19668E-52CC-0C09-A276-89FFB578C5B1}"/>
              </a:ext>
            </a:extLst>
          </p:cNvPr>
          <p:cNvSpPr/>
          <p:nvPr/>
        </p:nvSpPr>
        <p:spPr>
          <a:xfrm>
            <a:off x="4449337" y="3183673"/>
            <a:ext cx="2653990" cy="1510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Compiler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ABBFAA-E2B6-DBF9-7C4E-3996B374A8EE}"/>
              </a:ext>
            </a:extLst>
          </p:cNvPr>
          <p:cNvSpPr/>
          <p:nvPr/>
        </p:nvSpPr>
        <p:spPr>
          <a:xfrm>
            <a:off x="7253868" y="3203187"/>
            <a:ext cx="3947532" cy="147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Executable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47D3FE-17A0-944F-3AB6-CD90BAAE5092}"/>
              </a:ext>
            </a:extLst>
          </p:cNvPr>
          <p:cNvSpPr/>
          <p:nvPr/>
        </p:nvSpPr>
        <p:spPr>
          <a:xfrm>
            <a:off x="1317703" y="3295185"/>
            <a:ext cx="1405053" cy="147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source code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302D13-8355-8254-44A0-96E9A9C23463}"/>
              </a:ext>
            </a:extLst>
          </p:cNvPr>
          <p:cNvCxnSpPr>
            <a:cxnSpLocks/>
          </p:cNvCxnSpPr>
          <p:nvPr/>
        </p:nvCxnSpPr>
        <p:spPr>
          <a:xfrm>
            <a:off x="2447693" y="4031166"/>
            <a:ext cx="1800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2E2809-4714-5688-C08F-99A0DB193E40}"/>
              </a:ext>
            </a:extLst>
          </p:cNvPr>
          <p:cNvCxnSpPr/>
          <p:nvPr/>
        </p:nvCxnSpPr>
        <p:spPr>
          <a:xfrm>
            <a:off x="7231566" y="3939168"/>
            <a:ext cx="702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026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E4B2B-2E2A-04A9-DD7E-31D35764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247FD-7B1C-FCAF-E37A-1F4362928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speed – the go-to variant </a:t>
            </a:r>
          </a:p>
          <a:p>
            <a:endParaRPr lang="en-US" dirty="0"/>
          </a:p>
          <a:p>
            <a:r>
              <a:rPr lang="en-US" dirty="0"/>
              <a:t>size – where program size is a constraint (embedded)</a:t>
            </a:r>
          </a:p>
          <a:p>
            <a:endParaRPr lang="en-US" dirty="0"/>
          </a:p>
          <a:p>
            <a:r>
              <a:rPr lang="en-US" dirty="0"/>
              <a:t>energy efficiency – very desired but next to impossible to quantify</a:t>
            </a:r>
          </a:p>
        </p:txBody>
      </p:sp>
    </p:spTree>
    <p:extLst>
      <p:ext uri="{BB962C8B-B14F-4D97-AF65-F5344CB8AC3E}">
        <p14:creationId xmlns:p14="http://schemas.microsoft.com/office/powerpoint/2010/main" val="2163480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C7059-D18D-ACE4-8802-A8001E746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Futamura</a:t>
            </a:r>
            <a:r>
              <a:rPr lang="en-US" dirty="0"/>
              <a:t> Projections (3)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19668E-52CC-0C09-A276-89FFB578C5B1}"/>
              </a:ext>
            </a:extLst>
          </p:cNvPr>
          <p:cNvSpPr/>
          <p:nvPr/>
        </p:nvSpPr>
        <p:spPr>
          <a:xfrm>
            <a:off x="4449337" y="3183673"/>
            <a:ext cx="2653990" cy="15109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Specializer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ABBFAA-E2B6-DBF9-7C4E-3996B374A8EE}"/>
              </a:ext>
            </a:extLst>
          </p:cNvPr>
          <p:cNvSpPr/>
          <p:nvPr/>
        </p:nvSpPr>
        <p:spPr>
          <a:xfrm>
            <a:off x="7582829" y="3205975"/>
            <a:ext cx="1405053" cy="147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/>
              <a:t>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77C808-5643-D2E6-F18B-54C2C8CD1026}"/>
              </a:ext>
            </a:extLst>
          </p:cNvPr>
          <p:cNvSpPr/>
          <p:nvPr/>
        </p:nvSpPr>
        <p:spPr>
          <a:xfrm>
            <a:off x="1055649" y="1852089"/>
            <a:ext cx="1667107" cy="147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specializer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47D3FE-17A0-944F-3AB6-CD90BAAE5092}"/>
              </a:ext>
            </a:extLst>
          </p:cNvPr>
          <p:cNvSpPr/>
          <p:nvPr/>
        </p:nvSpPr>
        <p:spPr>
          <a:xfrm>
            <a:off x="998034" y="4253899"/>
            <a:ext cx="1724721" cy="147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EAD2CB-07CA-FDF0-69B7-E017972D2631}"/>
              </a:ext>
            </a:extLst>
          </p:cNvPr>
          <p:cNvCxnSpPr/>
          <p:nvPr/>
        </p:nvCxnSpPr>
        <p:spPr>
          <a:xfrm>
            <a:off x="2642839" y="2620537"/>
            <a:ext cx="1600200" cy="108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302D13-8355-8254-44A0-96E9A9C23463}"/>
              </a:ext>
            </a:extLst>
          </p:cNvPr>
          <p:cNvCxnSpPr/>
          <p:nvPr/>
        </p:nvCxnSpPr>
        <p:spPr>
          <a:xfrm flipV="1">
            <a:off x="2581507" y="4031166"/>
            <a:ext cx="1667108" cy="99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2E2809-4714-5688-C08F-99A0DB193E40}"/>
              </a:ext>
            </a:extLst>
          </p:cNvPr>
          <p:cNvCxnSpPr/>
          <p:nvPr/>
        </p:nvCxnSpPr>
        <p:spPr>
          <a:xfrm>
            <a:off x="7231566" y="3939168"/>
            <a:ext cx="702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193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AA713-F777-97B2-98B9-C212790D8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Futamura</a:t>
            </a:r>
            <a:r>
              <a:rPr lang="en-US" dirty="0"/>
              <a:t>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B7BFD-CD7A-604A-B97A-DCE8AFF70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AutoNum type="romanUcParenR"/>
            </a:pPr>
            <a:endParaRPr lang="en-US" dirty="0"/>
          </a:p>
          <a:p>
            <a:pPr marL="571500" indent="-571500">
              <a:buAutoNum type="romanUcParenR"/>
            </a:pPr>
            <a:r>
              <a:rPr lang="en-US" dirty="0"/>
              <a:t>specializing interpreter to source code yields executable</a:t>
            </a:r>
          </a:p>
          <a:p>
            <a:pPr marL="571500" indent="-571500">
              <a:buAutoNum type="romanUcParenR"/>
            </a:pPr>
            <a:endParaRPr lang="en-US" dirty="0"/>
          </a:p>
          <a:p>
            <a:pPr marL="571500" indent="-571500">
              <a:buAutoNum type="romanUcParenR"/>
            </a:pPr>
            <a:r>
              <a:rPr lang="en-US" dirty="0"/>
              <a:t>specializing specializer for an interpreter (as used in I) yields a compiler</a:t>
            </a:r>
          </a:p>
          <a:p>
            <a:pPr marL="571500" indent="-571500">
              <a:buAutoNum type="romanUcParenR"/>
            </a:pPr>
            <a:endParaRPr lang="en-US" dirty="0"/>
          </a:p>
          <a:p>
            <a:pPr marL="571500" indent="-571500">
              <a:buAutoNum type="romanUcParenR"/>
            </a:pPr>
            <a:r>
              <a:rPr lang="en-US" dirty="0"/>
              <a:t>specializing </a:t>
            </a:r>
            <a:r>
              <a:rPr lang="en-US" dirty="0" err="1"/>
              <a:t>specialier</a:t>
            </a:r>
            <a:r>
              <a:rPr lang="en-US" dirty="0"/>
              <a:t> for itself (as used in II) yields compiler generator that given an interpreter produces a compiler</a:t>
            </a:r>
          </a:p>
        </p:txBody>
      </p:sp>
    </p:spTree>
    <p:extLst>
      <p:ext uri="{BB962C8B-B14F-4D97-AF65-F5344CB8AC3E}">
        <p14:creationId xmlns:p14="http://schemas.microsoft.com/office/powerpoint/2010/main" val="1688586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AFF5F-230E-59F7-5FF5-0FC04E7D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a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6EDEE-83B7-C143-65ED-82C6F2F8B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compiler is bootstrapped (self-hosted) when it can compile itself</a:t>
            </a:r>
          </a:p>
          <a:p>
            <a:endParaRPr lang="en-US" dirty="0"/>
          </a:p>
          <a:p>
            <a:r>
              <a:rPr lang="en-US" dirty="0"/>
              <a:t>increases confidence in the compiler </a:t>
            </a:r>
          </a:p>
          <a:p>
            <a:endParaRPr lang="en-US" dirty="0"/>
          </a:p>
          <a:p>
            <a:r>
              <a:rPr lang="en-US" dirty="0"/>
              <a:t>allows for greater control of the compilation and optimization process</a:t>
            </a:r>
          </a:p>
          <a:p>
            <a:endParaRPr lang="en-US" dirty="0"/>
          </a:p>
          <a:p>
            <a:r>
              <a:rPr lang="en-US" dirty="0"/>
              <a:t>requires the first version of the compiler to be written in a different language</a:t>
            </a:r>
          </a:p>
          <a:p>
            <a:endParaRPr lang="en-US" dirty="0"/>
          </a:p>
          <a:p>
            <a:r>
              <a:rPr lang="en-US" dirty="0"/>
              <a:t>is a costly process</a:t>
            </a:r>
          </a:p>
        </p:txBody>
      </p:sp>
    </p:spTree>
    <p:extLst>
      <p:ext uri="{BB962C8B-B14F-4D97-AF65-F5344CB8AC3E}">
        <p14:creationId xmlns:p14="http://schemas.microsoft.com/office/powerpoint/2010/main" val="2385924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89602B-D4EC-4B83-AB88-2C078D44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EFF28-9A63-4452-851A-7DB0BB5AB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2268537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https://llvm.org/docs/tutorial/index.html</a:t>
            </a:r>
            <a:r>
              <a:rPr lang="en-US" dirty="0"/>
              <a:t> – LLVM tutorial</a:t>
            </a:r>
          </a:p>
          <a:p>
            <a:r>
              <a:rPr lang="en-US" dirty="0">
                <a:hlinkClick r:id="rId3" invalidUrl="ftp://gcc.gnu.org/pub/gcc/summit/2003/GENERIC and GIMPLE.pdf"/>
              </a:rPr>
              <a:t>ftp://gcc.gnu.org/pub/gcc/summit/2003/GENERIC%20and%20GIMPLE.pdf</a:t>
            </a:r>
            <a:r>
              <a:rPr lang="en-US" dirty="0"/>
              <a:t> – GCC’s GENERIC and GIMPLE information</a:t>
            </a:r>
          </a:p>
        </p:txBody>
      </p:sp>
    </p:spTree>
    <p:extLst>
      <p:ext uri="{BB962C8B-B14F-4D97-AF65-F5344CB8AC3E}">
        <p14:creationId xmlns:p14="http://schemas.microsoft.com/office/powerpoint/2010/main" val="122504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A7097-A339-CAFD-C702-0E0AE2C52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74C5B-7F3E-FDE2-51F8-01E96B4BA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 is Good</a:t>
            </a:r>
          </a:p>
          <a:p>
            <a:pPr lvl="1"/>
            <a:r>
              <a:rPr lang="en-US" dirty="0"/>
              <a:t>optimizations often include the side-channel attack surface</a:t>
            </a:r>
          </a:p>
          <a:p>
            <a:pPr lvl="1"/>
            <a:r>
              <a:rPr lang="en-US" dirty="0"/>
              <a:t>code can be deliberately made slow (even randomly slow) to prevent those</a:t>
            </a:r>
          </a:p>
          <a:p>
            <a:pPr lvl="1"/>
            <a:endParaRPr lang="en-US" dirty="0"/>
          </a:p>
          <a:p>
            <a:r>
              <a:rPr lang="en-US" dirty="0"/>
              <a:t>Slow is Predictable</a:t>
            </a:r>
          </a:p>
          <a:p>
            <a:pPr lvl="1"/>
            <a:r>
              <a:rPr lang="en-US" dirty="0"/>
              <a:t>Instruction latencies can be used as explicit timing method (embedded)</a:t>
            </a:r>
          </a:p>
          <a:p>
            <a:pPr lvl="1"/>
            <a:endParaRPr lang="en-US" dirty="0"/>
          </a:p>
          <a:p>
            <a:r>
              <a:rPr lang="en-US" dirty="0"/>
              <a:t>Slow is Robust</a:t>
            </a:r>
          </a:p>
          <a:p>
            <a:pPr lvl="1"/>
            <a:r>
              <a:rPr lang="en-US" dirty="0"/>
              <a:t>Compilers often include extra checks, asserts, or memory hints in non-optimized code for easier debugging</a:t>
            </a:r>
          </a:p>
        </p:txBody>
      </p:sp>
    </p:spTree>
    <p:extLst>
      <p:ext uri="{BB962C8B-B14F-4D97-AF65-F5344CB8AC3E}">
        <p14:creationId xmlns:p14="http://schemas.microsoft.com/office/powerpoint/2010/main" val="3180232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A7097-A339-CAFD-C702-0E0AE2C52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74C5B-7F3E-FDE2-51F8-01E96B4BA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  <a:p>
            <a:pPr lvl="1"/>
            <a:r>
              <a:rPr lang="en-US" dirty="0"/>
              <a:t>Code layout means some breakpoints will not work</a:t>
            </a:r>
          </a:p>
          <a:p>
            <a:pPr lvl="1"/>
            <a:r>
              <a:rPr lang="en-US" dirty="0"/>
              <a:t>Optimized values mean limited introspection</a:t>
            </a:r>
          </a:p>
          <a:p>
            <a:pPr lvl="1"/>
            <a:r>
              <a:rPr lang="en-US" dirty="0" err="1"/>
              <a:t>Inlining</a:t>
            </a:r>
            <a:r>
              <a:rPr lang="en-US" dirty="0"/>
              <a:t> changes stack layout</a:t>
            </a:r>
          </a:p>
          <a:p>
            <a:pPr lvl="1"/>
            <a:r>
              <a:rPr lang="en-US" dirty="0"/>
              <a:t>Advanced optimizations make the code look absolutely cryptic</a:t>
            </a:r>
          </a:p>
          <a:p>
            <a:endParaRPr lang="en-US" dirty="0"/>
          </a:p>
          <a:p>
            <a:r>
              <a:rPr lang="en-US" dirty="0"/>
              <a:t>Compiler Errors</a:t>
            </a:r>
          </a:p>
          <a:p>
            <a:pPr lvl="1"/>
            <a:r>
              <a:rPr lang="en-US" dirty="0"/>
              <a:t>Sadly, optimizations are known to introduce subtle bugs</a:t>
            </a:r>
          </a:p>
          <a:p>
            <a:pPr lvl="1"/>
            <a:r>
              <a:rPr lang="en-US" dirty="0"/>
              <a:t>Turning them off for problematic parts of code often results in correct compilation</a:t>
            </a:r>
          </a:p>
        </p:txBody>
      </p:sp>
    </p:spTree>
    <p:extLst>
      <p:ext uri="{BB962C8B-B14F-4D97-AF65-F5344CB8AC3E}">
        <p14:creationId xmlns:p14="http://schemas.microsoft.com/office/powerpoint/2010/main" val="3366216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B071-FDA4-71DF-6BA5-D78135D3C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B26A6-48B0-8520-854A-D219B8E77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Passes that do not change the code, but gather semantic information about it</a:t>
            </a:r>
          </a:p>
          <a:p>
            <a:pPr lvl="1"/>
            <a:endParaRPr lang="en-US" dirty="0"/>
          </a:p>
          <a:p>
            <a:r>
              <a:rPr lang="en-US" dirty="0"/>
              <a:t>Optimizations</a:t>
            </a:r>
          </a:p>
          <a:p>
            <a:pPr lvl="1"/>
            <a:r>
              <a:rPr lang="en-US" dirty="0"/>
              <a:t>Code changing passes, may invalidate optimizations</a:t>
            </a:r>
          </a:p>
          <a:p>
            <a:pPr lvl="1"/>
            <a:endParaRPr lang="en-US" dirty="0"/>
          </a:p>
          <a:p>
            <a:r>
              <a:rPr lang="en-US" dirty="0"/>
              <a:t>Normalization</a:t>
            </a:r>
          </a:p>
          <a:p>
            <a:pPr lvl="1"/>
            <a:r>
              <a:rPr lang="en-US" dirty="0"/>
              <a:t>Often optimizations are done for “no good reason”, but they make the code more regular which in turns makes rest of the process easier</a:t>
            </a:r>
          </a:p>
          <a:p>
            <a:endParaRPr lang="en-US" dirty="0"/>
          </a:p>
          <a:p>
            <a:r>
              <a:rPr lang="en-US" dirty="0"/>
              <a:t>Undefined Behavior</a:t>
            </a:r>
          </a:p>
          <a:p>
            <a:pPr lvl="1"/>
            <a:r>
              <a:rPr lang="en-US" dirty="0"/>
              <a:t>makes compiler happy – exact semantics does not have to be observed in undefined behavior situations, which allows for more optimization opportunities</a:t>
            </a:r>
          </a:p>
        </p:txBody>
      </p:sp>
    </p:spTree>
    <p:extLst>
      <p:ext uri="{BB962C8B-B14F-4D97-AF65-F5344CB8AC3E}">
        <p14:creationId xmlns:p14="http://schemas.microsoft.com/office/powerpoint/2010/main" val="2244037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4956-46FC-8DF4-1159-3876AD932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Data-flow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20CAA-D94B-F2E5-8B58-4D906E491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Subexpression Elimination (CSE)</a:t>
            </a:r>
          </a:p>
          <a:p>
            <a:pPr lvl="1"/>
            <a:r>
              <a:rPr lang="en-US" dirty="0"/>
              <a:t>Reuses previously calculated identical values</a:t>
            </a:r>
          </a:p>
          <a:p>
            <a:endParaRPr lang="en-US" dirty="0"/>
          </a:p>
          <a:p>
            <a:r>
              <a:rPr lang="en-US" dirty="0"/>
              <a:t>Global Value Numbering (GVN)</a:t>
            </a:r>
          </a:p>
          <a:p>
            <a:pPr lvl="1"/>
            <a:r>
              <a:rPr lang="en-US" dirty="0"/>
              <a:t>SSA-based version of CSE</a:t>
            </a:r>
          </a:p>
          <a:p>
            <a:endParaRPr lang="en-US" dirty="0"/>
          </a:p>
          <a:p>
            <a:r>
              <a:rPr lang="en-US" dirty="0"/>
              <a:t>Strength Reduction</a:t>
            </a:r>
          </a:p>
          <a:p>
            <a:pPr lvl="1"/>
            <a:r>
              <a:rPr lang="en-US" dirty="0"/>
              <a:t>Replaces costly operations with identical but less expensive ones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979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4956-46FC-8DF4-1159-3876AD932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Data-flow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20CAA-D94B-F2E5-8B58-4D906E491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Constant Folding &amp; Propagation</a:t>
            </a:r>
          </a:p>
          <a:p>
            <a:pPr lvl="1"/>
            <a:r>
              <a:rPr lang="en-US" dirty="0"/>
              <a:t>Replaces variables with constants</a:t>
            </a:r>
          </a:p>
          <a:p>
            <a:endParaRPr lang="en-US" dirty="0"/>
          </a:p>
          <a:p>
            <a:r>
              <a:rPr lang="en-US" dirty="0"/>
              <a:t>Bounds Check Elimination</a:t>
            </a:r>
          </a:p>
          <a:p>
            <a:pPr lvl="1"/>
            <a:r>
              <a:rPr lang="en-US" dirty="0"/>
              <a:t>Removes automatic bounds checking where 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519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2155</Words>
  <Application>Microsoft Office PowerPoint</Application>
  <PresentationFormat>Widescreen</PresentationFormat>
  <Paragraphs>321</Paragraphs>
  <Slides>43</Slides>
  <Notes>26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 Iosevka Term</vt:lpstr>
      <vt:lpstr>Arial</vt:lpstr>
      <vt:lpstr>Calibri</vt:lpstr>
      <vt:lpstr>Calibri Light</vt:lpstr>
      <vt:lpstr>Consolas</vt:lpstr>
      <vt:lpstr>Iosevka Nerd Font</vt:lpstr>
      <vt:lpstr>Office Theme</vt:lpstr>
      <vt:lpstr>Optimization</vt:lpstr>
      <vt:lpstr>PowerPoint Presentation</vt:lpstr>
      <vt:lpstr>Why?</vt:lpstr>
      <vt:lpstr>What For?</vt:lpstr>
      <vt:lpstr>Why not?</vt:lpstr>
      <vt:lpstr>Why not?</vt:lpstr>
      <vt:lpstr>Basic Concepts</vt:lpstr>
      <vt:lpstr>Data-flow Optimizations</vt:lpstr>
      <vt:lpstr>Data-flow Optimizations</vt:lpstr>
      <vt:lpstr>Code Removal</vt:lpstr>
      <vt:lpstr>Function Call Optimizations</vt:lpstr>
      <vt:lpstr>Loop Optimizations</vt:lpstr>
      <vt:lpstr>Loop Optimizations</vt:lpstr>
      <vt:lpstr>Loop Optimizations</vt:lpstr>
      <vt:lpstr>Loop Optimizations</vt:lpstr>
      <vt:lpstr>Speculative Optimizations</vt:lpstr>
      <vt:lpstr>Partial Evaluation</vt:lpstr>
      <vt:lpstr>Partial Evaluation</vt:lpstr>
      <vt:lpstr>Partial Evaluation</vt:lpstr>
      <vt:lpstr>Partial Evaluation</vt:lpstr>
      <vt:lpstr>Partial Evaluation</vt:lpstr>
      <vt:lpstr>Partial Evaluation</vt:lpstr>
      <vt:lpstr>Partial Evaluation</vt:lpstr>
      <vt:lpstr>Partial Evaluation</vt:lpstr>
      <vt:lpstr>Partial Evaluation</vt:lpstr>
      <vt:lpstr>Partial Evaluation</vt:lpstr>
      <vt:lpstr>Partial Evaluation</vt:lpstr>
      <vt:lpstr>Partial Evaluation</vt:lpstr>
      <vt:lpstr>Partial Evaluation</vt:lpstr>
      <vt:lpstr>Futamura Projections</vt:lpstr>
      <vt:lpstr>Futamura Projections</vt:lpstr>
      <vt:lpstr>Futamura Projections</vt:lpstr>
      <vt:lpstr>Futamura Projections</vt:lpstr>
      <vt:lpstr>Futamura Projections</vt:lpstr>
      <vt:lpstr>Futamura Projections (2)</vt:lpstr>
      <vt:lpstr>Futamura Projections (2)</vt:lpstr>
      <vt:lpstr>Futamura Projections (2)</vt:lpstr>
      <vt:lpstr>Futamura Projections (2)</vt:lpstr>
      <vt:lpstr>Futamura Projections (2)</vt:lpstr>
      <vt:lpstr>Futamura Projections (3)</vt:lpstr>
      <vt:lpstr>Futamura Projections</vt:lpstr>
      <vt:lpstr>Bootstrapping a compiler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Peta M</dc:creator>
  <cp:lastModifiedBy>Peta M</cp:lastModifiedBy>
  <cp:revision>141</cp:revision>
  <dcterms:created xsi:type="dcterms:W3CDTF">2019-11-27T10:15:31Z</dcterms:created>
  <dcterms:modified xsi:type="dcterms:W3CDTF">2023-05-15T11:44:02Z</dcterms:modified>
</cp:coreProperties>
</file>