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553" r:id="rId3"/>
    <p:sldId id="554" r:id="rId4"/>
    <p:sldId id="558" r:id="rId5"/>
    <p:sldId id="556" r:id="rId6"/>
    <p:sldId id="559" r:id="rId7"/>
    <p:sldId id="557" r:id="rId8"/>
    <p:sldId id="563" r:id="rId9"/>
    <p:sldId id="566" r:id="rId10"/>
    <p:sldId id="564" r:id="rId11"/>
    <p:sldId id="567" r:id="rId12"/>
    <p:sldId id="569" r:id="rId13"/>
    <p:sldId id="570" r:id="rId14"/>
    <p:sldId id="568" r:id="rId15"/>
    <p:sldId id="555" r:id="rId16"/>
    <p:sldId id="560" r:id="rId17"/>
    <p:sldId id="561" r:id="rId18"/>
    <p:sldId id="562" r:id="rId19"/>
    <p:sldId id="55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FF09"/>
    <a:srgbClr val="FF0909"/>
    <a:srgbClr val="FFCC9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019" autoAdjust="0"/>
  </p:normalViewPr>
  <p:slideViewPr>
    <p:cSldViewPr snapToGrid="0">
      <p:cViewPr varScale="1">
        <p:scale>
          <a:sx n="96" d="100"/>
          <a:sy n="96" d="100"/>
        </p:scale>
        <p:origin x="10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61A09-C243-4AF9-8E89-AFF8EF129A8C}" type="datetimeFigureOut">
              <a:rPr lang="en-GB" smtClean="0"/>
              <a:t>04/06/2020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374D8-11B8-4947-8BFB-7F91CC1BAA57}" type="slidenum">
              <a:rPr lang="en-GB" smtClean="0"/>
              <a:t>‹#›</a:t>
            </a:fld>
            <a:endParaRPr lang="en-GB"/>
          </a:p>
        </p:txBody>
      </p:sp>
    </p:spTree>
    <p:extLst>
      <p:ext uri="{BB962C8B-B14F-4D97-AF65-F5344CB8AC3E}">
        <p14:creationId xmlns:p14="http://schemas.microsoft.com/office/powerpoint/2010/main" val="1568357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DD374D8-11B8-4947-8BFB-7F91CC1BAA57}" type="slidenum">
              <a:rPr lang="en-GB" smtClean="0"/>
              <a:t>1</a:t>
            </a:fld>
            <a:endParaRPr lang="en-GB"/>
          </a:p>
        </p:txBody>
      </p:sp>
    </p:spTree>
    <p:extLst>
      <p:ext uri="{BB962C8B-B14F-4D97-AF65-F5344CB8AC3E}">
        <p14:creationId xmlns:p14="http://schemas.microsoft.com/office/powerpoint/2010/main" val="2324197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Corrado</a:t>
            </a:r>
            <a:r>
              <a:rPr lang="en-US" dirty="0"/>
              <a:t> Bohm and his PhD thesis – a self-compiling compiler for an interesting language where every statement was assignment operator</a:t>
            </a:r>
          </a:p>
          <a:p>
            <a:pPr marL="171450" indent="-171450">
              <a:buFontTx/>
              <a:buChar char="-"/>
            </a:pPr>
            <a:r>
              <a:rPr lang="en-US" dirty="0"/>
              <a:t>He probably felt guilty about this so later become an important figure in functional programming </a:t>
            </a:r>
          </a:p>
        </p:txBody>
      </p:sp>
      <p:sp>
        <p:nvSpPr>
          <p:cNvPr id="4" name="Slide Number Placeholder 3"/>
          <p:cNvSpPr>
            <a:spLocks noGrp="1"/>
          </p:cNvSpPr>
          <p:nvPr>
            <p:ph type="sldNum" sz="quarter" idx="5"/>
          </p:nvPr>
        </p:nvSpPr>
        <p:spPr/>
        <p:txBody>
          <a:bodyPr/>
          <a:lstStyle/>
          <a:p>
            <a:fld id="{CDD374D8-11B8-4947-8BFB-7F91CC1BAA57}" type="slidenum">
              <a:rPr lang="en-GB" smtClean="0"/>
              <a:t>4</a:t>
            </a:fld>
            <a:endParaRPr lang="en-GB"/>
          </a:p>
        </p:txBody>
      </p:sp>
    </p:spTree>
    <p:extLst>
      <p:ext uri="{BB962C8B-B14F-4D97-AF65-F5344CB8AC3E}">
        <p14:creationId xmlns:p14="http://schemas.microsoft.com/office/powerpoint/2010/main" val="1252004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compiler was designed by </a:t>
            </a:r>
            <a:r>
              <a:rPr lang="en-US" dirty="0" err="1"/>
              <a:t>Corrado</a:t>
            </a:r>
            <a:r>
              <a:rPr lang="en-US" dirty="0"/>
              <a:t> Bohm in 1951. This being the very early days of computer science, he did not actually program it, but just designed it. And with its design, he had to design a programming language it would compile and a computer that would execute it. </a:t>
            </a:r>
          </a:p>
          <a:p>
            <a:endParaRPr lang="en-US" dirty="0"/>
          </a:p>
          <a:p>
            <a:r>
              <a:rPr lang="en-US" dirty="0"/>
              <a:t>Not only did he create the first compiler, but he also described the compiler in the language it was supposed to compile, the so called self-hosting compiler. The language itself was also interesting as it consisted solely of assignments. He probably felt guilty about this and later become involved with functional languages and is the author of structured program theorem.</a:t>
            </a:r>
          </a:p>
        </p:txBody>
      </p:sp>
      <p:sp>
        <p:nvSpPr>
          <p:cNvPr id="4" name="Slide Number Placeholder 3"/>
          <p:cNvSpPr>
            <a:spLocks noGrp="1"/>
          </p:cNvSpPr>
          <p:nvPr>
            <p:ph type="sldNum" sz="quarter" idx="5"/>
          </p:nvPr>
        </p:nvSpPr>
        <p:spPr/>
        <p:txBody>
          <a:bodyPr/>
          <a:lstStyle/>
          <a:p>
            <a:fld id="{CDD374D8-11B8-4947-8BFB-7F91CC1BAA57}" type="slidenum">
              <a:rPr lang="en-GB" smtClean="0"/>
              <a:t>6</a:t>
            </a:fld>
            <a:endParaRPr lang="en-GB"/>
          </a:p>
        </p:txBody>
      </p:sp>
    </p:spTree>
    <p:extLst>
      <p:ext uri="{BB962C8B-B14F-4D97-AF65-F5344CB8AC3E}">
        <p14:creationId xmlns:p14="http://schemas.microsoft.com/office/powerpoint/2010/main" val="1426464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Manchester Mark I</a:t>
            </a:r>
          </a:p>
        </p:txBody>
      </p:sp>
      <p:sp>
        <p:nvSpPr>
          <p:cNvPr id="4" name="Slide Number Placeholder 3"/>
          <p:cNvSpPr>
            <a:spLocks noGrp="1"/>
          </p:cNvSpPr>
          <p:nvPr>
            <p:ph type="sldNum" sz="quarter" idx="5"/>
          </p:nvPr>
        </p:nvSpPr>
        <p:spPr/>
        <p:txBody>
          <a:bodyPr/>
          <a:lstStyle/>
          <a:p>
            <a:fld id="{CDD374D8-11B8-4947-8BFB-7F91CC1BAA57}" type="slidenum">
              <a:rPr lang="en-GB" smtClean="0"/>
              <a:t>7</a:t>
            </a:fld>
            <a:endParaRPr lang="en-GB"/>
          </a:p>
        </p:txBody>
      </p:sp>
    </p:spTree>
    <p:extLst>
      <p:ext uri="{BB962C8B-B14F-4D97-AF65-F5344CB8AC3E}">
        <p14:creationId xmlns:p14="http://schemas.microsoft.com/office/powerpoint/2010/main" val="2074170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Corrado</a:t>
            </a:r>
            <a:r>
              <a:rPr lang="en-US" dirty="0"/>
              <a:t> Bohm and his PhD thesis – a self-compiling compiler for an interesting language where every statement was assignment operator</a:t>
            </a:r>
          </a:p>
          <a:p>
            <a:pPr marL="171450" indent="-171450">
              <a:buFontTx/>
              <a:buChar char="-"/>
            </a:pPr>
            <a:r>
              <a:rPr lang="en-US" dirty="0"/>
              <a:t>He probably felt guilty about this so later become an important figure in functional programming </a:t>
            </a:r>
          </a:p>
        </p:txBody>
      </p:sp>
      <p:sp>
        <p:nvSpPr>
          <p:cNvPr id="4" name="Slide Number Placeholder 3"/>
          <p:cNvSpPr>
            <a:spLocks noGrp="1"/>
          </p:cNvSpPr>
          <p:nvPr>
            <p:ph type="sldNum" sz="quarter" idx="5"/>
          </p:nvPr>
        </p:nvSpPr>
        <p:spPr/>
        <p:txBody>
          <a:bodyPr/>
          <a:lstStyle/>
          <a:p>
            <a:fld id="{CDD374D8-11B8-4947-8BFB-7F91CC1BAA57}" type="slidenum">
              <a:rPr lang="en-GB" smtClean="0"/>
              <a:t>16</a:t>
            </a:fld>
            <a:endParaRPr lang="en-GB"/>
          </a:p>
        </p:txBody>
      </p:sp>
    </p:spTree>
    <p:extLst>
      <p:ext uri="{BB962C8B-B14F-4D97-AF65-F5344CB8AC3E}">
        <p14:creationId xmlns:p14="http://schemas.microsoft.com/office/powerpoint/2010/main" val="1707338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19</a:t>
            </a:fld>
            <a:endParaRPr lang="en-GB"/>
          </a:p>
        </p:txBody>
      </p:sp>
    </p:spTree>
    <p:extLst>
      <p:ext uri="{BB962C8B-B14F-4D97-AF65-F5344CB8AC3E}">
        <p14:creationId xmlns:p14="http://schemas.microsoft.com/office/powerpoint/2010/main" val="2267878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FF4C-D3B3-416B-A6E3-59EAB07887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480C2B-8E29-4CF4-9398-6F8712E56C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D19B492-73C5-4AD5-84C7-44F9F1DB1D19}"/>
              </a:ext>
            </a:extLst>
          </p:cNvPr>
          <p:cNvSpPr>
            <a:spLocks noGrp="1"/>
          </p:cNvSpPr>
          <p:nvPr>
            <p:ph type="dt" sz="half" idx="10"/>
          </p:nvPr>
        </p:nvSpPr>
        <p:spPr/>
        <p:txBody>
          <a:bodyPr/>
          <a:lstStyle/>
          <a:p>
            <a:fld id="{3167A54B-BC64-4F06-9E03-64B6A67018EB}" type="datetimeFigureOut">
              <a:rPr lang="en-GB" smtClean="0"/>
              <a:t>04/06/2020</a:t>
            </a:fld>
            <a:endParaRPr lang="en-GB"/>
          </a:p>
        </p:txBody>
      </p:sp>
      <p:sp>
        <p:nvSpPr>
          <p:cNvPr id="5" name="Footer Placeholder 4">
            <a:extLst>
              <a:ext uri="{FF2B5EF4-FFF2-40B4-BE49-F238E27FC236}">
                <a16:creationId xmlns:a16="http://schemas.microsoft.com/office/drawing/2014/main" id="{4E0AE6F0-E1B6-45D1-8BAC-D0689AED28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0B0C68-D4A6-485A-9197-6F3C1EC8A92A}"/>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34945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30A7-04BE-402B-921E-E48EA01465E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3E31760-97FA-4BB3-8144-4F72D9DD45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2008A0-04BD-4BF8-8BDE-F01123D0657F}"/>
              </a:ext>
            </a:extLst>
          </p:cNvPr>
          <p:cNvSpPr>
            <a:spLocks noGrp="1"/>
          </p:cNvSpPr>
          <p:nvPr>
            <p:ph type="dt" sz="half" idx="10"/>
          </p:nvPr>
        </p:nvSpPr>
        <p:spPr/>
        <p:txBody>
          <a:bodyPr/>
          <a:lstStyle/>
          <a:p>
            <a:fld id="{3167A54B-BC64-4F06-9E03-64B6A67018EB}" type="datetimeFigureOut">
              <a:rPr lang="en-GB" smtClean="0"/>
              <a:t>04/06/2020</a:t>
            </a:fld>
            <a:endParaRPr lang="en-GB"/>
          </a:p>
        </p:txBody>
      </p:sp>
      <p:sp>
        <p:nvSpPr>
          <p:cNvPr id="5" name="Footer Placeholder 4">
            <a:extLst>
              <a:ext uri="{FF2B5EF4-FFF2-40B4-BE49-F238E27FC236}">
                <a16:creationId xmlns:a16="http://schemas.microsoft.com/office/drawing/2014/main" id="{F30AB3B5-F5DA-40F9-9E1C-05DF655A06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A4CF3F-56E3-4A9D-A632-039CFD95F1A9}"/>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164418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F6416C-F368-4239-A310-1E005C6CBF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97E416E-8506-4903-A338-2F8B238E8A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972BF3-7AE8-4C32-B78F-5016BE781590}"/>
              </a:ext>
            </a:extLst>
          </p:cNvPr>
          <p:cNvSpPr>
            <a:spLocks noGrp="1"/>
          </p:cNvSpPr>
          <p:nvPr>
            <p:ph type="dt" sz="half" idx="10"/>
          </p:nvPr>
        </p:nvSpPr>
        <p:spPr/>
        <p:txBody>
          <a:bodyPr/>
          <a:lstStyle/>
          <a:p>
            <a:fld id="{3167A54B-BC64-4F06-9E03-64B6A67018EB}" type="datetimeFigureOut">
              <a:rPr lang="en-GB" smtClean="0"/>
              <a:t>04/06/2020</a:t>
            </a:fld>
            <a:endParaRPr lang="en-GB"/>
          </a:p>
        </p:txBody>
      </p:sp>
      <p:sp>
        <p:nvSpPr>
          <p:cNvPr id="5" name="Footer Placeholder 4">
            <a:extLst>
              <a:ext uri="{FF2B5EF4-FFF2-40B4-BE49-F238E27FC236}">
                <a16:creationId xmlns:a16="http://schemas.microsoft.com/office/drawing/2014/main" id="{29DA6A6A-BFC3-4216-8F4A-C499E669C6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2E0610-934B-4D34-BD7B-85B73200B97D}"/>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3810852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36D6-6309-4826-BCF1-F9C5CC56600D}"/>
              </a:ext>
            </a:extLst>
          </p:cNvPr>
          <p:cNvSpPr>
            <a:spLocks noGrp="1"/>
          </p:cNvSpPr>
          <p:nvPr>
            <p:ph type="title"/>
          </p:nvPr>
        </p:nvSpPr>
        <p:spPr/>
        <p:txBody>
          <a:bodyPr/>
          <a:lstStyle>
            <a:lvl1pPr algn="ctr">
              <a:defRPr b="0"/>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E09ABF-C8BE-468E-85CB-60AB162D08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07A40A-9148-40AA-9C5D-80B2A66C5802}"/>
              </a:ext>
            </a:extLst>
          </p:cNvPr>
          <p:cNvSpPr>
            <a:spLocks noGrp="1"/>
          </p:cNvSpPr>
          <p:nvPr>
            <p:ph type="dt" sz="half" idx="10"/>
          </p:nvPr>
        </p:nvSpPr>
        <p:spPr/>
        <p:txBody>
          <a:bodyPr/>
          <a:lstStyle/>
          <a:p>
            <a:fld id="{3167A54B-BC64-4F06-9E03-64B6A67018EB}" type="datetimeFigureOut">
              <a:rPr lang="en-GB" smtClean="0"/>
              <a:t>04/06/2020</a:t>
            </a:fld>
            <a:endParaRPr lang="en-GB"/>
          </a:p>
        </p:txBody>
      </p:sp>
      <p:sp>
        <p:nvSpPr>
          <p:cNvPr id="5" name="Footer Placeholder 4">
            <a:extLst>
              <a:ext uri="{FF2B5EF4-FFF2-40B4-BE49-F238E27FC236}">
                <a16:creationId xmlns:a16="http://schemas.microsoft.com/office/drawing/2014/main" id="{C15D3085-1623-4504-9961-0ED82EA011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7626F6-68D8-4143-9BF9-E12D147226ED}"/>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32326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B3AA-E306-4C4E-919A-FECFD268EE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755FC0-FC0A-4248-A71A-26A742EF00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8DE500-4697-4502-9624-E7528097BC5B}"/>
              </a:ext>
            </a:extLst>
          </p:cNvPr>
          <p:cNvSpPr>
            <a:spLocks noGrp="1"/>
          </p:cNvSpPr>
          <p:nvPr>
            <p:ph type="dt" sz="half" idx="10"/>
          </p:nvPr>
        </p:nvSpPr>
        <p:spPr/>
        <p:txBody>
          <a:bodyPr/>
          <a:lstStyle/>
          <a:p>
            <a:fld id="{3167A54B-BC64-4F06-9E03-64B6A67018EB}" type="datetimeFigureOut">
              <a:rPr lang="en-GB" smtClean="0"/>
              <a:t>04/06/2020</a:t>
            </a:fld>
            <a:endParaRPr lang="en-GB"/>
          </a:p>
        </p:txBody>
      </p:sp>
      <p:sp>
        <p:nvSpPr>
          <p:cNvPr id="5" name="Footer Placeholder 4">
            <a:extLst>
              <a:ext uri="{FF2B5EF4-FFF2-40B4-BE49-F238E27FC236}">
                <a16:creationId xmlns:a16="http://schemas.microsoft.com/office/drawing/2014/main" id="{D6DD40A2-EB4E-4CA2-A2BA-E5450A8705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026174-53C7-4E1C-96D2-03CA5B8726C4}"/>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87839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F110-E2F8-42C6-A814-8EC72F4F85E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7B52EF-B14F-4748-94E9-FEB4379D0E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8A9D32B-8E97-4361-B0BC-21EA721E429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53112AC-B04F-4100-A78A-4442ECFC048B}"/>
              </a:ext>
            </a:extLst>
          </p:cNvPr>
          <p:cNvSpPr>
            <a:spLocks noGrp="1"/>
          </p:cNvSpPr>
          <p:nvPr>
            <p:ph type="dt" sz="half" idx="10"/>
          </p:nvPr>
        </p:nvSpPr>
        <p:spPr/>
        <p:txBody>
          <a:bodyPr/>
          <a:lstStyle/>
          <a:p>
            <a:fld id="{3167A54B-BC64-4F06-9E03-64B6A67018EB}" type="datetimeFigureOut">
              <a:rPr lang="en-GB" smtClean="0"/>
              <a:t>04/06/2020</a:t>
            </a:fld>
            <a:endParaRPr lang="en-GB"/>
          </a:p>
        </p:txBody>
      </p:sp>
      <p:sp>
        <p:nvSpPr>
          <p:cNvPr id="6" name="Footer Placeholder 5">
            <a:extLst>
              <a:ext uri="{FF2B5EF4-FFF2-40B4-BE49-F238E27FC236}">
                <a16:creationId xmlns:a16="http://schemas.microsoft.com/office/drawing/2014/main" id="{4238688F-2489-4415-9BDD-5FBC5044A5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AEE009-852F-4FCA-93C0-B2AB278718D7}"/>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109668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CDAC-A2A3-4A23-8CDB-28B0025C67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DBF712-E199-48C1-8738-11E1CCF942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C0F1A8-20AF-4BE9-9463-485E498D07E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FF6E120-132A-4AA5-82B1-5CC3CD32D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8DBCFB-C0DB-4ADF-84EE-126A808423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3A860C9-A382-441A-9BD1-BE27AFC2AB40}"/>
              </a:ext>
            </a:extLst>
          </p:cNvPr>
          <p:cNvSpPr>
            <a:spLocks noGrp="1"/>
          </p:cNvSpPr>
          <p:nvPr>
            <p:ph type="dt" sz="half" idx="10"/>
          </p:nvPr>
        </p:nvSpPr>
        <p:spPr/>
        <p:txBody>
          <a:bodyPr/>
          <a:lstStyle/>
          <a:p>
            <a:fld id="{3167A54B-BC64-4F06-9E03-64B6A67018EB}" type="datetimeFigureOut">
              <a:rPr lang="en-GB" smtClean="0"/>
              <a:t>04/06/2020</a:t>
            </a:fld>
            <a:endParaRPr lang="en-GB"/>
          </a:p>
        </p:txBody>
      </p:sp>
      <p:sp>
        <p:nvSpPr>
          <p:cNvPr id="8" name="Footer Placeholder 7">
            <a:extLst>
              <a:ext uri="{FF2B5EF4-FFF2-40B4-BE49-F238E27FC236}">
                <a16:creationId xmlns:a16="http://schemas.microsoft.com/office/drawing/2014/main" id="{3957FDBF-963A-4A1F-899B-CB8594D00CB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C088F8-AD37-4A26-939C-8CF819C06C72}"/>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72000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E900-844F-4BB6-8C20-006F2DD4AD4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0ED051A-820C-4CC1-AE68-F7250E692CED}"/>
              </a:ext>
            </a:extLst>
          </p:cNvPr>
          <p:cNvSpPr>
            <a:spLocks noGrp="1"/>
          </p:cNvSpPr>
          <p:nvPr>
            <p:ph type="dt" sz="half" idx="10"/>
          </p:nvPr>
        </p:nvSpPr>
        <p:spPr/>
        <p:txBody>
          <a:bodyPr/>
          <a:lstStyle/>
          <a:p>
            <a:fld id="{3167A54B-BC64-4F06-9E03-64B6A67018EB}" type="datetimeFigureOut">
              <a:rPr lang="en-GB" smtClean="0"/>
              <a:t>04/06/2020</a:t>
            </a:fld>
            <a:endParaRPr lang="en-GB"/>
          </a:p>
        </p:txBody>
      </p:sp>
      <p:sp>
        <p:nvSpPr>
          <p:cNvPr id="4" name="Footer Placeholder 3">
            <a:extLst>
              <a:ext uri="{FF2B5EF4-FFF2-40B4-BE49-F238E27FC236}">
                <a16:creationId xmlns:a16="http://schemas.microsoft.com/office/drawing/2014/main" id="{252B0972-61D9-4296-96AE-089125EB5D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57D2AA5-B50D-49D2-9BDF-572EAFC51EFD}"/>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35564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DE98F3-2C56-407E-9D85-6C8D1858C161}"/>
              </a:ext>
            </a:extLst>
          </p:cNvPr>
          <p:cNvSpPr>
            <a:spLocks noGrp="1"/>
          </p:cNvSpPr>
          <p:nvPr>
            <p:ph type="dt" sz="half" idx="10"/>
          </p:nvPr>
        </p:nvSpPr>
        <p:spPr/>
        <p:txBody>
          <a:bodyPr/>
          <a:lstStyle/>
          <a:p>
            <a:fld id="{3167A54B-BC64-4F06-9E03-64B6A67018EB}" type="datetimeFigureOut">
              <a:rPr lang="en-GB" smtClean="0"/>
              <a:t>04/06/2020</a:t>
            </a:fld>
            <a:endParaRPr lang="en-GB"/>
          </a:p>
        </p:txBody>
      </p:sp>
      <p:sp>
        <p:nvSpPr>
          <p:cNvPr id="3" name="Footer Placeholder 2">
            <a:extLst>
              <a:ext uri="{FF2B5EF4-FFF2-40B4-BE49-F238E27FC236}">
                <a16:creationId xmlns:a16="http://schemas.microsoft.com/office/drawing/2014/main" id="{B330DD1B-2192-44CA-9C9F-4F36208EA2B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6AA7EF-8EB1-4700-B711-A052BB6F7508}"/>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160331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109A-E899-4395-9DED-CF5CD23DB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BF4CD9D-3EAD-428E-A32A-BEE237FEBD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BE00E73-6128-4341-B80D-C2188FBAA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51C22C-BCD3-482A-B04B-091989294298}"/>
              </a:ext>
            </a:extLst>
          </p:cNvPr>
          <p:cNvSpPr>
            <a:spLocks noGrp="1"/>
          </p:cNvSpPr>
          <p:nvPr>
            <p:ph type="dt" sz="half" idx="10"/>
          </p:nvPr>
        </p:nvSpPr>
        <p:spPr/>
        <p:txBody>
          <a:bodyPr/>
          <a:lstStyle/>
          <a:p>
            <a:fld id="{3167A54B-BC64-4F06-9E03-64B6A67018EB}" type="datetimeFigureOut">
              <a:rPr lang="en-GB" smtClean="0"/>
              <a:t>04/06/2020</a:t>
            </a:fld>
            <a:endParaRPr lang="en-GB"/>
          </a:p>
        </p:txBody>
      </p:sp>
      <p:sp>
        <p:nvSpPr>
          <p:cNvPr id="6" name="Footer Placeholder 5">
            <a:extLst>
              <a:ext uri="{FF2B5EF4-FFF2-40B4-BE49-F238E27FC236}">
                <a16:creationId xmlns:a16="http://schemas.microsoft.com/office/drawing/2014/main" id="{865225E7-9B76-4A1B-B502-6CB80D4603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866888-384F-48FA-A7DD-CFC1D2508CB2}"/>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42050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6F7E-4232-47B6-B663-2E7335387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098CB1A-DFD1-47A1-8430-225DA4D259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F68072D-A5D8-4D8B-8D39-ACEC6764F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D94F3D-A0CA-4982-BF37-865E3DBDC6F6}"/>
              </a:ext>
            </a:extLst>
          </p:cNvPr>
          <p:cNvSpPr>
            <a:spLocks noGrp="1"/>
          </p:cNvSpPr>
          <p:nvPr>
            <p:ph type="dt" sz="half" idx="10"/>
          </p:nvPr>
        </p:nvSpPr>
        <p:spPr/>
        <p:txBody>
          <a:bodyPr/>
          <a:lstStyle/>
          <a:p>
            <a:fld id="{3167A54B-BC64-4F06-9E03-64B6A67018EB}" type="datetimeFigureOut">
              <a:rPr lang="en-GB" smtClean="0"/>
              <a:t>04/06/2020</a:t>
            </a:fld>
            <a:endParaRPr lang="en-GB"/>
          </a:p>
        </p:txBody>
      </p:sp>
      <p:sp>
        <p:nvSpPr>
          <p:cNvPr id="6" name="Footer Placeholder 5">
            <a:extLst>
              <a:ext uri="{FF2B5EF4-FFF2-40B4-BE49-F238E27FC236}">
                <a16:creationId xmlns:a16="http://schemas.microsoft.com/office/drawing/2014/main" id="{3643A431-C2A0-4A3F-96AB-21FEE0577A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3E4B8D-0FCD-41A2-A229-CCB61373054A}"/>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28129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10E9AE-444B-4246-828B-B5706183DD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1E3F170-1676-4377-B807-F09D0765CA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DC26E0-F6AC-498B-A9BA-F691DD1864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7A54B-BC64-4F06-9E03-64B6A67018EB}" type="datetimeFigureOut">
              <a:rPr lang="en-GB" smtClean="0"/>
              <a:t>04/06/2020</a:t>
            </a:fld>
            <a:endParaRPr lang="en-GB"/>
          </a:p>
        </p:txBody>
      </p:sp>
      <p:sp>
        <p:nvSpPr>
          <p:cNvPr id="5" name="Footer Placeholder 4">
            <a:extLst>
              <a:ext uri="{FF2B5EF4-FFF2-40B4-BE49-F238E27FC236}">
                <a16:creationId xmlns:a16="http://schemas.microsoft.com/office/drawing/2014/main" id="{390F282A-7236-4AB1-A352-06CF3728F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B7406DB-BAD3-48A1-8F81-ECB8DFD82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AE6C0D-A6FC-4F8B-928B-46CBCC6129A4}" type="slidenum">
              <a:rPr lang="en-GB" smtClean="0"/>
              <a:t>‹#›</a:t>
            </a:fld>
            <a:endParaRPr lang="en-GB"/>
          </a:p>
        </p:txBody>
      </p:sp>
    </p:spTree>
    <p:extLst>
      <p:ext uri="{BB962C8B-B14F-4D97-AF65-F5344CB8AC3E}">
        <p14:creationId xmlns:p14="http://schemas.microsoft.com/office/powerpoint/2010/main" val="185133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urses.fit.cvut.cz/BI-OO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cs.rit.edu/~ats/books/ooc.pdf"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www.stroustrup.com/hopl2.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99C9-B0DD-42CF-BF7D-83189213CFC8}"/>
              </a:ext>
            </a:extLst>
          </p:cNvPr>
          <p:cNvSpPr>
            <a:spLocks noGrp="1"/>
          </p:cNvSpPr>
          <p:nvPr>
            <p:ph type="ctrTitle"/>
          </p:nvPr>
        </p:nvSpPr>
        <p:spPr>
          <a:xfrm>
            <a:off x="0" y="1122363"/>
            <a:ext cx="12192000" cy="2387600"/>
          </a:xfrm>
        </p:spPr>
        <p:txBody>
          <a:bodyPr>
            <a:normAutofit/>
          </a:bodyPr>
          <a:lstStyle/>
          <a:p>
            <a:r>
              <a:rPr lang="en-US" dirty="0"/>
              <a:t>Code Generation</a:t>
            </a:r>
            <a:endParaRPr lang="en-GB" dirty="0"/>
          </a:p>
        </p:txBody>
      </p:sp>
      <p:sp>
        <p:nvSpPr>
          <p:cNvPr id="3" name="Subtitle 2">
            <a:extLst>
              <a:ext uri="{FF2B5EF4-FFF2-40B4-BE49-F238E27FC236}">
                <a16:creationId xmlns:a16="http://schemas.microsoft.com/office/drawing/2014/main" id="{13328CB8-FF28-4397-BCCE-8C2D0DDC82C9}"/>
              </a:ext>
            </a:extLst>
          </p:cNvPr>
          <p:cNvSpPr>
            <a:spLocks noGrp="1"/>
          </p:cNvSpPr>
          <p:nvPr>
            <p:ph type="subTitle" idx="1"/>
          </p:nvPr>
        </p:nvSpPr>
        <p:spPr/>
        <p:txBody>
          <a:bodyPr/>
          <a:lstStyle/>
          <a:p>
            <a:r>
              <a:rPr lang="en-US" dirty="0"/>
              <a:t>NI(E)-GEN, Fall 2019</a:t>
            </a:r>
          </a:p>
          <a:p>
            <a:r>
              <a:rPr lang="en-US" dirty="0">
                <a:hlinkClick r:id="rId3"/>
              </a:rPr>
              <a:t>https://courses.fit.cvut.cz/NI-GEN</a:t>
            </a:r>
            <a:endParaRPr lang="en-US" dirty="0"/>
          </a:p>
          <a:p>
            <a:endParaRPr lang="en-GB" dirty="0"/>
          </a:p>
        </p:txBody>
      </p:sp>
      <p:pic>
        <p:nvPicPr>
          <p:cNvPr id="5" name="Picture 4">
            <a:extLst>
              <a:ext uri="{FF2B5EF4-FFF2-40B4-BE49-F238E27FC236}">
                <a16:creationId xmlns:a16="http://schemas.microsoft.com/office/drawing/2014/main" id="{0D2E0D75-7C4F-4390-A458-1147951048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0259" y="5641596"/>
            <a:ext cx="3610012" cy="796954"/>
          </a:xfrm>
          <a:prstGeom prst="rect">
            <a:avLst/>
          </a:prstGeom>
        </p:spPr>
      </p:pic>
    </p:spTree>
    <p:extLst>
      <p:ext uri="{BB962C8B-B14F-4D97-AF65-F5344CB8AC3E}">
        <p14:creationId xmlns:p14="http://schemas.microsoft.com/office/powerpoint/2010/main" val="87988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623A-ECF0-43D7-99F0-A9250FF8991F}"/>
              </a:ext>
            </a:extLst>
          </p:cNvPr>
          <p:cNvSpPr>
            <a:spLocks noGrp="1"/>
          </p:cNvSpPr>
          <p:nvPr>
            <p:ph type="title"/>
          </p:nvPr>
        </p:nvSpPr>
        <p:spPr/>
        <p:txBody>
          <a:bodyPr/>
          <a:lstStyle/>
          <a:p>
            <a:r>
              <a:rPr lang="en-US" dirty="0"/>
              <a:t>Bigger Computers Run Bigger Software</a:t>
            </a:r>
          </a:p>
        </p:txBody>
      </p:sp>
      <p:sp>
        <p:nvSpPr>
          <p:cNvPr id="3" name="Content Placeholder 2">
            <a:extLst>
              <a:ext uri="{FF2B5EF4-FFF2-40B4-BE49-F238E27FC236}">
                <a16:creationId xmlns:a16="http://schemas.microsoft.com/office/drawing/2014/main" id="{EC03E95F-A279-4BA7-B80C-CCA6367E6C04}"/>
              </a:ext>
            </a:extLst>
          </p:cNvPr>
          <p:cNvSpPr>
            <a:spLocks noGrp="1"/>
          </p:cNvSpPr>
          <p:nvPr>
            <p:ph idx="1"/>
          </p:nvPr>
        </p:nvSpPr>
        <p:spPr/>
        <p:txBody>
          <a:bodyPr/>
          <a:lstStyle/>
          <a:p>
            <a:r>
              <a:rPr lang="en-US" dirty="0"/>
              <a:t>early computers were super expensive</a:t>
            </a:r>
          </a:p>
          <a:p>
            <a:endParaRPr lang="en-US" dirty="0"/>
          </a:p>
          <a:p>
            <a:r>
              <a:rPr lang="en-US" dirty="0"/>
              <a:t>but soon developing the software they executed was even costlier</a:t>
            </a:r>
          </a:p>
          <a:p>
            <a:endParaRPr lang="en-US" dirty="0"/>
          </a:p>
          <a:p>
            <a:r>
              <a:rPr lang="en-US" dirty="0"/>
              <a:t>all of it written in assembly</a:t>
            </a:r>
          </a:p>
          <a:p>
            <a:endParaRPr lang="en-US" dirty="0"/>
          </a:p>
          <a:p>
            <a:r>
              <a:rPr lang="en-US" dirty="0"/>
              <a:t>enter </a:t>
            </a:r>
            <a:r>
              <a:rPr lang="en-US" dirty="0" err="1"/>
              <a:t>speedcoding</a:t>
            </a:r>
            <a:endParaRPr lang="en-US" dirty="0"/>
          </a:p>
        </p:txBody>
      </p:sp>
      <p:sp>
        <p:nvSpPr>
          <p:cNvPr id="4" name="Speech Bubble: Rectangle 3">
            <a:extLst>
              <a:ext uri="{FF2B5EF4-FFF2-40B4-BE49-F238E27FC236}">
                <a16:creationId xmlns:a16="http://schemas.microsoft.com/office/drawing/2014/main" id="{B71EE7E4-FA51-41BC-AE47-319C66CD336D}"/>
              </a:ext>
            </a:extLst>
          </p:cNvPr>
          <p:cNvSpPr/>
          <p:nvPr/>
        </p:nvSpPr>
        <p:spPr>
          <a:xfrm>
            <a:off x="2693504" y="5446643"/>
            <a:ext cx="4343400" cy="1046232"/>
          </a:xfrm>
          <a:prstGeom prst="wedgeRectCallout">
            <a:avLst>
              <a:gd name="adj1" fmla="val -31346"/>
              <a:gd name="adj2" fmla="val -628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Actual “high-level” programming language</a:t>
            </a:r>
          </a:p>
        </p:txBody>
      </p:sp>
    </p:spTree>
    <p:extLst>
      <p:ext uri="{BB962C8B-B14F-4D97-AF65-F5344CB8AC3E}">
        <p14:creationId xmlns:p14="http://schemas.microsoft.com/office/powerpoint/2010/main" val="3939140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3D3D-503F-4B18-A162-40C381E6A31C}"/>
              </a:ext>
            </a:extLst>
          </p:cNvPr>
          <p:cNvSpPr>
            <a:spLocks noGrp="1"/>
          </p:cNvSpPr>
          <p:nvPr>
            <p:ph type="title"/>
          </p:nvPr>
        </p:nvSpPr>
        <p:spPr/>
        <p:txBody>
          <a:bodyPr/>
          <a:lstStyle/>
          <a:p>
            <a:r>
              <a:rPr lang="en-US" dirty="0" err="1"/>
              <a:t>Speedcoding</a:t>
            </a:r>
            <a:endParaRPr lang="en-US" dirty="0"/>
          </a:p>
        </p:txBody>
      </p:sp>
      <p:sp>
        <p:nvSpPr>
          <p:cNvPr id="3" name="Content Placeholder 2">
            <a:extLst>
              <a:ext uri="{FF2B5EF4-FFF2-40B4-BE49-F238E27FC236}">
                <a16:creationId xmlns:a16="http://schemas.microsoft.com/office/drawing/2014/main" id="{8EDA7D78-01CE-446D-9CAD-5D48B2ABAC62}"/>
              </a:ext>
            </a:extLst>
          </p:cNvPr>
          <p:cNvSpPr>
            <a:spLocks noGrp="1"/>
          </p:cNvSpPr>
          <p:nvPr>
            <p:ph idx="1"/>
          </p:nvPr>
        </p:nvSpPr>
        <p:spPr/>
        <p:txBody>
          <a:bodyPr>
            <a:normAutofit/>
          </a:bodyPr>
          <a:lstStyle/>
          <a:p>
            <a:r>
              <a:rPr lang="en-US" dirty="0"/>
              <a:t>when an arithmetic operation was found in the source code, corresponding routine was called</a:t>
            </a:r>
          </a:p>
          <a:p>
            <a:endParaRPr lang="en-US" dirty="0"/>
          </a:p>
          <a:p>
            <a:r>
              <a:rPr lang="en-US" dirty="0"/>
              <a:t>designed to ease the burden on programmers</a:t>
            </a:r>
          </a:p>
          <a:p>
            <a:endParaRPr lang="en-US" dirty="0"/>
          </a:p>
          <a:p>
            <a:r>
              <a:rPr lang="en-US" dirty="0"/>
              <a:t>not for speed (up to 20x slower than assembly)</a:t>
            </a:r>
          </a:p>
          <a:p>
            <a:endParaRPr lang="en-US" dirty="0"/>
          </a:p>
          <a:p>
            <a:r>
              <a:rPr lang="en-US" dirty="0"/>
              <a:t>occupied about 30% of available memory</a:t>
            </a:r>
          </a:p>
          <a:p>
            <a:endParaRPr lang="en-US" dirty="0"/>
          </a:p>
        </p:txBody>
      </p:sp>
      <p:sp>
        <p:nvSpPr>
          <p:cNvPr id="4" name="Speech Bubble: Rectangle 3">
            <a:extLst>
              <a:ext uri="{FF2B5EF4-FFF2-40B4-BE49-F238E27FC236}">
                <a16:creationId xmlns:a16="http://schemas.microsoft.com/office/drawing/2014/main" id="{8C3921BA-6231-4C07-8458-BAF58C2D09E0}"/>
              </a:ext>
            </a:extLst>
          </p:cNvPr>
          <p:cNvSpPr/>
          <p:nvPr/>
        </p:nvSpPr>
        <p:spPr>
          <a:xfrm>
            <a:off x="6361043" y="2633869"/>
            <a:ext cx="2107096" cy="516835"/>
          </a:xfrm>
          <a:prstGeom prst="wedgeRectCallout">
            <a:avLst>
              <a:gd name="adj1" fmla="val -50214"/>
              <a:gd name="adj2" fmla="val -1071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Interpreter</a:t>
            </a:r>
          </a:p>
        </p:txBody>
      </p:sp>
    </p:spTree>
    <p:extLst>
      <p:ext uri="{BB962C8B-B14F-4D97-AF65-F5344CB8AC3E}">
        <p14:creationId xmlns:p14="http://schemas.microsoft.com/office/powerpoint/2010/main" val="796765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395E-8BE0-483B-924D-148C6CF426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15A34B-A150-41DB-8EAA-9B4F1E9FAAEC}"/>
              </a:ext>
            </a:extLst>
          </p:cNvPr>
          <p:cNvSpPr>
            <a:spLocks noGrp="1"/>
          </p:cNvSpPr>
          <p:nvPr>
            <p:ph idx="1"/>
          </p:nvPr>
        </p:nvSpPr>
        <p:spPr/>
        <p:txBody>
          <a:bodyPr/>
          <a:lstStyle/>
          <a:p>
            <a:endParaRPr lang="en-US"/>
          </a:p>
        </p:txBody>
      </p:sp>
      <p:pic>
        <p:nvPicPr>
          <p:cNvPr id="1026" name="Picture 2" descr="See the source image">
            <a:extLst>
              <a:ext uri="{FF2B5EF4-FFF2-40B4-BE49-F238E27FC236}">
                <a16:creationId xmlns:a16="http://schemas.microsoft.com/office/drawing/2014/main" id="{76C189A0-08C3-40BB-9940-CEAB38E1C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115" y="0"/>
            <a:ext cx="1504411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587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E79E8AB2-96A7-4866-8F6E-72ECD9B99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879" y="0"/>
            <a:ext cx="7662241" cy="6367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58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0A14-19E2-45EF-A506-DD9B32D8F9F2}"/>
              </a:ext>
            </a:extLst>
          </p:cNvPr>
          <p:cNvSpPr>
            <a:spLocks noGrp="1"/>
          </p:cNvSpPr>
          <p:nvPr>
            <p:ph type="title"/>
          </p:nvPr>
        </p:nvSpPr>
        <p:spPr/>
        <p:txBody>
          <a:bodyPr/>
          <a:lstStyle/>
          <a:p>
            <a:r>
              <a:rPr lang="en-US" dirty="0"/>
              <a:t>Compiler</a:t>
            </a:r>
          </a:p>
        </p:txBody>
      </p:sp>
      <p:sp>
        <p:nvSpPr>
          <p:cNvPr id="3" name="Content Placeholder 2">
            <a:extLst>
              <a:ext uri="{FF2B5EF4-FFF2-40B4-BE49-F238E27FC236}">
                <a16:creationId xmlns:a16="http://schemas.microsoft.com/office/drawing/2014/main" id="{52C071BC-7D1D-4366-9AF8-4F72E617E98C}"/>
              </a:ext>
            </a:extLst>
          </p:cNvPr>
          <p:cNvSpPr>
            <a:spLocks noGrp="1"/>
          </p:cNvSpPr>
          <p:nvPr>
            <p:ph idx="1"/>
          </p:nvPr>
        </p:nvSpPr>
        <p:spPr/>
        <p:txBody>
          <a:bodyPr/>
          <a:lstStyle/>
          <a:p>
            <a:r>
              <a:rPr lang="en-US" dirty="0"/>
              <a:t>a program that translates source code in human readable language to machine code </a:t>
            </a:r>
          </a:p>
          <a:p>
            <a:endParaRPr lang="en-US" dirty="0"/>
          </a:p>
          <a:p>
            <a:r>
              <a:rPr lang="en-US" dirty="0"/>
              <a:t>often, improves on the performance in the process</a:t>
            </a:r>
          </a:p>
        </p:txBody>
      </p:sp>
    </p:spTree>
    <p:extLst>
      <p:ext uri="{BB962C8B-B14F-4D97-AF65-F5344CB8AC3E}">
        <p14:creationId xmlns:p14="http://schemas.microsoft.com/office/powerpoint/2010/main" val="2577879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5BB8-FACB-48E5-B4C6-C64FD72C9F3B}"/>
              </a:ext>
            </a:extLst>
          </p:cNvPr>
          <p:cNvSpPr>
            <a:spLocks noGrp="1"/>
          </p:cNvSpPr>
          <p:nvPr>
            <p:ph type="title"/>
          </p:nvPr>
        </p:nvSpPr>
        <p:spPr/>
        <p:txBody>
          <a:bodyPr/>
          <a:lstStyle/>
          <a:p>
            <a:r>
              <a:rPr lang="en-US" dirty="0"/>
              <a:t>Compiler Architecture</a:t>
            </a:r>
          </a:p>
        </p:txBody>
      </p:sp>
      <p:sp>
        <p:nvSpPr>
          <p:cNvPr id="7" name="Scroll: Vertical 6">
            <a:extLst>
              <a:ext uri="{FF2B5EF4-FFF2-40B4-BE49-F238E27FC236}">
                <a16:creationId xmlns:a16="http://schemas.microsoft.com/office/drawing/2014/main" id="{ECF856A6-BDD7-4524-B1B5-2D9F4C785EB8}"/>
              </a:ext>
            </a:extLst>
          </p:cNvPr>
          <p:cNvSpPr/>
          <p:nvPr/>
        </p:nvSpPr>
        <p:spPr>
          <a:xfrm>
            <a:off x="447261" y="2256183"/>
            <a:ext cx="1550504" cy="2017643"/>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4080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F07DF0-B055-4967-907E-00536429F180}"/>
              </a:ext>
            </a:extLst>
          </p:cNvPr>
          <p:cNvSpPr>
            <a:spLocks noGrp="1"/>
          </p:cNvSpPr>
          <p:nvPr>
            <p:ph type="ctrTitle"/>
          </p:nvPr>
        </p:nvSpPr>
        <p:spPr/>
        <p:txBody>
          <a:bodyPr/>
          <a:lstStyle/>
          <a:p>
            <a:r>
              <a:rPr lang="en-US" dirty="0"/>
              <a:t>Course Project</a:t>
            </a:r>
          </a:p>
        </p:txBody>
      </p:sp>
      <p:sp>
        <p:nvSpPr>
          <p:cNvPr id="5" name="Subtitle 4">
            <a:extLst>
              <a:ext uri="{FF2B5EF4-FFF2-40B4-BE49-F238E27FC236}">
                <a16:creationId xmlns:a16="http://schemas.microsoft.com/office/drawing/2014/main" id="{7375CFDF-CC1D-4694-8800-2B58F9CD932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56383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816AC-D664-4D4F-8BA3-CE755C2B598B}"/>
              </a:ext>
            </a:extLst>
          </p:cNvPr>
          <p:cNvSpPr>
            <a:spLocks noGrp="1"/>
          </p:cNvSpPr>
          <p:nvPr>
            <p:ph type="title"/>
          </p:nvPr>
        </p:nvSpPr>
        <p:spPr/>
        <p:txBody>
          <a:bodyPr/>
          <a:lstStyle/>
          <a:p>
            <a:r>
              <a:rPr lang="en-US" dirty="0" err="1"/>
              <a:t>tinyC</a:t>
            </a:r>
            <a:endParaRPr lang="en-US" dirty="0"/>
          </a:p>
        </p:txBody>
      </p:sp>
      <p:sp>
        <p:nvSpPr>
          <p:cNvPr id="3" name="Content Placeholder 2">
            <a:extLst>
              <a:ext uri="{FF2B5EF4-FFF2-40B4-BE49-F238E27FC236}">
                <a16:creationId xmlns:a16="http://schemas.microsoft.com/office/drawing/2014/main" id="{345F6D56-75C7-4754-A00A-C0AAC2E91AB6}"/>
              </a:ext>
            </a:extLst>
          </p:cNvPr>
          <p:cNvSpPr>
            <a:spLocks noGrp="1"/>
          </p:cNvSpPr>
          <p:nvPr>
            <p:ph idx="1"/>
          </p:nvPr>
        </p:nvSpPr>
        <p:spPr/>
        <p:txBody>
          <a:bodyPr/>
          <a:lstStyle/>
          <a:p>
            <a:r>
              <a:rPr lang="en-US" dirty="0"/>
              <a:t>simple c-like language </a:t>
            </a:r>
          </a:p>
          <a:p>
            <a:r>
              <a:rPr lang="en-US" dirty="0"/>
              <a:t>pointers, integers, doubles, characters</a:t>
            </a:r>
          </a:p>
          <a:p>
            <a:r>
              <a:rPr lang="en-US" dirty="0"/>
              <a:t>loops, conditions</a:t>
            </a:r>
          </a:p>
          <a:p>
            <a:r>
              <a:rPr lang="en-US" dirty="0"/>
              <a:t>structs</a:t>
            </a:r>
          </a:p>
          <a:p>
            <a:r>
              <a:rPr lang="en-US" dirty="0"/>
              <a:t>functions</a:t>
            </a:r>
          </a:p>
          <a:p>
            <a:r>
              <a:rPr lang="en-US" dirty="0"/>
              <a:t>pointer </a:t>
            </a:r>
            <a:r>
              <a:rPr lang="en-US" dirty="0" err="1"/>
              <a:t>arithmetics</a:t>
            </a:r>
            <a:endParaRPr lang="en-US" dirty="0"/>
          </a:p>
        </p:txBody>
      </p:sp>
    </p:spTree>
    <p:extLst>
      <p:ext uri="{BB962C8B-B14F-4D97-AF65-F5344CB8AC3E}">
        <p14:creationId xmlns:p14="http://schemas.microsoft.com/office/powerpoint/2010/main" val="911621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6B5D-3E48-4B35-8214-221218DBB2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D3BE16-C577-4231-B849-BC6D8E1E9A9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65904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A70E00-2843-40F5-A959-6FB599EC43C6}"/>
              </a:ext>
            </a:extLst>
          </p:cNvPr>
          <p:cNvSpPr>
            <a:spLocks noGrp="1"/>
          </p:cNvSpPr>
          <p:nvPr>
            <p:ph type="title"/>
          </p:nvPr>
        </p:nvSpPr>
        <p:spPr/>
        <p:txBody>
          <a:bodyPr/>
          <a:lstStyle/>
          <a:p>
            <a:r>
              <a:rPr lang="en-US" dirty="0"/>
              <a:t>Further Reading</a:t>
            </a:r>
            <a:endParaRPr lang="en-GB" dirty="0"/>
          </a:p>
        </p:txBody>
      </p:sp>
      <p:sp>
        <p:nvSpPr>
          <p:cNvPr id="5" name="Text Placeholder 4">
            <a:extLst>
              <a:ext uri="{FF2B5EF4-FFF2-40B4-BE49-F238E27FC236}">
                <a16:creationId xmlns:a16="http://schemas.microsoft.com/office/drawing/2014/main" id="{CD455F6B-BA4A-493B-B95C-C05C461E3E4E}"/>
              </a:ext>
            </a:extLst>
          </p:cNvPr>
          <p:cNvSpPr>
            <a:spLocks noGrp="1"/>
          </p:cNvSpPr>
          <p:nvPr>
            <p:ph type="body" idx="1"/>
          </p:nvPr>
        </p:nvSpPr>
        <p:spPr>
          <a:xfrm>
            <a:off x="831850" y="4589463"/>
            <a:ext cx="11360150" cy="1500187"/>
          </a:xfrm>
        </p:spPr>
        <p:txBody>
          <a:bodyPr>
            <a:normAutofit/>
          </a:bodyPr>
          <a:lstStyle/>
          <a:p>
            <a:r>
              <a:rPr lang="en-GB" dirty="0">
                <a:hlinkClick r:id="rId3"/>
              </a:rPr>
              <a:t>https://www.cs.rit.edu/~ats/books/ooc.pdf</a:t>
            </a:r>
            <a:r>
              <a:rPr lang="en-GB" dirty="0"/>
              <a:t> - C with Objects on 226 pages</a:t>
            </a:r>
          </a:p>
          <a:p>
            <a:r>
              <a:rPr lang="en-GB" dirty="0">
                <a:hlinkClick r:id="rId4"/>
              </a:rPr>
              <a:t>http://www.stroustrup.com/hopl2.pdf</a:t>
            </a:r>
            <a:r>
              <a:rPr lang="en-GB" dirty="0"/>
              <a:t> - </a:t>
            </a:r>
            <a:r>
              <a:rPr lang="en-GB" dirty="0" err="1"/>
              <a:t>Stroustrup’s</a:t>
            </a:r>
            <a:r>
              <a:rPr lang="en-GB" dirty="0"/>
              <a:t> account of the beginnings of C++</a:t>
            </a:r>
          </a:p>
          <a:p>
            <a:endParaRPr lang="en-GB" dirty="0"/>
          </a:p>
        </p:txBody>
      </p:sp>
    </p:spTree>
    <p:extLst>
      <p:ext uri="{BB962C8B-B14F-4D97-AF65-F5344CB8AC3E}">
        <p14:creationId xmlns:p14="http://schemas.microsoft.com/office/powerpoint/2010/main" val="969806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D8ED-E31E-4E62-8EF6-9AB6E4AF33A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093EB1D-634F-4DA9-8035-49214AEC7DF1}"/>
              </a:ext>
            </a:extLst>
          </p:cNvPr>
          <p:cNvSpPr>
            <a:spLocks noGrp="1"/>
          </p:cNvSpPr>
          <p:nvPr>
            <p:ph idx="1"/>
          </p:nvPr>
        </p:nvSpPr>
        <p:spPr/>
        <p:txBody>
          <a:bodyPr/>
          <a:lstStyle/>
          <a:p>
            <a:r>
              <a:rPr lang="en-US" dirty="0"/>
              <a:t>What to expect from the course</a:t>
            </a:r>
          </a:p>
          <a:p>
            <a:r>
              <a:rPr lang="en-US" dirty="0"/>
              <a:t>Requirements </a:t>
            </a:r>
          </a:p>
          <a:p>
            <a:endParaRPr lang="en-US" dirty="0"/>
          </a:p>
        </p:txBody>
      </p:sp>
    </p:spTree>
    <p:extLst>
      <p:ext uri="{BB962C8B-B14F-4D97-AF65-F5344CB8AC3E}">
        <p14:creationId xmlns:p14="http://schemas.microsoft.com/office/powerpoint/2010/main" val="3683091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E4D7-4CA9-4336-A04A-A0FF035ABD0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645E1FB-2DF2-4B02-9740-AC659322B9B2}"/>
              </a:ext>
            </a:extLst>
          </p:cNvPr>
          <p:cNvSpPr>
            <a:spLocks noGrp="1"/>
          </p:cNvSpPr>
          <p:nvPr>
            <p:ph idx="1"/>
          </p:nvPr>
        </p:nvSpPr>
        <p:spPr/>
        <p:txBody>
          <a:bodyPr/>
          <a:lstStyle/>
          <a:p>
            <a:r>
              <a:rPr lang="en-US" dirty="0"/>
              <a:t>there is a project</a:t>
            </a:r>
          </a:p>
        </p:txBody>
      </p:sp>
    </p:spTree>
    <p:extLst>
      <p:ext uri="{BB962C8B-B14F-4D97-AF65-F5344CB8AC3E}">
        <p14:creationId xmlns:p14="http://schemas.microsoft.com/office/powerpoint/2010/main" val="3536414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F07DF0-B055-4967-907E-00536429F180}"/>
              </a:ext>
            </a:extLst>
          </p:cNvPr>
          <p:cNvSpPr>
            <a:spLocks noGrp="1"/>
          </p:cNvSpPr>
          <p:nvPr>
            <p:ph type="ctrTitle"/>
          </p:nvPr>
        </p:nvSpPr>
        <p:spPr/>
        <p:txBody>
          <a:bodyPr/>
          <a:lstStyle/>
          <a:p>
            <a:r>
              <a:rPr lang="en-US" dirty="0"/>
              <a:t>The Anatomy of a Compiler</a:t>
            </a:r>
          </a:p>
        </p:txBody>
      </p:sp>
      <p:sp>
        <p:nvSpPr>
          <p:cNvPr id="5" name="Subtitle 4">
            <a:extLst>
              <a:ext uri="{FF2B5EF4-FFF2-40B4-BE49-F238E27FC236}">
                <a16:creationId xmlns:a16="http://schemas.microsoft.com/office/drawing/2014/main" id="{7375CFDF-CC1D-4694-8800-2B58F9CD932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2087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348F-F836-45E6-BABF-67023A7AB2AC}"/>
              </a:ext>
            </a:extLst>
          </p:cNvPr>
          <p:cNvSpPr>
            <a:spLocks noGrp="1"/>
          </p:cNvSpPr>
          <p:nvPr>
            <p:ph type="title"/>
          </p:nvPr>
        </p:nvSpPr>
        <p:spPr/>
        <p:txBody>
          <a:bodyPr/>
          <a:lstStyle/>
          <a:p>
            <a:r>
              <a:rPr lang="en-US" dirty="0"/>
              <a:t>In the beginning…</a:t>
            </a:r>
          </a:p>
        </p:txBody>
      </p:sp>
      <p:sp>
        <p:nvSpPr>
          <p:cNvPr id="3" name="Content Placeholder 2">
            <a:extLst>
              <a:ext uri="{FF2B5EF4-FFF2-40B4-BE49-F238E27FC236}">
                <a16:creationId xmlns:a16="http://schemas.microsoft.com/office/drawing/2014/main" id="{6CA97901-8872-4F87-ABA4-7F41B46DDEFE}"/>
              </a:ext>
            </a:extLst>
          </p:cNvPr>
          <p:cNvSpPr>
            <a:spLocks noGrp="1"/>
          </p:cNvSpPr>
          <p:nvPr>
            <p:ph idx="1"/>
          </p:nvPr>
        </p:nvSpPr>
        <p:spPr/>
        <p:txBody>
          <a:bodyPr/>
          <a:lstStyle/>
          <a:p>
            <a:endParaRPr lang="en-US" dirty="0"/>
          </a:p>
          <a:p>
            <a:r>
              <a:rPr lang="en-US" dirty="0"/>
              <a:t>there were very few very big computers</a:t>
            </a:r>
          </a:p>
          <a:p>
            <a:endParaRPr lang="en-US" dirty="0"/>
          </a:p>
          <a:p>
            <a:r>
              <a:rPr lang="en-US" dirty="0"/>
              <a:t>there were no programming languages</a:t>
            </a:r>
          </a:p>
          <a:p>
            <a:endParaRPr lang="en-US" dirty="0"/>
          </a:p>
          <a:p>
            <a:r>
              <a:rPr lang="en-US" dirty="0"/>
              <a:t>there were no compilers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7936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B416BD-03C1-435C-90D5-F2AE68A8495F}"/>
              </a:ext>
            </a:extLst>
          </p:cNvPr>
          <p:cNvPicPr>
            <a:picLocks noChangeAspect="1"/>
          </p:cNvPicPr>
          <p:nvPr/>
        </p:nvPicPr>
        <p:blipFill>
          <a:blip r:embed="rId3"/>
          <a:stretch>
            <a:fillRect/>
          </a:stretch>
        </p:blipFill>
        <p:spPr>
          <a:xfrm>
            <a:off x="1530626" y="1909"/>
            <a:ext cx="9134061" cy="6856667"/>
          </a:xfrm>
          <a:prstGeom prst="rect">
            <a:avLst/>
          </a:prstGeom>
        </p:spPr>
      </p:pic>
    </p:spTree>
    <p:extLst>
      <p:ext uri="{BB962C8B-B14F-4D97-AF65-F5344CB8AC3E}">
        <p14:creationId xmlns:p14="http://schemas.microsoft.com/office/powerpoint/2010/main" val="41669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0303CCB-D3A7-4053-AB14-E8743E195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413457"/>
            <a:ext cx="12192000" cy="96849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241EB86-9770-4E20-B0B0-0FED35DFB347}"/>
              </a:ext>
            </a:extLst>
          </p:cNvPr>
          <p:cNvSpPr/>
          <p:nvPr/>
        </p:nvSpPr>
        <p:spPr>
          <a:xfrm>
            <a:off x="5158408" y="6488668"/>
            <a:ext cx="7851913" cy="369332"/>
          </a:xfrm>
          <a:prstGeom prst="rect">
            <a:avLst/>
          </a:prstGeom>
        </p:spPr>
        <p:txBody>
          <a:bodyPr wrap="square">
            <a:spAutoFit/>
          </a:bodyPr>
          <a:lstStyle/>
          <a:p>
            <a:r>
              <a:rPr lang="en-US" dirty="0">
                <a:solidFill>
                  <a:schemeClr val="bg1"/>
                </a:solidFill>
              </a:rPr>
              <a:t>By Source, Fair use, https://en.wikipedia.org/w/index.php?curid=9975689</a:t>
            </a:r>
          </a:p>
        </p:txBody>
      </p:sp>
    </p:spTree>
    <p:extLst>
      <p:ext uri="{BB962C8B-B14F-4D97-AF65-F5344CB8AC3E}">
        <p14:creationId xmlns:p14="http://schemas.microsoft.com/office/powerpoint/2010/main" val="2003430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8A97CA26-4970-49DB-89D1-1F60ED010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417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7BC910-C681-457C-921F-1776B57F06AF}"/>
              </a:ext>
            </a:extLst>
          </p:cNvPr>
          <p:cNvSpPr>
            <a:spLocks noGrp="1"/>
          </p:cNvSpPr>
          <p:nvPr>
            <p:ph type="ctrTitle"/>
          </p:nvPr>
        </p:nvSpPr>
        <p:spPr/>
        <p:txBody>
          <a:bodyPr/>
          <a:lstStyle/>
          <a:p>
            <a:r>
              <a:rPr lang="en-US" dirty="0"/>
              <a:t>IBM, We Have a Problem</a:t>
            </a:r>
          </a:p>
        </p:txBody>
      </p:sp>
      <p:sp>
        <p:nvSpPr>
          <p:cNvPr id="5" name="Subtitle 4">
            <a:extLst>
              <a:ext uri="{FF2B5EF4-FFF2-40B4-BE49-F238E27FC236}">
                <a16:creationId xmlns:a16="http://schemas.microsoft.com/office/drawing/2014/main" id="{D3F119BD-91FD-460D-99B6-5FE884D223D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96999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TotalTime>
  <Words>455</Words>
  <Application>Microsoft Office PowerPoint</Application>
  <PresentationFormat>Widescreen</PresentationFormat>
  <Paragraphs>68</Paragraphs>
  <Slides>19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Code Generation</vt:lpstr>
      <vt:lpstr>Overview</vt:lpstr>
      <vt:lpstr>Overview</vt:lpstr>
      <vt:lpstr>The Anatomy of a Compiler</vt:lpstr>
      <vt:lpstr>In the beginning…</vt:lpstr>
      <vt:lpstr>PowerPoint Presentation</vt:lpstr>
      <vt:lpstr>PowerPoint Presentation</vt:lpstr>
      <vt:lpstr>PowerPoint Presentation</vt:lpstr>
      <vt:lpstr>IBM, We Have a Problem</vt:lpstr>
      <vt:lpstr>Bigger Computers Run Bigger Software</vt:lpstr>
      <vt:lpstr>Speedcoding</vt:lpstr>
      <vt:lpstr>PowerPoint Presentation</vt:lpstr>
      <vt:lpstr>PowerPoint Presentation</vt:lpstr>
      <vt:lpstr>Compiler</vt:lpstr>
      <vt:lpstr>Compiler Architecture</vt:lpstr>
      <vt:lpstr>Course Project</vt:lpstr>
      <vt:lpstr>tinyC</vt:lpstr>
      <vt:lpstr>PowerPoint Presentation</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Peta M</dc:creator>
  <cp:lastModifiedBy>Peta M</cp:lastModifiedBy>
  <cp:revision>14</cp:revision>
  <dcterms:created xsi:type="dcterms:W3CDTF">2019-11-27T10:15:31Z</dcterms:created>
  <dcterms:modified xsi:type="dcterms:W3CDTF">2020-06-04T16:43:16Z</dcterms:modified>
</cp:coreProperties>
</file>