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576" r:id="rId3"/>
    <p:sldId id="573" r:id="rId4"/>
    <p:sldId id="583" r:id="rId5"/>
    <p:sldId id="571" r:id="rId6"/>
    <p:sldId id="617" r:id="rId7"/>
    <p:sldId id="577" r:id="rId8"/>
    <p:sldId id="578" r:id="rId9"/>
    <p:sldId id="579" r:id="rId10"/>
    <p:sldId id="574" r:id="rId11"/>
    <p:sldId id="575" r:id="rId12"/>
    <p:sldId id="580" r:id="rId13"/>
    <p:sldId id="556" r:id="rId14"/>
    <p:sldId id="559" r:id="rId15"/>
    <p:sldId id="557" r:id="rId16"/>
    <p:sldId id="563" r:id="rId17"/>
    <p:sldId id="566" r:id="rId18"/>
    <p:sldId id="564" r:id="rId19"/>
    <p:sldId id="567" r:id="rId20"/>
    <p:sldId id="584" r:id="rId21"/>
    <p:sldId id="582" r:id="rId22"/>
    <p:sldId id="581" r:id="rId23"/>
    <p:sldId id="585" r:id="rId24"/>
    <p:sldId id="586" r:id="rId25"/>
    <p:sldId id="593" r:id="rId26"/>
    <p:sldId id="594" r:id="rId27"/>
    <p:sldId id="602" r:id="rId28"/>
    <p:sldId id="603" r:id="rId29"/>
    <p:sldId id="626" r:id="rId30"/>
    <p:sldId id="627" r:id="rId31"/>
    <p:sldId id="629" r:id="rId32"/>
    <p:sldId id="628" r:id="rId33"/>
    <p:sldId id="630" r:id="rId34"/>
    <p:sldId id="631" r:id="rId35"/>
    <p:sldId id="632" r:id="rId36"/>
    <p:sldId id="633" r:id="rId37"/>
    <p:sldId id="638" r:id="rId38"/>
    <p:sldId id="637" r:id="rId39"/>
    <p:sldId id="604" r:id="rId40"/>
    <p:sldId id="639" r:id="rId41"/>
    <p:sldId id="641" r:id="rId42"/>
    <p:sldId id="640" r:id="rId43"/>
    <p:sldId id="642" r:id="rId44"/>
    <p:sldId id="613" r:id="rId45"/>
    <p:sldId id="605" r:id="rId46"/>
    <p:sldId id="606" r:id="rId47"/>
    <p:sldId id="643" r:id="rId48"/>
    <p:sldId id="644" r:id="rId49"/>
    <p:sldId id="645" r:id="rId50"/>
    <p:sldId id="646" r:id="rId51"/>
    <p:sldId id="647" r:id="rId52"/>
    <p:sldId id="648" r:id="rId53"/>
    <p:sldId id="607" r:id="rId54"/>
    <p:sldId id="649" r:id="rId55"/>
    <p:sldId id="650" r:id="rId56"/>
    <p:sldId id="651" r:id="rId57"/>
    <p:sldId id="608" r:id="rId58"/>
    <p:sldId id="614" r:id="rId59"/>
    <p:sldId id="609" r:id="rId60"/>
    <p:sldId id="610" r:id="rId61"/>
    <p:sldId id="611" r:id="rId62"/>
    <p:sldId id="615" r:id="rId63"/>
    <p:sldId id="616" r:id="rId64"/>
    <p:sldId id="622" r:id="rId65"/>
    <p:sldId id="619" r:id="rId66"/>
    <p:sldId id="621" r:id="rId67"/>
    <p:sldId id="623" r:id="rId68"/>
    <p:sldId id="653" r:id="rId69"/>
    <p:sldId id="655" r:id="rId70"/>
    <p:sldId id="656" r:id="rId71"/>
    <p:sldId id="657" r:id="rId72"/>
    <p:sldId id="658" r:id="rId73"/>
    <p:sldId id="659" r:id="rId74"/>
    <p:sldId id="660" r:id="rId75"/>
    <p:sldId id="661" r:id="rId76"/>
    <p:sldId id="624" r:id="rId77"/>
    <p:sldId id="62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2" autoAdjust="0"/>
    <p:restoredTop sz="84019" autoAdjust="0"/>
  </p:normalViewPr>
  <p:slideViewPr>
    <p:cSldViewPr snapToGrid="0">
      <p:cViewPr varScale="1">
        <p:scale>
          <a:sx n="111" d="100"/>
          <a:sy n="111" d="100"/>
        </p:scale>
        <p:origin x="11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25</a:t>
            </a:fld>
            <a:endParaRPr lang="en-GB"/>
          </a:p>
        </p:txBody>
      </p:sp>
    </p:spTree>
    <p:extLst>
      <p:ext uri="{BB962C8B-B14F-4D97-AF65-F5344CB8AC3E}">
        <p14:creationId xmlns:p14="http://schemas.microsoft.com/office/powerpoint/2010/main" val="275548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26</a:t>
            </a:fld>
            <a:endParaRPr lang="en-GB"/>
          </a:p>
        </p:txBody>
      </p:sp>
    </p:spTree>
    <p:extLst>
      <p:ext uri="{BB962C8B-B14F-4D97-AF65-F5344CB8AC3E}">
        <p14:creationId xmlns:p14="http://schemas.microsoft.com/office/powerpoint/2010/main" val="28337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27</a:t>
            </a:fld>
            <a:endParaRPr lang="en-GB"/>
          </a:p>
        </p:txBody>
      </p:sp>
    </p:spTree>
    <p:extLst>
      <p:ext uri="{BB962C8B-B14F-4D97-AF65-F5344CB8AC3E}">
        <p14:creationId xmlns:p14="http://schemas.microsoft.com/office/powerpoint/2010/main" val="166508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28</a:t>
            </a:fld>
            <a:endParaRPr lang="en-GB"/>
          </a:p>
        </p:txBody>
      </p:sp>
    </p:spTree>
    <p:extLst>
      <p:ext uri="{BB962C8B-B14F-4D97-AF65-F5344CB8AC3E}">
        <p14:creationId xmlns:p14="http://schemas.microsoft.com/office/powerpoint/2010/main" val="91950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33</a:t>
            </a:fld>
            <a:endParaRPr lang="en-GB"/>
          </a:p>
        </p:txBody>
      </p:sp>
    </p:spTree>
    <p:extLst>
      <p:ext uri="{BB962C8B-B14F-4D97-AF65-F5344CB8AC3E}">
        <p14:creationId xmlns:p14="http://schemas.microsoft.com/office/powerpoint/2010/main" val="269118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whitespace</a:t>
            </a:r>
          </a:p>
        </p:txBody>
      </p:sp>
      <p:sp>
        <p:nvSpPr>
          <p:cNvPr id="4" name="Slide Number Placeholder 3"/>
          <p:cNvSpPr>
            <a:spLocks noGrp="1"/>
          </p:cNvSpPr>
          <p:nvPr>
            <p:ph type="sldNum" sz="quarter" idx="5"/>
          </p:nvPr>
        </p:nvSpPr>
        <p:spPr/>
        <p:txBody>
          <a:bodyPr/>
          <a:lstStyle/>
          <a:p>
            <a:fld id="{CDD374D8-11B8-4947-8BFB-7F91CC1BAA57}" type="slidenum">
              <a:rPr lang="en-GB" smtClean="0"/>
              <a:t>34</a:t>
            </a:fld>
            <a:endParaRPr lang="en-GB"/>
          </a:p>
        </p:txBody>
      </p:sp>
    </p:spTree>
    <p:extLst>
      <p:ext uri="{BB962C8B-B14F-4D97-AF65-F5344CB8AC3E}">
        <p14:creationId xmlns:p14="http://schemas.microsoft.com/office/powerpoint/2010/main" val="96657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35</a:t>
            </a:fld>
            <a:endParaRPr lang="en-GB"/>
          </a:p>
        </p:txBody>
      </p:sp>
    </p:spTree>
    <p:extLst>
      <p:ext uri="{BB962C8B-B14F-4D97-AF65-F5344CB8AC3E}">
        <p14:creationId xmlns:p14="http://schemas.microsoft.com/office/powerpoint/2010/main" val="53465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36</a:t>
            </a:fld>
            <a:endParaRPr lang="en-GB"/>
          </a:p>
        </p:txBody>
      </p:sp>
    </p:spTree>
    <p:extLst>
      <p:ext uri="{BB962C8B-B14F-4D97-AF65-F5344CB8AC3E}">
        <p14:creationId xmlns:p14="http://schemas.microsoft.com/office/powerpoint/2010/main" val="1202192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37</a:t>
            </a:fld>
            <a:endParaRPr lang="en-GB"/>
          </a:p>
        </p:txBody>
      </p:sp>
    </p:spTree>
    <p:extLst>
      <p:ext uri="{BB962C8B-B14F-4D97-AF65-F5344CB8AC3E}">
        <p14:creationId xmlns:p14="http://schemas.microsoft.com/office/powerpoint/2010/main" val="136860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38</a:t>
            </a:fld>
            <a:endParaRPr lang="en-GB"/>
          </a:p>
        </p:txBody>
      </p:sp>
    </p:spTree>
    <p:extLst>
      <p:ext uri="{BB962C8B-B14F-4D97-AF65-F5344CB8AC3E}">
        <p14:creationId xmlns:p14="http://schemas.microsoft.com/office/powerpoint/2010/main" val="13918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compiler will have to be able to work with code such as this (in terms of language and program complexity)</a:t>
            </a:r>
          </a:p>
        </p:txBody>
      </p:sp>
      <p:sp>
        <p:nvSpPr>
          <p:cNvPr id="4" name="Slide Number Placeholder 3"/>
          <p:cNvSpPr>
            <a:spLocks noGrp="1"/>
          </p:cNvSpPr>
          <p:nvPr>
            <p:ph type="sldNum" sz="quarter" idx="5"/>
          </p:nvPr>
        </p:nvSpPr>
        <p:spPr/>
        <p:txBody>
          <a:bodyPr/>
          <a:lstStyle/>
          <a:p>
            <a:fld id="{CDD374D8-11B8-4947-8BFB-7F91CC1BAA57}" type="slidenum">
              <a:rPr lang="en-GB" smtClean="0"/>
              <a:t>9</a:t>
            </a:fld>
            <a:endParaRPr lang="en-GB"/>
          </a:p>
        </p:txBody>
      </p:sp>
    </p:spTree>
    <p:extLst>
      <p:ext uri="{BB962C8B-B14F-4D97-AF65-F5344CB8AC3E}">
        <p14:creationId xmlns:p14="http://schemas.microsoft.com/office/powerpoint/2010/main" val="385374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39</a:t>
            </a:fld>
            <a:endParaRPr lang="en-GB"/>
          </a:p>
        </p:txBody>
      </p:sp>
    </p:spTree>
    <p:extLst>
      <p:ext uri="{BB962C8B-B14F-4D97-AF65-F5344CB8AC3E}">
        <p14:creationId xmlns:p14="http://schemas.microsoft.com/office/powerpoint/2010/main" val="274502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40</a:t>
            </a:fld>
            <a:endParaRPr lang="en-GB"/>
          </a:p>
        </p:txBody>
      </p:sp>
    </p:spTree>
    <p:extLst>
      <p:ext uri="{BB962C8B-B14F-4D97-AF65-F5344CB8AC3E}">
        <p14:creationId xmlns:p14="http://schemas.microsoft.com/office/powerpoint/2010/main" val="49578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41</a:t>
            </a:fld>
            <a:endParaRPr lang="en-GB"/>
          </a:p>
        </p:txBody>
      </p:sp>
    </p:spTree>
    <p:extLst>
      <p:ext uri="{BB962C8B-B14F-4D97-AF65-F5344CB8AC3E}">
        <p14:creationId xmlns:p14="http://schemas.microsoft.com/office/powerpoint/2010/main" val="218427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42</a:t>
            </a:fld>
            <a:endParaRPr lang="en-GB"/>
          </a:p>
        </p:txBody>
      </p:sp>
    </p:spTree>
    <p:extLst>
      <p:ext uri="{BB962C8B-B14F-4D97-AF65-F5344CB8AC3E}">
        <p14:creationId xmlns:p14="http://schemas.microsoft.com/office/powerpoint/2010/main" val="10972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43</a:t>
            </a:fld>
            <a:endParaRPr lang="en-GB"/>
          </a:p>
        </p:txBody>
      </p:sp>
    </p:spTree>
    <p:extLst>
      <p:ext uri="{BB962C8B-B14F-4D97-AF65-F5344CB8AC3E}">
        <p14:creationId xmlns:p14="http://schemas.microsoft.com/office/powerpoint/2010/main" val="388922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44</a:t>
            </a:fld>
            <a:endParaRPr lang="en-GB"/>
          </a:p>
        </p:txBody>
      </p:sp>
    </p:spTree>
    <p:extLst>
      <p:ext uri="{BB962C8B-B14F-4D97-AF65-F5344CB8AC3E}">
        <p14:creationId xmlns:p14="http://schemas.microsoft.com/office/powerpoint/2010/main" val="4103896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45</a:t>
            </a:fld>
            <a:endParaRPr lang="en-GB"/>
          </a:p>
        </p:txBody>
      </p:sp>
    </p:spTree>
    <p:extLst>
      <p:ext uri="{BB962C8B-B14F-4D97-AF65-F5344CB8AC3E}">
        <p14:creationId xmlns:p14="http://schemas.microsoft.com/office/powerpoint/2010/main" val="329542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46</a:t>
            </a:fld>
            <a:endParaRPr lang="en-GB"/>
          </a:p>
        </p:txBody>
      </p:sp>
    </p:spTree>
    <p:extLst>
      <p:ext uri="{BB962C8B-B14F-4D97-AF65-F5344CB8AC3E}">
        <p14:creationId xmlns:p14="http://schemas.microsoft.com/office/powerpoint/2010/main" val="88419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47</a:t>
            </a:fld>
            <a:endParaRPr lang="en-GB"/>
          </a:p>
        </p:txBody>
      </p:sp>
    </p:spTree>
    <p:extLst>
      <p:ext uri="{BB962C8B-B14F-4D97-AF65-F5344CB8AC3E}">
        <p14:creationId xmlns:p14="http://schemas.microsoft.com/office/powerpoint/2010/main" val="3637608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propagation</a:t>
            </a:r>
          </a:p>
        </p:txBody>
      </p:sp>
      <p:sp>
        <p:nvSpPr>
          <p:cNvPr id="4" name="Slide Number Placeholder 3"/>
          <p:cNvSpPr>
            <a:spLocks noGrp="1"/>
          </p:cNvSpPr>
          <p:nvPr>
            <p:ph type="sldNum" sz="quarter" idx="5"/>
          </p:nvPr>
        </p:nvSpPr>
        <p:spPr/>
        <p:txBody>
          <a:bodyPr/>
          <a:lstStyle/>
          <a:p>
            <a:fld id="{CDD374D8-11B8-4947-8BFB-7F91CC1BAA57}" type="slidenum">
              <a:rPr lang="en-GB" smtClean="0"/>
              <a:t>48</a:t>
            </a:fld>
            <a:endParaRPr lang="en-GB"/>
          </a:p>
        </p:txBody>
      </p:sp>
    </p:spTree>
    <p:extLst>
      <p:ext uri="{BB962C8B-B14F-4D97-AF65-F5344CB8AC3E}">
        <p14:creationId xmlns:p14="http://schemas.microsoft.com/office/powerpoint/2010/main" val="159544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wanted with the course, and needed</a:t>
            </a:r>
          </a:p>
        </p:txBody>
      </p:sp>
      <p:sp>
        <p:nvSpPr>
          <p:cNvPr id="4" name="Slide Number Placeholder 3"/>
          <p:cNvSpPr>
            <a:spLocks noGrp="1"/>
          </p:cNvSpPr>
          <p:nvPr>
            <p:ph type="sldNum" sz="quarter" idx="5"/>
          </p:nvPr>
        </p:nvSpPr>
        <p:spPr/>
        <p:txBody>
          <a:bodyPr/>
          <a:lstStyle/>
          <a:p>
            <a:fld id="{CDD374D8-11B8-4947-8BFB-7F91CC1BAA57}" type="slidenum">
              <a:rPr lang="en-GB" smtClean="0"/>
              <a:t>11</a:t>
            </a:fld>
            <a:endParaRPr lang="en-GB"/>
          </a:p>
        </p:txBody>
      </p:sp>
    </p:spTree>
    <p:extLst>
      <p:ext uri="{BB962C8B-B14F-4D97-AF65-F5344CB8AC3E}">
        <p14:creationId xmlns:p14="http://schemas.microsoft.com/office/powerpoint/2010/main" val="2848636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Strength reduction</a:t>
            </a:r>
          </a:p>
        </p:txBody>
      </p:sp>
      <p:sp>
        <p:nvSpPr>
          <p:cNvPr id="4" name="Slide Number Placeholder 3"/>
          <p:cNvSpPr>
            <a:spLocks noGrp="1"/>
          </p:cNvSpPr>
          <p:nvPr>
            <p:ph type="sldNum" sz="quarter" idx="5"/>
          </p:nvPr>
        </p:nvSpPr>
        <p:spPr/>
        <p:txBody>
          <a:bodyPr/>
          <a:lstStyle/>
          <a:p>
            <a:fld id="{CDD374D8-11B8-4947-8BFB-7F91CC1BAA57}" type="slidenum">
              <a:rPr lang="en-GB" smtClean="0"/>
              <a:t>49</a:t>
            </a:fld>
            <a:endParaRPr lang="en-GB"/>
          </a:p>
        </p:txBody>
      </p:sp>
    </p:spTree>
    <p:extLst>
      <p:ext uri="{BB962C8B-B14F-4D97-AF65-F5344CB8AC3E}">
        <p14:creationId xmlns:p14="http://schemas.microsoft.com/office/powerpoint/2010/main" val="195121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50</a:t>
            </a:fld>
            <a:endParaRPr lang="en-GB"/>
          </a:p>
        </p:txBody>
      </p:sp>
    </p:spTree>
    <p:extLst>
      <p:ext uri="{BB962C8B-B14F-4D97-AF65-F5344CB8AC3E}">
        <p14:creationId xmlns:p14="http://schemas.microsoft.com/office/powerpoint/2010/main" val="1101751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51</a:t>
            </a:fld>
            <a:endParaRPr lang="en-GB"/>
          </a:p>
        </p:txBody>
      </p:sp>
    </p:spTree>
    <p:extLst>
      <p:ext uri="{BB962C8B-B14F-4D97-AF65-F5344CB8AC3E}">
        <p14:creationId xmlns:p14="http://schemas.microsoft.com/office/powerpoint/2010/main" val="3963910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52</a:t>
            </a:fld>
            <a:endParaRPr lang="en-GB"/>
          </a:p>
        </p:txBody>
      </p:sp>
    </p:spTree>
    <p:extLst>
      <p:ext uri="{BB962C8B-B14F-4D97-AF65-F5344CB8AC3E}">
        <p14:creationId xmlns:p14="http://schemas.microsoft.com/office/powerpoint/2010/main" val="76980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53</a:t>
            </a:fld>
            <a:endParaRPr lang="en-GB"/>
          </a:p>
        </p:txBody>
      </p:sp>
    </p:spTree>
    <p:extLst>
      <p:ext uri="{BB962C8B-B14F-4D97-AF65-F5344CB8AC3E}">
        <p14:creationId xmlns:p14="http://schemas.microsoft.com/office/powerpoint/2010/main" val="1601765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54</a:t>
            </a:fld>
            <a:endParaRPr lang="en-GB"/>
          </a:p>
        </p:txBody>
      </p:sp>
    </p:spTree>
    <p:extLst>
      <p:ext uri="{BB962C8B-B14F-4D97-AF65-F5344CB8AC3E}">
        <p14:creationId xmlns:p14="http://schemas.microsoft.com/office/powerpoint/2010/main" val="317536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55</a:t>
            </a:fld>
            <a:endParaRPr lang="en-GB"/>
          </a:p>
        </p:txBody>
      </p:sp>
    </p:spTree>
    <p:extLst>
      <p:ext uri="{BB962C8B-B14F-4D97-AF65-F5344CB8AC3E}">
        <p14:creationId xmlns:p14="http://schemas.microsoft.com/office/powerpoint/2010/main" val="3104090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56</a:t>
            </a:fld>
            <a:endParaRPr lang="en-GB"/>
          </a:p>
        </p:txBody>
      </p:sp>
    </p:spTree>
    <p:extLst>
      <p:ext uri="{BB962C8B-B14F-4D97-AF65-F5344CB8AC3E}">
        <p14:creationId xmlns:p14="http://schemas.microsoft.com/office/powerpoint/2010/main" val="3720611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57</a:t>
            </a:fld>
            <a:endParaRPr lang="en-GB"/>
          </a:p>
        </p:txBody>
      </p:sp>
    </p:spTree>
    <p:extLst>
      <p:ext uri="{BB962C8B-B14F-4D97-AF65-F5344CB8AC3E}">
        <p14:creationId xmlns:p14="http://schemas.microsoft.com/office/powerpoint/2010/main" val="3782910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59</a:t>
            </a:fld>
            <a:endParaRPr lang="en-GB"/>
          </a:p>
        </p:txBody>
      </p:sp>
    </p:spTree>
    <p:extLst>
      <p:ext uri="{BB962C8B-B14F-4D97-AF65-F5344CB8AC3E}">
        <p14:creationId xmlns:p14="http://schemas.microsoft.com/office/powerpoint/2010/main" val="2667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12</a:t>
            </a:fld>
            <a:endParaRPr lang="en-GB"/>
          </a:p>
        </p:txBody>
      </p:sp>
    </p:spTree>
    <p:extLst>
      <p:ext uri="{BB962C8B-B14F-4D97-AF65-F5344CB8AC3E}">
        <p14:creationId xmlns:p14="http://schemas.microsoft.com/office/powerpoint/2010/main" val="2809719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60</a:t>
            </a:fld>
            <a:endParaRPr lang="en-GB"/>
          </a:p>
        </p:txBody>
      </p:sp>
    </p:spTree>
    <p:extLst>
      <p:ext uri="{BB962C8B-B14F-4D97-AF65-F5344CB8AC3E}">
        <p14:creationId xmlns:p14="http://schemas.microsoft.com/office/powerpoint/2010/main" val="673807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61</a:t>
            </a:fld>
            <a:endParaRPr lang="en-GB"/>
          </a:p>
        </p:txBody>
      </p:sp>
    </p:spTree>
    <p:extLst>
      <p:ext uri="{BB962C8B-B14F-4D97-AF65-F5344CB8AC3E}">
        <p14:creationId xmlns:p14="http://schemas.microsoft.com/office/powerpoint/2010/main" val="8287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62</a:t>
            </a:fld>
            <a:endParaRPr lang="en-GB"/>
          </a:p>
        </p:txBody>
      </p:sp>
    </p:spTree>
    <p:extLst>
      <p:ext uri="{BB962C8B-B14F-4D97-AF65-F5344CB8AC3E}">
        <p14:creationId xmlns:p14="http://schemas.microsoft.com/office/powerpoint/2010/main" val="92941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63</a:t>
            </a:fld>
            <a:endParaRPr lang="en-GB"/>
          </a:p>
        </p:txBody>
      </p:sp>
    </p:spTree>
    <p:extLst>
      <p:ext uri="{BB962C8B-B14F-4D97-AF65-F5344CB8AC3E}">
        <p14:creationId xmlns:p14="http://schemas.microsoft.com/office/powerpoint/2010/main" val="3674111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64</a:t>
            </a:fld>
            <a:endParaRPr lang="en-GB"/>
          </a:p>
        </p:txBody>
      </p:sp>
    </p:spTree>
    <p:extLst>
      <p:ext uri="{BB962C8B-B14F-4D97-AF65-F5344CB8AC3E}">
        <p14:creationId xmlns:p14="http://schemas.microsoft.com/office/powerpoint/2010/main" val="396014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65</a:t>
            </a:fld>
            <a:endParaRPr lang="en-GB"/>
          </a:p>
        </p:txBody>
      </p:sp>
    </p:spTree>
    <p:extLst>
      <p:ext uri="{BB962C8B-B14F-4D97-AF65-F5344CB8AC3E}">
        <p14:creationId xmlns:p14="http://schemas.microsoft.com/office/powerpoint/2010/main" val="1178826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66</a:t>
            </a:fld>
            <a:endParaRPr lang="en-GB"/>
          </a:p>
        </p:txBody>
      </p:sp>
    </p:spTree>
    <p:extLst>
      <p:ext uri="{BB962C8B-B14F-4D97-AF65-F5344CB8AC3E}">
        <p14:creationId xmlns:p14="http://schemas.microsoft.com/office/powerpoint/2010/main" val="2905980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67</a:t>
            </a:fld>
            <a:endParaRPr lang="en-GB"/>
          </a:p>
        </p:txBody>
      </p:sp>
    </p:spTree>
    <p:extLst>
      <p:ext uri="{BB962C8B-B14F-4D97-AF65-F5344CB8AC3E}">
        <p14:creationId xmlns:p14="http://schemas.microsoft.com/office/powerpoint/2010/main" val="313485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68</a:t>
            </a:fld>
            <a:endParaRPr lang="en-GB"/>
          </a:p>
        </p:txBody>
      </p:sp>
    </p:spTree>
    <p:extLst>
      <p:ext uri="{BB962C8B-B14F-4D97-AF65-F5344CB8AC3E}">
        <p14:creationId xmlns:p14="http://schemas.microsoft.com/office/powerpoint/2010/main" val="3059723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69</a:t>
            </a:fld>
            <a:endParaRPr lang="en-GB"/>
          </a:p>
        </p:txBody>
      </p:sp>
    </p:spTree>
    <p:extLst>
      <p:ext uri="{BB962C8B-B14F-4D97-AF65-F5344CB8AC3E}">
        <p14:creationId xmlns:p14="http://schemas.microsoft.com/office/powerpoint/2010/main" val="401466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14</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70</a:t>
            </a:fld>
            <a:endParaRPr lang="en-GB"/>
          </a:p>
        </p:txBody>
      </p:sp>
    </p:spTree>
    <p:extLst>
      <p:ext uri="{BB962C8B-B14F-4D97-AF65-F5344CB8AC3E}">
        <p14:creationId xmlns:p14="http://schemas.microsoft.com/office/powerpoint/2010/main" val="31521259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71</a:t>
            </a:fld>
            <a:endParaRPr lang="en-GB"/>
          </a:p>
        </p:txBody>
      </p:sp>
    </p:spTree>
    <p:extLst>
      <p:ext uri="{BB962C8B-B14F-4D97-AF65-F5344CB8AC3E}">
        <p14:creationId xmlns:p14="http://schemas.microsoft.com/office/powerpoint/2010/main" val="100520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72</a:t>
            </a:fld>
            <a:endParaRPr lang="en-GB"/>
          </a:p>
        </p:txBody>
      </p:sp>
    </p:spTree>
    <p:extLst>
      <p:ext uri="{BB962C8B-B14F-4D97-AF65-F5344CB8AC3E}">
        <p14:creationId xmlns:p14="http://schemas.microsoft.com/office/powerpoint/2010/main" val="3804207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73</a:t>
            </a:fld>
            <a:endParaRPr lang="en-GB"/>
          </a:p>
        </p:txBody>
      </p:sp>
    </p:spTree>
    <p:extLst>
      <p:ext uri="{BB962C8B-B14F-4D97-AF65-F5344CB8AC3E}">
        <p14:creationId xmlns:p14="http://schemas.microsoft.com/office/powerpoint/2010/main" val="951313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74</a:t>
            </a:fld>
            <a:endParaRPr lang="en-GB"/>
          </a:p>
        </p:txBody>
      </p:sp>
    </p:spTree>
    <p:extLst>
      <p:ext uri="{BB962C8B-B14F-4D97-AF65-F5344CB8AC3E}">
        <p14:creationId xmlns:p14="http://schemas.microsoft.com/office/powerpoint/2010/main" val="500556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75</a:t>
            </a:fld>
            <a:endParaRPr lang="en-GB"/>
          </a:p>
        </p:txBody>
      </p:sp>
    </p:spTree>
    <p:extLst>
      <p:ext uri="{BB962C8B-B14F-4D97-AF65-F5344CB8AC3E}">
        <p14:creationId xmlns:p14="http://schemas.microsoft.com/office/powerpoint/2010/main" val="890779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77</a:t>
            </a:fld>
            <a:endParaRPr lang="en-GB"/>
          </a:p>
        </p:txBody>
      </p:sp>
    </p:spTree>
    <p:extLst>
      <p:ext uri="{BB962C8B-B14F-4D97-AF65-F5344CB8AC3E}">
        <p14:creationId xmlns:p14="http://schemas.microsoft.com/office/powerpoint/2010/main" val="306591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15</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John Backus</a:t>
            </a:r>
          </a:p>
        </p:txBody>
      </p:sp>
      <p:sp>
        <p:nvSpPr>
          <p:cNvPr id="4" name="Slide Number Placeholder 3"/>
          <p:cNvSpPr>
            <a:spLocks noGrp="1"/>
          </p:cNvSpPr>
          <p:nvPr>
            <p:ph type="sldNum" sz="quarter" idx="5"/>
          </p:nvPr>
        </p:nvSpPr>
        <p:spPr/>
        <p:txBody>
          <a:bodyPr/>
          <a:lstStyle/>
          <a:p>
            <a:fld id="{CDD374D8-11B8-4947-8BFB-7F91CC1BAA57}" type="slidenum">
              <a:rPr lang="en-GB" smtClean="0"/>
              <a:t>18</a:t>
            </a:fld>
            <a:endParaRPr lang="en-GB"/>
          </a:p>
        </p:txBody>
      </p:sp>
    </p:spTree>
    <p:extLst>
      <p:ext uri="{BB962C8B-B14F-4D97-AF65-F5344CB8AC3E}">
        <p14:creationId xmlns:p14="http://schemas.microsoft.com/office/powerpoint/2010/main" val="156470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300 bytes was roughly 30% of total RAM available at the time</a:t>
            </a:r>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326004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20</a:t>
            </a:fld>
            <a:endParaRPr lang="en-GB"/>
          </a:p>
        </p:txBody>
      </p:sp>
    </p:spTree>
    <p:extLst>
      <p:ext uri="{BB962C8B-B14F-4D97-AF65-F5344CB8AC3E}">
        <p14:creationId xmlns:p14="http://schemas.microsoft.com/office/powerpoint/2010/main" val="2626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21/02/2023</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21/02/2023</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ajpetr@fit.cvut.cz"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Spring 2023</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68402-10AB-48A9-BB99-F7FFF4C44BB3}"/>
              </a:ext>
            </a:extLst>
          </p:cNvPr>
          <p:cNvSpPr>
            <a:spLocks noGrp="1"/>
          </p:cNvSpPr>
          <p:nvPr>
            <p:ph idx="1"/>
          </p:nvPr>
        </p:nvSpPr>
        <p:spPr>
          <a:xfrm>
            <a:off x="838199" y="0"/>
            <a:ext cx="11009243" cy="6858000"/>
          </a:xfrm>
        </p:spPr>
        <p:txBody>
          <a:bodyPr>
            <a:normAutofit/>
          </a:bodyPr>
          <a:lstStyle/>
          <a:p>
            <a:pPr marL="0" indent="0">
              <a:buNone/>
            </a:pPr>
            <a:endParaRPr lang="en-GB" b="0" i="1" dirty="0">
              <a:solidFill>
                <a:srgbClr val="222222"/>
              </a:solidFill>
              <a:effectLst/>
              <a:latin typeface="Programme"/>
            </a:endParaRPr>
          </a:p>
          <a:p>
            <a:pPr marL="0" indent="0">
              <a:buNone/>
            </a:pPr>
            <a:r>
              <a:rPr lang="en-GB" b="0" i="1" dirty="0">
                <a:solidFill>
                  <a:srgbClr val="222222"/>
                </a:solidFill>
                <a:effectLst/>
                <a:latin typeface="Programme"/>
              </a:rPr>
              <a:t>And will you succeed?</a:t>
            </a:r>
            <a:br>
              <a:rPr lang="en-GB" i="1" dirty="0"/>
            </a:br>
            <a:r>
              <a:rPr lang="en-GB" b="0" i="1" dirty="0">
                <a:solidFill>
                  <a:srgbClr val="222222"/>
                </a:solidFill>
                <a:effectLst/>
                <a:latin typeface="Programme"/>
              </a:rPr>
              <a:t>Yes! You will, indeed!</a:t>
            </a:r>
            <a:br>
              <a:rPr lang="en-GB" i="1" dirty="0"/>
            </a:br>
            <a:r>
              <a:rPr lang="en-GB" i="1" dirty="0">
                <a:latin typeface="Programme"/>
              </a:rPr>
              <a:t>(98 and 3/4 percent guaranteed.)</a:t>
            </a:r>
            <a:br>
              <a:rPr lang="en-GB" i="1" dirty="0"/>
            </a:br>
            <a:br>
              <a:rPr lang="en-GB" i="1" dirty="0"/>
            </a:br>
            <a:r>
              <a:rPr lang="en-GB" b="0" i="1" dirty="0">
                <a:solidFill>
                  <a:srgbClr val="222222"/>
                </a:solidFill>
                <a:effectLst/>
                <a:latin typeface="Programme"/>
              </a:rPr>
              <a:t>KID, YOU'LL MOVE MOUNTAINS!</a:t>
            </a:r>
            <a:br>
              <a:rPr lang="en-GB" i="1" dirty="0"/>
            </a:br>
            <a:br>
              <a:rPr lang="en-GB" i="1" dirty="0"/>
            </a:br>
            <a:r>
              <a:rPr lang="en-GB" b="0" i="1" dirty="0" err="1">
                <a:solidFill>
                  <a:srgbClr val="222222"/>
                </a:solidFill>
                <a:effectLst/>
                <a:latin typeface="Programme"/>
              </a:rPr>
              <a:t>So.</a:t>
            </a:r>
            <a:r>
              <a:rPr lang="en-GB" b="0" i="1" dirty="0">
                <a:solidFill>
                  <a:srgbClr val="222222"/>
                </a:solidFill>
                <a:effectLst/>
                <a:latin typeface="Programme"/>
              </a:rPr>
              <a:t>..</a:t>
            </a:r>
            <a:br>
              <a:rPr lang="en-GB" i="1" dirty="0"/>
            </a:br>
            <a:r>
              <a:rPr lang="en-GB" b="0" i="1" dirty="0">
                <a:solidFill>
                  <a:srgbClr val="222222"/>
                </a:solidFill>
                <a:effectLst/>
                <a:latin typeface="Programme"/>
              </a:rPr>
              <a:t>Be your name Buxbaum or Bixby or Bray</a:t>
            </a:r>
            <a:br>
              <a:rPr lang="en-GB" i="1" dirty="0"/>
            </a:br>
            <a:r>
              <a:rPr lang="en-GB" b="0" i="1" dirty="0">
                <a:solidFill>
                  <a:srgbClr val="222222"/>
                </a:solidFill>
                <a:effectLst/>
                <a:latin typeface="Programme"/>
              </a:rPr>
              <a:t>Or Mordecai Ali Van Allen O'Shea,</a:t>
            </a:r>
            <a:br>
              <a:rPr lang="en-GB" i="1" dirty="0"/>
            </a:br>
            <a:r>
              <a:rPr lang="en-GB" b="0" i="1" dirty="0">
                <a:solidFill>
                  <a:srgbClr val="222222"/>
                </a:solidFill>
                <a:effectLst/>
                <a:latin typeface="Programme"/>
              </a:rPr>
              <a:t>You're off to Great Places!</a:t>
            </a:r>
            <a:br>
              <a:rPr lang="en-GB" i="1" dirty="0"/>
            </a:br>
            <a:r>
              <a:rPr lang="en-GB" b="0" i="1" dirty="0">
                <a:solidFill>
                  <a:srgbClr val="222222"/>
                </a:solidFill>
                <a:effectLst/>
                <a:latin typeface="Programme"/>
              </a:rPr>
              <a:t>Today is your day!</a:t>
            </a:r>
            <a:br>
              <a:rPr lang="en-GB" i="1" dirty="0"/>
            </a:br>
            <a:r>
              <a:rPr lang="en-GB" b="0" i="1" dirty="0">
                <a:solidFill>
                  <a:srgbClr val="222222"/>
                </a:solidFill>
                <a:effectLst/>
                <a:latin typeface="Programme"/>
              </a:rPr>
              <a:t>Your mountain is waiting.</a:t>
            </a:r>
            <a:br>
              <a:rPr lang="en-GB" i="1" dirty="0"/>
            </a:br>
            <a:r>
              <a:rPr lang="en-GB" b="0" i="1" dirty="0" err="1">
                <a:solidFill>
                  <a:srgbClr val="222222"/>
                </a:solidFill>
                <a:effectLst/>
                <a:latin typeface="Programme"/>
              </a:rPr>
              <a:t>So.</a:t>
            </a:r>
            <a:r>
              <a:rPr lang="en-GB" b="0" i="1" dirty="0">
                <a:solidFill>
                  <a:srgbClr val="222222"/>
                </a:solidFill>
                <a:effectLst/>
                <a:latin typeface="Programme"/>
              </a:rPr>
              <a:t>..get on your way!</a:t>
            </a:r>
          </a:p>
          <a:p>
            <a:pPr marL="0" indent="0">
              <a:buNone/>
            </a:pPr>
            <a:endParaRPr lang="en-GB" dirty="0">
              <a:solidFill>
                <a:srgbClr val="222222"/>
              </a:solidFill>
              <a:latin typeface="Programme"/>
            </a:endParaRPr>
          </a:p>
          <a:p>
            <a:pPr marL="0" indent="0" algn="r">
              <a:buNone/>
            </a:pPr>
            <a:r>
              <a:rPr lang="en-GB" dirty="0">
                <a:solidFill>
                  <a:srgbClr val="222222"/>
                </a:solidFill>
                <a:latin typeface="Programme"/>
              </a:rPr>
              <a:t>by Dr Seuss, from Oh The Places You’ll Go</a:t>
            </a:r>
            <a:endParaRPr lang="en-US" dirty="0"/>
          </a:p>
        </p:txBody>
      </p:sp>
    </p:spTree>
    <p:extLst>
      <p:ext uri="{BB962C8B-B14F-4D97-AF65-F5344CB8AC3E}">
        <p14:creationId xmlns:p14="http://schemas.microsoft.com/office/powerpoint/2010/main" val="350461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F4FB505F-FFAC-482F-880A-D32A1B8F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5288"/>
            <a:ext cx="45148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8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The Anatomy of a Compiler</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234103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300 bytes in RAM</a:t>
            </a:r>
          </a:p>
          <a:p>
            <a:endParaRPr lang="en-US" dirty="0"/>
          </a:p>
        </p:txBody>
      </p:sp>
      <p:sp>
        <p:nvSpPr>
          <p:cNvPr id="5" name="TextBox 4">
            <a:extLst>
              <a:ext uri="{FF2B5EF4-FFF2-40B4-BE49-F238E27FC236}">
                <a16:creationId xmlns:a16="http://schemas.microsoft.com/office/drawing/2014/main" id="{BB2CF0F5-1042-44C3-ADD0-EA86AED17EDA}"/>
              </a:ext>
            </a:extLst>
          </p:cNvPr>
          <p:cNvSpPr txBox="1"/>
          <p:nvPr/>
        </p:nvSpPr>
        <p:spPr>
          <a:xfrm>
            <a:off x="6589643" y="2569059"/>
            <a:ext cx="4972836" cy="707886"/>
          </a:xfrm>
          <a:prstGeom prst="rect">
            <a:avLst/>
          </a:prstGeom>
          <a:noFill/>
        </p:spPr>
        <p:txBody>
          <a:bodyPr wrap="none" rtlCol="0">
            <a:spAutoFit/>
          </a:bodyPr>
          <a:lstStyle/>
          <a:p>
            <a:r>
              <a:rPr lang="en-US" sz="4000" b="1" dirty="0">
                <a:solidFill>
                  <a:srgbClr val="FF0000"/>
                </a:solidFill>
                <a:latin typeface="Bradley Hand ITC" panose="03070402050302030203" pitchFamily="66" charset="0"/>
              </a:rPr>
              <a:t>a primitive interpreter!</a:t>
            </a:r>
          </a:p>
        </p:txBody>
      </p:sp>
      <p:cxnSp>
        <p:nvCxnSpPr>
          <p:cNvPr id="7" name="Straight Arrow Connector 6">
            <a:extLst>
              <a:ext uri="{FF2B5EF4-FFF2-40B4-BE49-F238E27FC236}">
                <a16:creationId xmlns:a16="http://schemas.microsoft.com/office/drawing/2014/main" id="{97439CDA-FAE2-42A7-85A3-35CEEA20C4CD}"/>
              </a:ext>
            </a:extLst>
          </p:cNvPr>
          <p:cNvCxnSpPr/>
          <p:nvPr/>
        </p:nvCxnSpPr>
        <p:spPr>
          <a:xfrm flipH="1" flipV="1">
            <a:off x="5695122" y="2623930"/>
            <a:ext cx="844826" cy="278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6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912-7FA7-4E38-9EE5-00C641E4FA1C}"/>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054BA8EC-84ED-46C6-BC9F-0FF61A37C16F}"/>
              </a:ext>
            </a:extLst>
          </p:cNvPr>
          <p:cNvSpPr>
            <a:spLocks noGrp="1"/>
          </p:cNvSpPr>
          <p:nvPr>
            <p:ph idx="1"/>
          </p:nvPr>
        </p:nvSpPr>
        <p:spPr/>
        <p:txBody>
          <a:bodyPr/>
          <a:lstStyle/>
          <a:p>
            <a:r>
              <a:rPr lang="en-US" dirty="0"/>
              <a:t>Petr Maj, </a:t>
            </a:r>
            <a:r>
              <a:rPr lang="en-US" dirty="0">
                <a:hlinkClick r:id="rId2"/>
              </a:rPr>
              <a:t>majpetr@fit.cvut.cz</a:t>
            </a:r>
            <a:endParaRPr lang="en-US" dirty="0"/>
          </a:p>
          <a:p>
            <a:endParaRPr lang="en-US" dirty="0"/>
          </a:p>
          <a:p>
            <a:r>
              <a:rPr lang="en-US" dirty="0"/>
              <a:t>Lectures, </a:t>
            </a:r>
            <a:r>
              <a:rPr lang="en-US" b="1" dirty="0"/>
              <a:t>MON 12:45 – 14:15</a:t>
            </a:r>
            <a:r>
              <a:rPr lang="en-US" dirty="0"/>
              <a:t>, T9:301</a:t>
            </a:r>
          </a:p>
          <a:p>
            <a:r>
              <a:rPr lang="en-US" dirty="0"/>
              <a:t>Tutorials, </a:t>
            </a:r>
            <a:r>
              <a:rPr lang="en-US" b="1" dirty="0"/>
              <a:t>TUE 14:30 – 16:00</a:t>
            </a:r>
            <a:r>
              <a:rPr lang="en-US" dirty="0"/>
              <a:t>, T9:346, every other week</a:t>
            </a:r>
          </a:p>
          <a:p>
            <a:endParaRPr lang="en-US" dirty="0"/>
          </a:p>
          <a:p>
            <a:r>
              <a:rPr lang="en-US" dirty="0"/>
              <a:t>Course information on </a:t>
            </a:r>
            <a:r>
              <a:rPr lang="en-US" b="1" dirty="0"/>
              <a:t>courses</a:t>
            </a:r>
            <a:r>
              <a:rPr lang="en-US" dirty="0"/>
              <a:t> (after a few days)</a:t>
            </a:r>
          </a:p>
          <a:p>
            <a:endParaRPr lang="en-US" dirty="0"/>
          </a:p>
          <a:p>
            <a:r>
              <a:rPr lang="en-US" dirty="0"/>
              <a:t>Grades in KOS</a:t>
            </a:r>
          </a:p>
        </p:txBody>
      </p:sp>
    </p:spTree>
    <p:extLst>
      <p:ext uri="{BB962C8B-B14F-4D97-AF65-F5344CB8AC3E}">
        <p14:creationId xmlns:p14="http://schemas.microsoft.com/office/powerpoint/2010/main" val="209615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4691270" y="242514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Interpreter</a:t>
            </a:r>
          </a:p>
        </p:txBody>
      </p:sp>
      <p:cxnSp>
        <p:nvCxnSpPr>
          <p:cNvPr id="6" name="Straight Arrow Connector 5">
            <a:extLst>
              <a:ext uri="{FF2B5EF4-FFF2-40B4-BE49-F238E27FC236}">
                <a16:creationId xmlns:a16="http://schemas.microsoft.com/office/drawing/2014/main" id="{34A657EA-A685-43B9-A61A-098B233A3444}"/>
              </a:ext>
            </a:extLst>
          </p:cNvPr>
          <p:cNvCxnSpPr/>
          <p:nvPr/>
        </p:nvCxnSpPr>
        <p:spPr>
          <a:xfrm>
            <a:off x="3180522" y="2882347"/>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p:nvPr/>
        </p:nvCxnSpPr>
        <p:spPr>
          <a:xfrm>
            <a:off x="3180522" y="399884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p:nvPr/>
        </p:nvCxnSpPr>
        <p:spPr>
          <a:xfrm>
            <a:off x="7871791" y="342237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2034054" y="2529930"/>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2034054" y="3675677"/>
            <a:ext cx="1181734" cy="646331"/>
          </a:xfrm>
          <a:prstGeom prst="rect">
            <a:avLst/>
          </a:prstGeom>
          <a:noFill/>
        </p:spPr>
        <p:txBody>
          <a:bodyPr wrap="none" rtlCol="0">
            <a:spAutoFit/>
          </a:bodyPr>
          <a:lstStyle/>
          <a:p>
            <a:r>
              <a:rPr lang="en-US" sz="3600" dirty="0"/>
              <a:t>Input</a:t>
            </a:r>
          </a:p>
        </p:txBody>
      </p:sp>
      <p:sp>
        <p:nvSpPr>
          <p:cNvPr id="11" name="TextBox 10">
            <a:extLst>
              <a:ext uri="{FF2B5EF4-FFF2-40B4-BE49-F238E27FC236}">
                <a16:creationId xmlns:a16="http://schemas.microsoft.com/office/drawing/2014/main" id="{66D71BC0-B0A0-4426-8AC3-3989E3E57740}"/>
              </a:ext>
            </a:extLst>
          </p:cNvPr>
          <p:cNvSpPr txBox="1"/>
          <p:nvPr/>
        </p:nvSpPr>
        <p:spPr>
          <a:xfrm>
            <a:off x="9382539" y="3099207"/>
            <a:ext cx="1524776" cy="646331"/>
          </a:xfrm>
          <a:prstGeom prst="rect">
            <a:avLst/>
          </a:prstGeom>
          <a:noFill/>
        </p:spPr>
        <p:txBody>
          <a:bodyPr wrap="none" rtlCol="0">
            <a:spAutoFit/>
          </a:bodyPr>
          <a:lstStyle/>
          <a:p>
            <a:r>
              <a:rPr lang="en-US" sz="3600" dirty="0"/>
              <a:t>Output</a:t>
            </a:r>
          </a:p>
        </p:txBody>
      </p:sp>
    </p:spTree>
    <p:extLst>
      <p:ext uri="{BB962C8B-B14F-4D97-AF65-F5344CB8AC3E}">
        <p14:creationId xmlns:p14="http://schemas.microsoft.com/office/powerpoint/2010/main" val="297569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19634-B7AF-4806-BA25-3D9D83BAE570}"/>
              </a:ext>
            </a:extLst>
          </p:cNvPr>
          <p:cNvSpPr>
            <a:spLocks noGrp="1"/>
          </p:cNvSpPr>
          <p:nvPr>
            <p:ph type="ctrTitle"/>
          </p:nvPr>
        </p:nvSpPr>
        <p:spPr>
          <a:xfrm>
            <a:off x="0" y="1122363"/>
            <a:ext cx="12192000" cy="2387600"/>
          </a:xfrm>
        </p:spPr>
        <p:txBody>
          <a:bodyPr/>
          <a:lstStyle/>
          <a:p>
            <a:r>
              <a:rPr lang="en-US" dirty="0"/>
              <a:t>High Level Languages Are Great!</a:t>
            </a:r>
          </a:p>
        </p:txBody>
      </p:sp>
      <p:sp>
        <p:nvSpPr>
          <p:cNvPr id="5" name="Subtitle 4">
            <a:extLst>
              <a:ext uri="{FF2B5EF4-FFF2-40B4-BE49-F238E27FC236}">
                <a16:creationId xmlns:a16="http://schemas.microsoft.com/office/drawing/2014/main" id="{278629DF-7F82-41AE-B0F0-5ECF612BE6E4}"/>
              </a:ext>
            </a:extLst>
          </p:cNvPr>
          <p:cNvSpPr>
            <a:spLocks noGrp="1"/>
          </p:cNvSpPr>
          <p:nvPr>
            <p:ph type="subTitle" idx="1"/>
          </p:nvPr>
        </p:nvSpPr>
        <p:spPr/>
        <p:txBody>
          <a:bodyPr>
            <a:normAutofit fontScale="92500" lnSpcReduction="20000"/>
          </a:bodyPr>
          <a:lstStyle/>
          <a:p>
            <a:endParaRPr lang="en-US" sz="6600" b="1" dirty="0">
              <a:solidFill>
                <a:srgbClr val="FF0000"/>
              </a:solidFill>
              <a:latin typeface="Bradley Hand ITC" panose="03070402050302030203" pitchFamily="66" charset="0"/>
            </a:endParaRPr>
          </a:p>
          <a:p>
            <a:r>
              <a:rPr lang="en-US" sz="66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09604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formulas being translated over and over again every time they are executed</a:t>
            </a:r>
          </a:p>
        </p:txBody>
      </p:sp>
    </p:spTree>
    <p:extLst>
      <p:ext uri="{BB962C8B-B14F-4D97-AF65-F5344CB8AC3E}">
        <p14:creationId xmlns:p14="http://schemas.microsoft.com/office/powerpoint/2010/main" val="13424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a:t>
            </a:r>
            <a:r>
              <a:rPr lang="en-US" dirty="0" err="1"/>
              <a:t>FORmulas</a:t>
            </a:r>
            <a:r>
              <a:rPr lang="en-US" dirty="0"/>
              <a:t> being </a:t>
            </a:r>
            <a:r>
              <a:rPr lang="en-US" dirty="0" err="1"/>
              <a:t>TRANslated</a:t>
            </a:r>
            <a:r>
              <a:rPr lang="en-US" dirty="0"/>
              <a:t> over and over again every time they are executed</a:t>
            </a:r>
          </a:p>
        </p:txBody>
      </p:sp>
    </p:spTree>
    <p:extLst>
      <p:ext uri="{BB962C8B-B14F-4D97-AF65-F5344CB8AC3E}">
        <p14:creationId xmlns:p14="http://schemas.microsoft.com/office/powerpoint/2010/main" val="56059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DF39-52DA-4E8C-8835-441E2A4ED89F}"/>
              </a:ext>
            </a:extLst>
          </p:cNvPr>
          <p:cNvSpPr>
            <a:spLocks noGrp="1"/>
          </p:cNvSpPr>
          <p:nvPr>
            <p:ph type="title"/>
          </p:nvPr>
        </p:nvSpPr>
        <p:spPr/>
        <p:txBody>
          <a:bodyPr/>
          <a:lstStyle/>
          <a:p>
            <a:r>
              <a:rPr lang="en-US" dirty="0"/>
              <a:t>FORTRAN</a:t>
            </a:r>
          </a:p>
        </p:txBody>
      </p:sp>
      <p:sp>
        <p:nvSpPr>
          <p:cNvPr id="3" name="Content Placeholder 2">
            <a:extLst>
              <a:ext uri="{FF2B5EF4-FFF2-40B4-BE49-F238E27FC236}">
                <a16:creationId xmlns:a16="http://schemas.microsoft.com/office/drawing/2014/main" id="{5BD52A18-6AD3-4437-A9E8-2CA00ECEF983}"/>
              </a:ext>
            </a:extLst>
          </p:cNvPr>
          <p:cNvSpPr>
            <a:spLocks noGrp="1"/>
          </p:cNvSpPr>
          <p:nvPr>
            <p:ph idx="1"/>
          </p:nvPr>
        </p:nvSpPr>
        <p:spPr/>
        <p:txBody>
          <a:bodyPr/>
          <a:lstStyle/>
          <a:p>
            <a:r>
              <a:rPr lang="en-US" dirty="0"/>
              <a:t>what if the operations are translated first once and for all?</a:t>
            </a:r>
          </a:p>
          <a:p>
            <a:endParaRPr lang="en-US" dirty="0"/>
          </a:p>
          <a:p>
            <a:r>
              <a:rPr lang="en-US" dirty="0"/>
              <a:t>doing this ahead of time also means the compiler:</a:t>
            </a:r>
          </a:p>
          <a:p>
            <a:pPr lvl="1"/>
            <a:r>
              <a:rPr lang="en-US" dirty="0"/>
              <a:t>does not have to share resources with the program</a:t>
            </a:r>
          </a:p>
          <a:p>
            <a:pPr lvl="1"/>
            <a:r>
              <a:rPr lang="en-US" dirty="0"/>
              <a:t>can do lots of things (can be slow, as long as the generated executable is fast)</a:t>
            </a:r>
          </a:p>
          <a:p>
            <a:pPr lvl="1"/>
            <a:endParaRPr lang="en-US" dirty="0"/>
          </a:p>
          <a:p>
            <a:r>
              <a:rPr lang="en-US" dirty="0"/>
              <a:t>the very first compiler and highly influential compiler</a:t>
            </a:r>
          </a:p>
          <a:p>
            <a:pPr marL="0" indent="0">
              <a:buNone/>
            </a:pPr>
            <a:endParaRPr lang="en-US" dirty="0"/>
          </a:p>
        </p:txBody>
      </p:sp>
    </p:spTree>
    <p:extLst>
      <p:ext uri="{BB962C8B-B14F-4D97-AF65-F5344CB8AC3E}">
        <p14:creationId xmlns:p14="http://schemas.microsoft.com/office/powerpoint/2010/main" val="359295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2653749" y="185861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Compiler</a:t>
            </a: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a:off x="1630018" y="2905539"/>
            <a:ext cx="10237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a:cxnSpLocks/>
          </p:cNvCxnSpPr>
          <p:nvPr/>
        </p:nvCxnSpPr>
        <p:spPr>
          <a:xfrm flipV="1">
            <a:off x="5923721" y="4224131"/>
            <a:ext cx="1133062" cy="1043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a:cxnSpLocks/>
          </p:cNvCxnSpPr>
          <p:nvPr/>
        </p:nvCxnSpPr>
        <p:spPr>
          <a:xfrm>
            <a:off x="5834270" y="2905539"/>
            <a:ext cx="12225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407505" y="2539304"/>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4553144" y="4944569"/>
            <a:ext cx="1181734" cy="646331"/>
          </a:xfrm>
          <a:prstGeom prst="rect">
            <a:avLst/>
          </a:prstGeom>
          <a:noFill/>
        </p:spPr>
        <p:txBody>
          <a:bodyPr wrap="none" rtlCol="0">
            <a:spAutoFit/>
          </a:bodyPr>
          <a:lstStyle/>
          <a:p>
            <a:r>
              <a:rPr lang="en-US" sz="3600" dirty="0"/>
              <a:t>Input</a:t>
            </a:r>
          </a:p>
        </p:txBody>
      </p:sp>
      <p:sp>
        <p:nvSpPr>
          <p:cNvPr id="12" name="TextBox 11">
            <a:extLst>
              <a:ext uri="{FF2B5EF4-FFF2-40B4-BE49-F238E27FC236}">
                <a16:creationId xmlns:a16="http://schemas.microsoft.com/office/drawing/2014/main" id="{1BCA5893-06A9-4739-8A52-E226EA3F6DBB}"/>
              </a:ext>
            </a:extLst>
          </p:cNvPr>
          <p:cNvSpPr txBox="1"/>
          <p:nvPr/>
        </p:nvSpPr>
        <p:spPr>
          <a:xfrm>
            <a:off x="10270435" y="3286253"/>
            <a:ext cx="1524776" cy="646331"/>
          </a:xfrm>
          <a:prstGeom prst="rect">
            <a:avLst/>
          </a:prstGeom>
          <a:noFill/>
        </p:spPr>
        <p:txBody>
          <a:bodyPr wrap="none" rtlCol="0">
            <a:spAutoFit/>
          </a:bodyPr>
          <a:lstStyle/>
          <a:p>
            <a:r>
              <a:rPr lang="en-US" sz="3600" dirty="0"/>
              <a:t>Output</a:t>
            </a:r>
          </a:p>
        </p:txBody>
      </p:sp>
      <p:sp>
        <p:nvSpPr>
          <p:cNvPr id="13" name="Rectangle 12">
            <a:extLst>
              <a:ext uri="{FF2B5EF4-FFF2-40B4-BE49-F238E27FC236}">
                <a16:creationId xmlns:a16="http://schemas.microsoft.com/office/drawing/2014/main" id="{B0A4F117-99AA-4F96-99C2-C11C1800D113}"/>
              </a:ext>
            </a:extLst>
          </p:cNvPr>
          <p:cNvSpPr/>
          <p:nvPr/>
        </p:nvSpPr>
        <p:spPr>
          <a:xfrm>
            <a:off x="7056784" y="2605567"/>
            <a:ext cx="2445026"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Executable</a:t>
            </a:r>
          </a:p>
        </p:txBody>
      </p:sp>
      <p:cxnSp>
        <p:nvCxnSpPr>
          <p:cNvPr id="14" name="Straight Arrow Connector 13">
            <a:extLst>
              <a:ext uri="{FF2B5EF4-FFF2-40B4-BE49-F238E27FC236}">
                <a16:creationId xmlns:a16="http://schemas.microsoft.com/office/drawing/2014/main" id="{EAA63280-61C9-4F4B-AF81-8B8F2F86D8D8}"/>
              </a:ext>
            </a:extLst>
          </p:cNvPr>
          <p:cNvCxnSpPr>
            <a:cxnSpLocks/>
          </p:cNvCxnSpPr>
          <p:nvPr/>
        </p:nvCxnSpPr>
        <p:spPr>
          <a:xfrm>
            <a:off x="9501810" y="3627783"/>
            <a:ext cx="63610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41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13F2D15-919F-44C8-B89E-E783C3EF895A}"/>
              </a:ext>
            </a:extLst>
          </p:cNvPr>
          <p:cNvSpPr/>
          <p:nvPr/>
        </p:nvSpPr>
        <p:spPr>
          <a:xfrm>
            <a:off x="3110949" y="280093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a:p>
            <a:pPr algn="ctr"/>
            <a:r>
              <a:rPr lang="en-US" dirty="0"/>
              <a:t>Analysis</a:t>
            </a:r>
          </a:p>
        </p:txBody>
      </p:sp>
      <p:sp>
        <p:nvSpPr>
          <p:cNvPr id="8" name="Rectangle 7">
            <a:extLst>
              <a:ext uri="{FF2B5EF4-FFF2-40B4-BE49-F238E27FC236}">
                <a16:creationId xmlns:a16="http://schemas.microsoft.com/office/drawing/2014/main" id="{C9AABD7D-C427-42EC-A9BB-331DF50ED262}"/>
              </a:ext>
            </a:extLst>
          </p:cNvPr>
          <p:cNvSpPr/>
          <p:nvPr/>
        </p:nvSpPr>
        <p:spPr>
          <a:xfrm>
            <a:off x="4684644"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749C7064-F9D9-4382-B6B5-BFE0C614BC9E}"/>
              </a:ext>
            </a:extLst>
          </p:cNvPr>
          <p:cNvSpPr/>
          <p:nvPr/>
        </p:nvSpPr>
        <p:spPr>
          <a:xfrm>
            <a:off x="6258340"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9F820A40-146A-4078-AE8C-2CD09359B96E}"/>
              </a:ext>
            </a:extLst>
          </p:cNvPr>
          <p:cNvSpPr/>
          <p:nvPr/>
        </p:nvSpPr>
        <p:spPr>
          <a:xfrm>
            <a:off x="7832036" y="2800935"/>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Tree>
    <p:extLst>
      <p:ext uri="{BB962C8B-B14F-4D97-AF65-F5344CB8AC3E}">
        <p14:creationId xmlns:p14="http://schemas.microsoft.com/office/powerpoint/2010/main" val="21335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Tree>
    <p:extLst>
      <p:ext uri="{BB962C8B-B14F-4D97-AF65-F5344CB8AC3E}">
        <p14:creationId xmlns:p14="http://schemas.microsoft.com/office/powerpoint/2010/main" val="220614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dirty="0">
                <a:latin typeface="Iosevka NF" panose="02000509000000000000" pitchFamily="49" charset="0"/>
                <a:ea typeface="Iosevka NF" panose="02000509000000000000" pitchFamily="49" charset="0"/>
              </a:rPr>
              <a:t>// a simple function</a:t>
            </a:r>
          </a:p>
          <a:p>
            <a:pPr marL="0" indent="0">
              <a:buNone/>
            </a:pPr>
            <a:r>
              <a:rPr lang="en-US" dirty="0">
                <a:latin typeface="Iosevka NF" panose="02000509000000000000" pitchFamily="49" charset="0"/>
                <a:ea typeface="Iosevka NF" panose="02000509000000000000" pitchFamily="49" charset="0"/>
              </a:rPr>
              <a:t>int min(int a, int b) {</a:t>
            </a:r>
          </a:p>
          <a:p>
            <a:pPr marL="0" indent="0">
              <a:buNone/>
            </a:pPr>
            <a:r>
              <a:rPr lang="en-US" dirty="0">
                <a:latin typeface="Iosevka NF" panose="02000509000000000000" pitchFamily="49" charset="0"/>
                <a:ea typeface="Iosevka NF" panose="02000509000000000000" pitchFamily="49" charset="0"/>
              </a:rPr>
              <a:t>    if (a &lt; b)</a:t>
            </a:r>
          </a:p>
          <a:p>
            <a:pPr marL="0" indent="0">
              <a:buNone/>
            </a:pPr>
            <a:r>
              <a:rPr lang="en-US" dirty="0">
                <a:latin typeface="Iosevka NF" panose="02000509000000000000" pitchFamily="49" charset="0"/>
                <a:ea typeface="Iosevka NF" panose="02000509000000000000" pitchFamily="49" charset="0"/>
              </a:rPr>
              <a:t>        return a;</a:t>
            </a:r>
          </a:p>
          <a:p>
            <a:pPr marL="0" indent="0">
              <a:buNone/>
            </a:pPr>
            <a:r>
              <a:rPr lang="en-US" dirty="0">
                <a:latin typeface="Iosevka NF" panose="02000509000000000000" pitchFamily="49" charset="0"/>
                <a:ea typeface="Iosevka NF" panose="02000509000000000000" pitchFamily="49" charset="0"/>
              </a:rPr>
              <a:t>    else</a:t>
            </a:r>
          </a:p>
          <a:p>
            <a:pPr marL="0" indent="0">
              <a:buNone/>
            </a:pPr>
            <a:r>
              <a:rPr lang="en-US" dirty="0">
                <a:latin typeface="Iosevka NF" panose="02000509000000000000" pitchFamily="49" charset="0"/>
                <a:ea typeface="Iosevka NF" panose="02000509000000000000" pitchFamily="49" charset="0"/>
              </a:rPr>
              <a:t>        return b;</a:t>
            </a:r>
          </a:p>
          <a:p>
            <a:pPr marL="0" indent="0">
              <a:buNone/>
            </a:pPr>
            <a:r>
              <a:rPr lang="en-US" dirty="0">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315808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00622987-E307-450C-A682-4BE57017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F25F8-6BFB-41B0-BF33-1240973CBACE}"/>
              </a:ext>
            </a:extLst>
          </p:cNvPr>
          <p:cNvSpPr txBox="1"/>
          <p:nvPr/>
        </p:nvSpPr>
        <p:spPr>
          <a:xfrm>
            <a:off x="0" y="6488668"/>
            <a:ext cx="12192000" cy="369332"/>
          </a:xfrm>
          <a:prstGeom prst="rect">
            <a:avLst/>
          </a:prstGeom>
          <a:noFill/>
        </p:spPr>
        <p:txBody>
          <a:bodyPr wrap="square">
            <a:spAutoFit/>
          </a:bodyPr>
          <a:lstStyle/>
          <a:p>
            <a:pPr algn="r"/>
            <a:r>
              <a:rPr lang="en-GB" dirty="0">
                <a:solidFill>
                  <a:srgbClr val="202122"/>
                </a:solidFill>
                <a:latin typeface="Arial" panose="020B0604020202020204" pitchFamily="34" charset="0"/>
              </a:rPr>
              <a:t>C</a:t>
            </a:r>
            <a:r>
              <a:rPr lang="en-GB" b="0" i="0" dirty="0">
                <a:solidFill>
                  <a:srgbClr val="202122"/>
                </a:solidFill>
                <a:effectLst/>
                <a:latin typeface="Arial" panose="020B0604020202020204" pitchFamily="34" charset="0"/>
              </a:rPr>
              <a:t>over art for the book </a:t>
            </a:r>
            <a:r>
              <a:rPr lang="en-GB" b="0" i="1" dirty="0">
                <a:solidFill>
                  <a:srgbClr val="202122"/>
                </a:solidFill>
                <a:effectLst/>
                <a:latin typeface="Arial" panose="020B0604020202020204" pitchFamily="34" charset="0"/>
              </a:rPr>
              <a:t>Oh, the Places You'll Go!</a:t>
            </a:r>
            <a:r>
              <a:rPr lang="en-GB" b="0" i="0" dirty="0">
                <a:solidFill>
                  <a:srgbClr val="202122"/>
                </a:solidFill>
                <a:effectLst/>
                <a:latin typeface="Arial" panose="020B0604020202020204" pitchFamily="34" charset="0"/>
              </a:rPr>
              <a:t> written by </a:t>
            </a:r>
            <a:r>
              <a:rPr lang="en-GB" b="0" i="0" dirty="0" err="1">
                <a:solidFill>
                  <a:srgbClr val="202122"/>
                </a:solidFill>
                <a:effectLst/>
                <a:latin typeface="Arial" panose="020B0604020202020204" pitchFamily="34" charset="0"/>
              </a:rPr>
              <a:t>Blais</a:t>
            </a:r>
            <a:r>
              <a:rPr lang="en-GB" b="0" i="0" dirty="0">
                <a:solidFill>
                  <a:srgbClr val="202122"/>
                </a:solidFill>
                <a:effectLst/>
                <a:latin typeface="Arial" panose="020B0604020202020204" pitchFamily="34" charset="0"/>
              </a:rPr>
              <a:t>, Jacqueline; et al. </a:t>
            </a:r>
            <a:endParaRPr lang="en-US" dirty="0"/>
          </a:p>
        </p:txBody>
      </p:sp>
    </p:spTree>
    <p:extLst>
      <p:ext uri="{BB962C8B-B14F-4D97-AF65-F5344CB8AC3E}">
        <p14:creationId xmlns:p14="http://schemas.microsoft.com/office/powerpoint/2010/main" val="408814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8357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solidFill>
                  <a:srgbClr val="FF0000"/>
                </a:solidFill>
                <a:latin typeface="Iosevka NF" panose="02000509000000000000" pitchFamily="49" charset="0"/>
                <a:ea typeface="Iosevka NF" panose="02000509000000000000" pitchFamily="49" charset="0"/>
                <a:sym typeface="Wingdings" panose="05000000000000000000" pitchFamily="2" charset="2"/>
              </a:rPr>
              <a: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Invalid character</a:t>
            </a:r>
          </a:p>
        </p:txBody>
      </p:sp>
    </p:spTree>
    <p:extLst>
      <p:ext uri="{BB962C8B-B14F-4D97-AF65-F5344CB8AC3E}">
        <p14:creationId xmlns:p14="http://schemas.microsoft.com/office/powerpoint/2010/main" val="236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6995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685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27852" y="2464904"/>
            <a:ext cx="7136295" cy="1928191"/>
          </a:xfrm>
        </p:spPr>
        <p:txBody>
          <a:bodyPr/>
          <a:lstStyle/>
          <a:p>
            <a:pPr marL="0" indent="0" algn="ctr">
              <a:buNone/>
            </a:pPr>
            <a:endParaRPr lang="en-US" b="1" dirty="0">
              <a:latin typeface="Iosevka NF" panose="02000509000000000000" pitchFamily="49" charset="0"/>
              <a:ea typeface="Iosevka NF" panose="02000509000000000000" pitchFamily="49" charset="0"/>
            </a:endParaRPr>
          </a:p>
          <a:p>
            <a:pPr marL="0" indent="0" algn="ctr">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p>
        </p:txBody>
      </p:sp>
    </p:spTree>
    <p:extLst>
      <p:ext uri="{BB962C8B-B14F-4D97-AF65-F5344CB8AC3E}">
        <p14:creationId xmlns:p14="http://schemas.microsoft.com/office/powerpoint/2010/main" val="387247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CC252894-F2A6-4EBB-AE88-B1EACB719F20}"/>
              </a:ext>
            </a:extLst>
          </p:cNvPr>
          <p:cNvSpPr/>
          <p:nvPr/>
        </p:nvSpPr>
        <p:spPr>
          <a:xfrm>
            <a:off x="11181521" y="3992208"/>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01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ubtitle 4">
            <a:extLst>
              <a:ext uri="{FF2B5EF4-FFF2-40B4-BE49-F238E27FC236}">
                <a16:creationId xmlns:a16="http://schemas.microsoft.com/office/drawing/2014/main" id="{24AAC7CA-B3E7-432A-9D55-1811AD38C458}"/>
              </a:ext>
            </a:extLst>
          </p:cNvPr>
          <p:cNvSpPr txBox="1">
            <a:spLocks/>
          </p:cNvSpPr>
          <p:nvPr/>
        </p:nvSpPr>
        <p:spPr>
          <a:xfrm>
            <a:off x="3165703" y="3279042"/>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29381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5026870"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621758" y="3733793"/>
            <a:ext cx="126174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double</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6955683" y="373379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277048" y="3568137"/>
            <a:ext cx="521236" cy="16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cxnSpLocks/>
            <a:stCxn id="10" idx="0"/>
            <a:endCxn id="8" idx="4"/>
          </p:cNvCxnSpPr>
          <p:nvPr/>
        </p:nvCxnSpPr>
        <p:spPr>
          <a:xfrm flipH="1" flipV="1">
            <a:off x="7798284" y="3568137"/>
            <a:ext cx="454348"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Subtitle 4">
            <a:extLst>
              <a:ext uri="{FF2B5EF4-FFF2-40B4-BE49-F238E27FC236}">
                <a16:creationId xmlns:a16="http://schemas.microsoft.com/office/drawing/2014/main" id="{EFC008EE-0201-49B5-83D3-BA144FB18D47}"/>
              </a:ext>
            </a:extLst>
          </p:cNvPr>
          <p:cNvSpPr txBox="1">
            <a:spLocks/>
          </p:cNvSpPr>
          <p:nvPr/>
        </p:nvSpPr>
        <p:spPr>
          <a:xfrm>
            <a:off x="2727218" y="1729398"/>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174518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4186190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1F4F-5114-4D51-893F-0D9C7F11E080}"/>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4F2D68A5-9F77-40B0-99C6-1BB9F2D7E50B}"/>
              </a:ext>
            </a:extLst>
          </p:cNvPr>
          <p:cNvSpPr>
            <a:spLocks noGrp="1"/>
          </p:cNvSpPr>
          <p:nvPr>
            <p:ph idx="1"/>
          </p:nvPr>
        </p:nvSpPr>
        <p:spPr/>
        <p:txBody>
          <a:bodyPr/>
          <a:lstStyle/>
          <a:p>
            <a:endParaRPr lang="en-US" dirty="0"/>
          </a:p>
          <a:p>
            <a:endParaRPr lang="en-US" dirty="0"/>
          </a:p>
          <a:p>
            <a:r>
              <a:rPr lang="en-US" dirty="0"/>
              <a:t>some theory and science</a:t>
            </a:r>
          </a:p>
          <a:p>
            <a:endParaRPr lang="en-US" dirty="0"/>
          </a:p>
          <a:p>
            <a:endParaRPr lang="en-US" dirty="0"/>
          </a:p>
          <a:p>
            <a:r>
              <a:rPr lang="en-US" dirty="0"/>
              <a:t>a lot of practice and engineering</a:t>
            </a:r>
          </a:p>
        </p:txBody>
      </p:sp>
    </p:spTree>
    <p:extLst>
      <p:ext uri="{BB962C8B-B14F-4D97-AF65-F5344CB8AC3E}">
        <p14:creationId xmlns:p14="http://schemas.microsoft.com/office/powerpoint/2010/main" val="279688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B07BB4A-99BE-40A7-955B-09FAE3B9924F}"/>
              </a:ext>
            </a:extLst>
          </p:cNvPr>
          <p:cNvCxnSpPr/>
          <p:nvPr/>
        </p:nvCxnSpPr>
        <p:spPr>
          <a:xfrm flipV="1">
            <a:off x="6377611" y="2673626"/>
            <a:ext cx="699050" cy="16697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232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Multiplication Sign 6">
            <a:extLst>
              <a:ext uri="{FF2B5EF4-FFF2-40B4-BE49-F238E27FC236}">
                <a16:creationId xmlns:a16="http://schemas.microsoft.com/office/drawing/2014/main" id="{B3EB63AD-D0C5-4828-8AD3-94E3B7C82788}"/>
              </a:ext>
            </a:extLst>
          </p:cNvPr>
          <p:cNvSpPr/>
          <p:nvPr/>
        </p:nvSpPr>
        <p:spPr>
          <a:xfrm>
            <a:off x="6589643" y="4345780"/>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43253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1709FCF4-9B3A-4465-B65B-28C80F45267E}"/>
              </a:ext>
            </a:extLst>
          </p:cNvPr>
          <p:cNvCxnSpPr/>
          <p:nvPr/>
        </p:nvCxnSpPr>
        <p:spPr>
          <a:xfrm flipV="1">
            <a:off x="6828183" y="2743200"/>
            <a:ext cx="1311965" cy="1689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6233EAFE-778B-41A6-91F6-5B920DDE2229}"/>
              </a:ext>
            </a:extLst>
          </p:cNvPr>
          <p:cNvSpPr/>
          <p:nvPr/>
        </p:nvSpPr>
        <p:spPr>
          <a:xfrm>
            <a:off x="7205869" y="3916017"/>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2868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253080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
        <p:nvSpPr>
          <p:cNvPr id="21" name="Rectangle 20">
            <a:extLst>
              <a:ext uri="{FF2B5EF4-FFF2-40B4-BE49-F238E27FC236}">
                <a16:creationId xmlns:a16="http://schemas.microsoft.com/office/drawing/2014/main" id="{8B270741-9466-4A73-AD7D-B58CF3A52CB7}"/>
              </a:ext>
            </a:extLst>
          </p:cNvPr>
          <p:cNvSpPr/>
          <p:nvPr/>
        </p:nvSpPr>
        <p:spPr>
          <a:xfrm>
            <a:off x="4438432" y="1818861"/>
            <a:ext cx="4387516" cy="356814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err="1">
                <a:solidFill>
                  <a:schemeClr val="tx1"/>
                </a:solidFill>
              </a:rPr>
              <a:t>Middleend</a:t>
            </a: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51302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 *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1851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7052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&lt;&lt;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9650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r>
              <a:rPr lang="en-US" dirty="0"/>
              <a:t>you will learn in reasonable detail what &amp; how compiler does</a:t>
            </a:r>
          </a:p>
          <a:p>
            <a:endParaRPr lang="en-US" dirty="0"/>
          </a:p>
          <a:p>
            <a:r>
              <a:rPr lang="en-US" dirty="0"/>
              <a:t>you will write your own compiler for a non-trivial (but still rather simple) programming language</a:t>
            </a:r>
          </a:p>
          <a:p>
            <a:endParaRPr lang="en-US" dirty="0"/>
          </a:p>
          <a:p>
            <a:r>
              <a:rPr lang="en-US" dirty="0"/>
              <a:t>all the way down to machine code (simplified)</a:t>
            </a:r>
          </a:p>
          <a:p>
            <a:endParaRPr lang="en-US" dirty="0"/>
          </a:p>
          <a:p>
            <a:r>
              <a:rPr lang="en-US" dirty="0"/>
              <a:t>you will have to work a lot on your own (but we are here to help)</a:t>
            </a:r>
          </a:p>
          <a:p>
            <a:endParaRPr lang="en-US" dirty="0"/>
          </a:p>
          <a:p>
            <a:endParaRPr lang="en-US" dirty="0"/>
          </a:p>
        </p:txBody>
      </p:sp>
    </p:spTree>
    <p:extLst>
      <p:ext uri="{BB962C8B-B14F-4D97-AF65-F5344CB8AC3E}">
        <p14:creationId xmlns:p14="http://schemas.microsoft.com/office/powerpoint/2010/main" val="358943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err="1">
                <a:solidFill>
                  <a:schemeClr val="accent6"/>
                </a:solidFill>
                <a:latin typeface="Iosevka NF" panose="02000509000000000000" pitchFamily="49" charset="0"/>
                <a:ea typeface="Iosevka NF" panose="02000509000000000000" pitchFamily="49" charset="0"/>
              </a:rPr>
              <a:t>tmp</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9075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5220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3990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223881" y="2866917"/>
            <a:ext cx="148126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264419"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4370162"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043506"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5888860"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217807"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066697"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7641979" y="2866918"/>
            <a:ext cx="1454261"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a:p>
            <a:pPr algn="ctr"/>
            <a:r>
              <a:rPr lang="en-US" dirty="0"/>
              <a:t>Optimization</a:t>
            </a:r>
          </a:p>
        </p:txBody>
      </p:sp>
      <p:sp>
        <p:nvSpPr>
          <p:cNvPr id="30" name="Subtitle 4">
            <a:extLst>
              <a:ext uri="{FF2B5EF4-FFF2-40B4-BE49-F238E27FC236}">
                <a16:creationId xmlns:a16="http://schemas.microsoft.com/office/drawing/2014/main" id="{C13DC93A-B155-4AFB-BD25-D1A10ABDFB97}"/>
              </a:ext>
            </a:extLst>
          </p:cNvPr>
          <p:cNvSpPr txBox="1">
            <a:spLocks/>
          </p:cNvSpPr>
          <p:nvPr/>
        </p:nvSpPr>
        <p:spPr>
          <a:xfrm>
            <a:off x="9183773" y="3801103"/>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31" name="Rectangle 30">
            <a:extLst>
              <a:ext uri="{FF2B5EF4-FFF2-40B4-BE49-F238E27FC236}">
                <a16:creationId xmlns:a16="http://schemas.microsoft.com/office/drawing/2014/main" id="{86377F54-783A-41E5-A74D-699A3A642F5A}"/>
              </a:ext>
            </a:extLst>
          </p:cNvPr>
          <p:cNvSpPr/>
          <p:nvPr/>
        </p:nvSpPr>
        <p:spPr>
          <a:xfrm>
            <a:off x="7480788" y="2339462"/>
            <a:ext cx="3392621" cy="194240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Backend</a:t>
            </a: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38923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bool</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lessThanZero</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2"/>
                </a:solidFill>
                <a:latin typeface="Iosevka NF" panose="02000509000000000000" pitchFamily="49" charset="0"/>
                <a:ea typeface="Iosevka NF" panose="02000509000000000000" pitchFamily="49" charset="0"/>
              </a:rPr>
              <a:t>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68373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1</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mov ax, 0 </a:t>
            </a:r>
            <a:r>
              <a:rPr lang="en-US" b="1" dirty="0">
                <a:solidFill>
                  <a:schemeClr val="bg1">
                    <a:lumMod val="50000"/>
                  </a:schemeClr>
                </a:solidFill>
                <a:latin typeface="Iosevka NF" panose="02000509000000000000" pitchFamily="49" charset="0"/>
                <a:ea typeface="Iosevka NF" panose="02000509000000000000" pitchFamily="49" charset="0"/>
              </a:rPr>
              <a:t>; return false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mov ax, 1 </a:t>
            </a:r>
            <a:r>
              <a:rPr lang="en-US" b="1" dirty="0">
                <a:solidFill>
                  <a:schemeClr val="bg1">
                    <a:lumMod val="50000"/>
                  </a:schemeClr>
                </a:solidFill>
                <a:latin typeface="Iosevka NF" panose="02000509000000000000" pitchFamily="49" charset="0"/>
                <a:ea typeface="Iosevka NF" panose="02000509000000000000" pitchFamily="49" charset="0"/>
              </a:rPr>
              <a:t>; return true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7572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a:t>
            </a:r>
            <a:r>
              <a:rPr lang="en-US" b="1">
                <a:latin typeface="Iosevka NF" panose="02000509000000000000" pitchFamily="49" charset="0"/>
                <a:ea typeface="Iosevka NF" panose="02000509000000000000" pitchFamily="49" charset="0"/>
              </a:rPr>
              <a:t>, 1</a:t>
            </a: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xor</a:t>
            </a:r>
            <a:r>
              <a:rPr lang="en-US" b="1" dirty="0">
                <a:latin typeface="Iosevka NF" panose="02000509000000000000" pitchFamily="49" charset="0"/>
                <a:ea typeface="Iosevka NF" panose="02000509000000000000" pitchFamily="49" charset="0"/>
              </a:rPr>
              <a:t> ax, ax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mov ax, cx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289356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9" name="Subtitle 4">
            <a:extLst>
              <a:ext uri="{FF2B5EF4-FFF2-40B4-BE49-F238E27FC236}">
                <a16:creationId xmlns:a16="http://schemas.microsoft.com/office/drawing/2014/main" id="{2A1CF44D-80CF-41E2-BCF9-C9ECC262C5F7}"/>
              </a:ext>
            </a:extLst>
          </p:cNvPr>
          <p:cNvSpPr txBox="1">
            <a:spLocks/>
          </p:cNvSpPr>
          <p:nvPr/>
        </p:nvSpPr>
        <p:spPr>
          <a:xfrm rot="18973086">
            <a:off x="845596" y="387694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tokens</a:t>
            </a:r>
          </a:p>
        </p:txBody>
      </p:sp>
      <p:sp>
        <p:nvSpPr>
          <p:cNvPr id="32" name="Subtitle 4">
            <a:extLst>
              <a:ext uri="{FF2B5EF4-FFF2-40B4-BE49-F238E27FC236}">
                <a16:creationId xmlns:a16="http://schemas.microsoft.com/office/drawing/2014/main" id="{32868AA0-81F2-4F38-ACB4-D0EC359FCD27}"/>
              </a:ext>
            </a:extLst>
          </p:cNvPr>
          <p:cNvSpPr txBox="1">
            <a:spLocks/>
          </p:cNvSpPr>
          <p:nvPr/>
        </p:nvSpPr>
        <p:spPr>
          <a:xfrm rot="18973086">
            <a:off x="-129176" y="378991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UTF</a:t>
            </a:r>
          </a:p>
        </p:txBody>
      </p:sp>
      <p:sp>
        <p:nvSpPr>
          <p:cNvPr id="33" name="Subtitle 4">
            <a:extLst>
              <a:ext uri="{FF2B5EF4-FFF2-40B4-BE49-F238E27FC236}">
                <a16:creationId xmlns:a16="http://schemas.microsoft.com/office/drawing/2014/main" id="{DB338296-7858-4A55-85A1-3388B5FBD774}"/>
              </a:ext>
            </a:extLst>
          </p:cNvPr>
          <p:cNvSpPr txBox="1">
            <a:spLocks/>
          </p:cNvSpPr>
          <p:nvPr/>
        </p:nvSpPr>
        <p:spPr>
          <a:xfrm rot="18973086">
            <a:off x="553436" y="4275016"/>
            <a:ext cx="355722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derivation tree</a:t>
            </a:r>
          </a:p>
        </p:txBody>
      </p:sp>
      <p:sp>
        <p:nvSpPr>
          <p:cNvPr id="34" name="Subtitle 4">
            <a:extLst>
              <a:ext uri="{FF2B5EF4-FFF2-40B4-BE49-F238E27FC236}">
                <a16:creationId xmlns:a16="http://schemas.microsoft.com/office/drawing/2014/main" id="{48D8AFEC-B6F3-4E1E-BFEE-CDD4E6A2E7D9}"/>
              </a:ext>
            </a:extLst>
          </p:cNvPr>
          <p:cNvSpPr txBox="1">
            <a:spLocks/>
          </p:cNvSpPr>
          <p:nvPr/>
        </p:nvSpPr>
        <p:spPr>
          <a:xfrm rot="18973086">
            <a:off x="532596" y="4769971"/>
            <a:ext cx="4198610"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abstract syntax tree</a:t>
            </a:r>
          </a:p>
        </p:txBody>
      </p:sp>
      <p:sp>
        <p:nvSpPr>
          <p:cNvPr id="35" name="Subtitle 4">
            <a:extLst>
              <a:ext uri="{FF2B5EF4-FFF2-40B4-BE49-F238E27FC236}">
                <a16:creationId xmlns:a16="http://schemas.microsoft.com/office/drawing/2014/main" id="{C5591262-5DF3-4170-BC00-F141826F0810}"/>
              </a:ext>
            </a:extLst>
          </p:cNvPr>
          <p:cNvSpPr txBox="1">
            <a:spLocks/>
          </p:cNvSpPr>
          <p:nvPr/>
        </p:nvSpPr>
        <p:spPr>
          <a:xfrm>
            <a:off x="4607769" y="4470403"/>
            <a:ext cx="3179339" cy="138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F0000"/>
                </a:solidFill>
                <a:latin typeface="Bradley Hand ITC" panose="03070402050302030203" pitchFamily="66" charset="0"/>
              </a:rPr>
              <a:t>Intermediate </a:t>
            </a:r>
          </a:p>
          <a:p>
            <a:pPr marL="0" indent="0" algn="ctr">
              <a:buNone/>
            </a:pPr>
            <a:r>
              <a:rPr lang="en-US" sz="3200" b="1" dirty="0">
                <a:solidFill>
                  <a:srgbClr val="FF0000"/>
                </a:solidFill>
                <a:latin typeface="Bradley Hand ITC" panose="03070402050302030203" pitchFamily="66" charset="0"/>
              </a:rPr>
              <a:t>representation</a:t>
            </a:r>
          </a:p>
        </p:txBody>
      </p:sp>
      <p:sp>
        <p:nvSpPr>
          <p:cNvPr id="36" name="Subtitle 4">
            <a:extLst>
              <a:ext uri="{FF2B5EF4-FFF2-40B4-BE49-F238E27FC236}">
                <a16:creationId xmlns:a16="http://schemas.microsoft.com/office/drawing/2014/main" id="{E20E2407-3094-4FF0-9739-7CAB60CD7970}"/>
              </a:ext>
            </a:extLst>
          </p:cNvPr>
          <p:cNvSpPr txBox="1">
            <a:spLocks/>
          </p:cNvSpPr>
          <p:nvPr/>
        </p:nvSpPr>
        <p:spPr>
          <a:xfrm rot="18973086">
            <a:off x="7510863" y="4240811"/>
            <a:ext cx="29693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Backend IR</a:t>
            </a:r>
          </a:p>
        </p:txBody>
      </p:sp>
      <p:sp>
        <p:nvSpPr>
          <p:cNvPr id="37" name="Subtitle 4">
            <a:extLst>
              <a:ext uri="{FF2B5EF4-FFF2-40B4-BE49-F238E27FC236}">
                <a16:creationId xmlns:a16="http://schemas.microsoft.com/office/drawing/2014/main" id="{9DF3004B-69CA-4AA7-946B-264958A901B8}"/>
              </a:ext>
            </a:extLst>
          </p:cNvPr>
          <p:cNvSpPr txBox="1">
            <a:spLocks/>
          </p:cNvSpPr>
          <p:nvPr/>
        </p:nvSpPr>
        <p:spPr>
          <a:xfrm rot="18973086">
            <a:off x="9594943" y="4252497"/>
            <a:ext cx="3401276" cy="59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machine code</a:t>
            </a:r>
          </a:p>
        </p:txBody>
      </p:sp>
    </p:spTree>
    <p:extLst>
      <p:ext uri="{BB962C8B-B14F-4D97-AF65-F5344CB8AC3E}">
        <p14:creationId xmlns:p14="http://schemas.microsoft.com/office/powerpoint/2010/main" val="324393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3" grpId="0"/>
      <p:bldP spid="34" grpId="0"/>
      <p:bldP spid="35" grpId="0"/>
      <p:bldP spid="36" grpId="0"/>
      <p:bldP spid="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programmer…</a:t>
            </a:r>
          </a:p>
        </p:txBody>
      </p:sp>
    </p:spTree>
    <p:extLst>
      <p:ext uri="{BB962C8B-B14F-4D97-AF65-F5344CB8AC3E}">
        <p14:creationId xmlns:p14="http://schemas.microsoft.com/office/powerpoint/2010/main" val="29492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 name="Left Brace 2">
            <a:extLst>
              <a:ext uri="{FF2B5EF4-FFF2-40B4-BE49-F238E27FC236}">
                <a16:creationId xmlns:a16="http://schemas.microsoft.com/office/drawing/2014/main" id="{20B2530A-5DC8-4160-91FD-449F91C96441}"/>
              </a:ext>
            </a:extLst>
          </p:cNvPr>
          <p:cNvSpPr/>
          <p:nvPr/>
        </p:nvSpPr>
        <p:spPr>
          <a:xfrm rot="16200000">
            <a:off x="2557144" y="3297358"/>
            <a:ext cx="477078" cy="261765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ubtitle 4">
            <a:extLst>
              <a:ext uri="{FF2B5EF4-FFF2-40B4-BE49-F238E27FC236}">
                <a16:creationId xmlns:a16="http://schemas.microsoft.com/office/drawing/2014/main" id="{DD8C41E5-9FA4-423C-A2BA-48B2A5AFE51E}"/>
              </a:ext>
            </a:extLst>
          </p:cNvPr>
          <p:cNvSpPr txBox="1">
            <a:spLocks/>
          </p:cNvSpPr>
          <p:nvPr/>
        </p:nvSpPr>
        <p:spPr>
          <a:xfrm>
            <a:off x="1592447" y="4982683"/>
            <a:ext cx="333789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Source aware</a:t>
            </a:r>
          </a:p>
        </p:txBody>
      </p:sp>
      <p:sp>
        <p:nvSpPr>
          <p:cNvPr id="29" name="Left Brace 28">
            <a:extLst>
              <a:ext uri="{FF2B5EF4-FFF2-40B4-BE49-F238E27FC236}">
                <a16:creationId xmlns:a16="http://schemas.microsoft.com/office/drawing/2014/main" id="{39542C32-A6D0-40C7-BAB2-DECCDB658CA4}"/>
              </a:ext>
            </a:extLst>
          </p:cNvPr>
          <p:cNvSpPr/>
          <p:nvPr/>
        </p:nvSpPr>
        <p:spPr>
          <a:xfrm rot="16200000">
            <a:off x="9505904" y="3299758"/>
            <a:ext cx="477078" cy="221467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ubtitle 4">
            <a:extLst>
              <a:ext uri="{FF2B5EF4-FFF2-40B4-BE49-F238E27FC236}">
                <a16:creationId xmlns:a16="http://schemas.microsoft.com/office/drawing/2014/main" id="{D9D4CF0A-E18A-4AE2-93EB-3D096C116BC5}"/>
              </a:ext>
            </a:extLst>
          </p:cNvPr>
          <p:cNvSpPr txBox="1">
            <a:spLocks/>
          </p:cNvSpPr>
          <p:nvPr/>
        </p:nvSpPr>
        <p:spPr>
          <a:xfrm>
            <a:off x="8605961" y="4844725"/>
            <a:ext cx="282403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Target aware</a:t>
            </a:r>
          </a:p>
        </p:txBody>
      </p:sp>
    </p:spTree>
    <p:extLst>
      <p:ext uri="{BB962C8B-B14F-4D97-AF65-F5344CB8AC3E}">
        <p14:creationId xmlns:p14="http://schemas.microsoft.com/office/powerpoint/2010/main" val="344721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endParaRPr lang="en-US" dirty="0"/>
          </a:p>
          <a:p>
            <a:r>
              <a:rPr lang="en-US" dirty="0"/>
              <a:t>“irrelevant” details, since in compilers history repeats itself</a:t>
            </a:r>
          </a:p>
          <a:p>
            <a:endParaRPr lang="en-US" dirty="0"/>
          </a:p>
          <a:p>
            <a:endParaRPr lang="en-US" dirty="0"/>
          </a:p>
          <a:p>
            <a:r>
              <a:rPr lang="en-US" dirty="0"/>
              <a:t>some overlap with program analysis, runtime systems and other SI courses</a:t>
            </a:r>
          </a:p>
        </p:txBody>
      </p:sp>
    </p:spTree>
    <p:extLst>
      <p:ext uri="{BB962C8B-B14F-4D97-AF65-F5344CB8AC3E}">
        <p14:creationId xmlns:p14="http://schemas.microsoft.com/office/powerpoint/2010/main" val="200963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Tree>
    <p:extLst>
      <p:ext uri="{BB962C8B-B14F-4D97-AF65-F5344CB8AC3E}">
        <p14:creationId xmlns:p14="http://schemas.microsoft.com/office/powerpoint/2010/main" val="386284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1245585"/>
            <a:ext cx="705642" cy="523220"/>
          </a:xfrm>
          <a:prstGeom prst="rect">
            <a:avLst/>
          </a:prstGeom>
          <a:noFill/>
        </p:spPr>
        <p:txBody>
          <a:bodyPr wrap="none" rtlCol="0">
            <a:spAutoFit/>
          </a:bodyPr>
          <a:lstStyle/>
          <a:p>
            <a:r>
              <a:rPr lang="en-US" sz="2800" dirty="0">
                <a:solidFill>
                  <a:schemeClr val="bg1">
                    <a:lumMod val="65000"/>
                  </a:schemeClr>
                </a:solidFill>
              </a:rPr>
              <a:t>x86</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153357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1441159"/>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1441159"/>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1079194"/>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
        <p:nvSpPr>
          <p:cNvPr id="40" name="Rectangle 39">
            <a:extLst>
              <a:ext uri="{FF2B5EF4-FFF2-40B4-BE49-F238E27FC236}">
                <a16:creationId xmlns:a16="http://schemas.microsoft.com/office/drawing/2014/main" id="{72C9E874-E3EF-4EDF-ABAE-7B2D836EE384}"/>
              </a:ext>
            </a:extLst>
          </p:cNvPr>
          <p:cNvSpPr/>
          <p:nvPr/>
        </p:nvSpPr>
        <p:spPr>
          <a:xfrm>
            <a:off x="9781705" y="277130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41" name="Rectangle 40">
            <a:extLst>
              <a:ext uri="{FF2B5EF4-FFF2-40B4-BE49-F238E27FC236}">
                <a16:creationId xmlns:a16="http://schemas.microsoft.com/office/drawing/2014/main" id="{63CD95AE-20A7-4243-90D8-2B6BAD760F5A}"/>
              </a:ext>
            </a:extLst>
          </p:cNvPr>
          <p:cNvSpPr/>
          <p:nvPr/>
        </p:nvSpPr>
        <p:spPr>
          <a:xfrm>
            <a:off x="8765182" y="277130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42" name="Rectangle 41">
            <a:extLst>
              <a:ext uri="{FF2B5EF4-FFF2-40B4-BE49-F238E27FC236}">
                <a16:creationId xmlns:a16="http://schemas.microsoft.com/office/drawing/2014/main" id="{D1890355-5A45-4495-AC72-39F974FF5F3C}"/>
              </a:ext>
            </a:extLst>
          </p:cNvPr>
          <p:cNvSpPr/>
          <p:nvPr/>
        </p:nvSpPr>
        <p:spPr>
          <a:xfrm>
            <a:off x="8637104" y="240933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3" name="Rectangle 42">
            <a:extLst>
              <a:ext uri="{FF2B5EF4-FFF2-40B4-BE49-F238E27FC236}">
                <a16:creationId xmlns:a16="http://schemas.microsoft.com/office/drawing/2014/main" id="{B06D2DC9-FBE3-4B1B-89D6-9C231D17E232}"/>
              </a:ext>
            </a:extLst>
          </p:cNvPr>
          <p:cNvSpPr/>
          <p:nvPr/>
        </p:nvSpPr>
        <p:spPr>
          <a:xfrm>
            <a:off x="9781705" y="4083416"/>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0" name="Rectangle 49">
            <a:extLst>
              <a:ext uri="{FF2B5EF4-FFF2-40B4-BE49-F238E27FC236}">
                <a16:creationId xmlns:a16="http://schemas.microsoft.com/office/drawing/2014/main" id="{9AA07F0E-AAF2-4590-8644-68B88DB2A412}"/>
              </a:ext>
            </a:extLst>
          </p:cNvPr>
          <p:cNvSpPr/>
          <p:nvPr/>
        </p:nvSpPr>
        <p:spPr>
          <a:xfrm>
            <a:off x="8765182" y="4083416"/>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1" name="Rectangle 50">
            <a:extLst>
              <a:ext uri="{FF2B5EF4-FFF2-40B4-BE49-F238E27FC236}">
                <a16:creationId xmlns:a16="http://schemas.microsoft.com/office/drawing/2014/main" id="{22A80E88-DFA2-4A83-BDC4-0DA09575AD55}"/>
              </a:ext>
            </a:extLst>
          </p:cNvPr>
          <p:cNvSpPr/>
          <p:nvPr/>
        </p:nvSpPr>
        <p:spPr>
          <a:xfrm>
            <a:off x="8637104" y="3721451"/>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2" name="Rectangle 51">
            <a:extLst>
              <a:ext uri="{FF2B5EF4-FFF2-40B4-BE49-F238E27FC236}">
                <a16:creationId xmlns:a16="http://schemas.microsoft.com/office/drawing/2014/main" id="{87026414-C074-41CA-9BA9-A3F9E03D1015}"/>
              </a:ext>
            </a:extLst>
          </p:cNvPr>
          <p:cNvSpPr/>
          <p:nvPr/>
        </p:nvSpPr>
        <p:spPr>
          <a:xfrm>
            <a:off x="9781705" y="5416900"/>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3" name="Rectangle 52">
            <a:extLst>
              <a:ext uri="{FF2B5EF4-FFF2-40B4-BE49-F238E27FC236}">
                <a16:creationId xmlns:a16="http://schemas.microsoft.com/office/drawing/2014/main" id="{B95C8BB8-B37A-4A26-94BC-C67FDA780CAF}"/>
              </a:ext>
            </a:extLst>
          </p:cNvPr>
          <p:cNvSpPr/>
          <p:nvPr/>
        </p:nvSpPr>
        <p:spPr>
          <a:xfrm>
            <a:off x="8765182" y="5416900"/>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4" name="Rectangle 53">
            <a:extLst>
              <a:ext uri="{FF2B5EF4-FFF2-40B4-BE49-F238E27FC236}">
                <a16:creationId xmlns:a16="http://schemas.microsoft.com/office/drawing/2014/main" id="{E44DBEAB-7BA2-4872-9852-C0C4525CE493}"/>
              </a:ext>
            </a:extLst>
          </p:cNvPr>
          <p:cNvSpPr/>
          <p:nvPr/>
        </p:nvSpPr>
        <p:spPr>
          <a:xfrm>
            <a:off x="8637104" y="5054935"/>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8" name="TextBox 57">
            <a:extLst>
              <a:ext uri="{FF2B5EF4-FFF2-40B4-BE49-F238E27FC236}">
                <a16:creationId xmlns:a16="http://schemas.microsoft.com/office/drawing/2014/main" id="{D4FB2417-DD3C-4477-8F21-E83AE6079E22}"/>
              </a:ext>
            </a:extLst>
          </p:cNvPr>
          <p:cNvSpPr txBox="1"/>
          <p:nvPr/>
        </p:nvSpPr>
        <p:spPr>
          <a:xfrm>
            <a:off x="11430000" y="2618559"/>
            <a:ext cx="896399" cy="523220"/>
          </a:xfrm>
          <a:prstGeom prst="rect">
            <a:avLst/>
          </a:prstGeom>
          <a:noFill/>
        </p:spPr>
        <p:txBody>
          <a:bodyPr wrap="none" rtlCol="0">
            <a:spAutoFit/>
          </a:bodyPr>
          <a:lstStyle/>
          <a:p>
            <a:r>
              <a:rPr lang="en-US" sz="2800" dirty="0">
                <a:solidFill>
                  <a:schemeClr val="bg1">
                    <a:lumMod val="65000"/>
                  </a:schemeClr>
                </a:solidFill>
              </a:rPr>
              <a:t>ARM</a:t>
            </a:r>
          </a:p>
        </p:txBody>
      </p:sp>
      <p:cxnSp>
        <p:nvCxnSpPr>
          <p:cNvPr id="59" name="Straight Arrow Connector 58">
            <a:extLst>
              <a:ext uri="{FF2B5EF4-FFF2-40B4-BE49-F238E27FC236}">
                <a16:creationId xmlns:a16="http://schemas.microsoft.com/office/drawing/2014/main" id="{7FD3C3E0-1134-46DB-AB3D-7EB82FB2622B}"/>
              </a:ext>
            </a:extLst>
          </p:cNvPr>
          <p:cNvCxnSpPr>
            <a:cxnSpLocks/>
          </p:cNvCxnSpPr>
          <p:nvPr/>
        </p:nvCxnSpPr>
        <p:spPr>
          <a:xfrm>
            <a:off x="11099395" y="2906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B8A599-4645-4BF0-9EFC-95B7C0E75BDE}"/>
              </a:ext>
            </a:extLst>
          </p:cNvPr>
          <p:cNvSpPr txBox="1"/>
          <p:nvPr/>
        </p:nvSpPr>
        <p:spPr>
          <a:xfrm>
            <a:off x="11443088" y="3875808"/>
            <a:ext cx="578876" cy="523220"/>
          </a:xfrm>
          <a:prstGeom prst="rect">
            <a:avLst/>
          </a:prstGeom>
          <a:noFill/>
        </p:spPr>
        <p:txBody>
          <a:bodyPr wrap="none" rtlCol="0">
            <a:spAutoFit/>
          </a:bodyPr>
          <a:lstStyle/>
          <a:p>
            <a:r>
              <a:rPr lang="en-US" sz="2800" dirty="0">
                <a:solidFill>
                  <a:schemeClr val="bg1">
                    <a:lumMod val="65000"/>
                  </a:schemeClr>
                </a:solidFill>
              </a:rPr>
              <a:t>RV</a:t>
            </a:r>
          </a:p>
        </p:txBody>
      </p:sp>
      <p:cxnSp>
        <p:nvCxnSpPr>
          <p:cNvPr id="61" name="Straight Arrow Connector 60">
            <a:extLst>
              <a:ext uri="{FF2B5EF4-FFF2-40B4-BE49-F238E27FC236}">
                <a16:creationId xmlns:a16="http://schemas.microsoft.com/office/drawing/2014/main" id="{461A8261-7FCD-4D95-B0E6-7BE8C872DA6D}"/>
              </a:ext>
            </a:extLst>
          </p:cNvPr>
          <p:cNvCxnSpPr>
            <a:cxnSpLocks/>
          </p:cNvCxnSpPr>
          <p:nvPr/>
        </p:nvCxnSpPr>
        <p:spPr>
          <a:xfrm>
            <a:off x="11112483" y="416380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434A55-83C6-41EE-BA4D-DA2A0F838799}"/>
              </a:ext>
            </a:extLst>
          </p:cNvPr>
          <p:cNvSpPr txBox="1"/>
          <p:nvPr/>
        </p:nvSpPr>
        <p:spPr>
          <a:xfrm>
            <a:off x="11443088" y="5287618"/>
            <a:ext cx="776623" cy="523220"/>
          </a:xfrm>
          <a:prstGeom prst="rect">
            <a:avLst/>
          </a:prstGeom>
          <a:noFill/>
        </p:spPr>
        <p:txBody>
          <a:bodyPr wrap="none" rtlCol="0">
            <a:spAutoFit/>
          </a:bodyPr>
          <a:lstStyle/>
          <a:p>
            <a:r>
              <a:rPr lang="en-US" sz="2800" dirty="0">
                <a:solidFill>
                  <a:schemeClr val="bg1">
                    <a:lumMod val="65000"/>
                  </a:schemeClr>
                </a:solidFill>
              </a:rPr>
              <a:t>AVR</a:t>
            </a:r>
          </a:p>
        </p:txBody>
      </p:sp>
      <p:cxnSp>
        <p:nvCxnSpPr>
          <p:cNvPr id="63" name="Straight Arrow Connector 62">
            <a:extLst>
              <a:ext uri="{FF2B5EF4-FFF2-40B4-BE49-F238E27FC236}">
                <a16:creationId xmlns:a16="http://schemas.microsoft.com/office/drawing/2014/main" id="{836E5FB2-C06B-448B-9B94-3B740D290D61}"/>
              </a:ext>
            </a:extLst>
          </p:cNvPr>
          <p:cNvCxnSpPr>
            <a:cxnSpLocks/>
          </p:cNvCxnSpPr>
          <p:nvPr/>
        </p:nvCxnSpPr>
        <p:spPr>
          <a:xfrm>
            <a:off x="11112483" y="557561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53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machine…</a:t>
            </a:r>
          </a:p>
        </p:txBody>
      </p:sp>
    </p:spTree>
    <p:extLst>
      <p:ext uri="{BB962C8B-B14F-4D97-AF65-F5344CB8AC3E}">
        <p14:creationId xmlns:p14="http://schemas.microsoft.com/office/powerpoint/2010/main" val="39528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11F-55E8-43D2-BFCC-7C10CF585103}"/>
              </a:ext>
            </a:extLst>
          </p:cNvPr>
          <p:cNvSpPr>
            <a:spLocks noGrp="1"/>
          </p:cNvSpPr>
          <p:nvPr>
            <p:ph type="title"/>
          </p:nvPr>
        </p:nvSpPr>
        <p:spPr/>
        <p:txBody>
          <a:bodyPr/>
          <a:lstStyle/>
          <a:p>
            <a:r>
              <a:rPr lang="en-US" dirty="0"/>
              <a:t>Compiler Efficiency</a:t>
            </a:r>
          </a:p>
        </p:txBody>
      </p:sp>
      <p:sp>
        <p:nvSpPr>
          <p:cNvPr id="3" name="Content Placeholder 2">
            <a:extLst>
              <a:ext uri="{FF2B5EF4-FFF2-40B4-BE49-F238E27FC236}">
                <a16:creationId xmlns:a16="http://schemas.microsoft.com/office/drawing/2014/main" id="{5035B641-C357-48E0-8294-82732D308B4A}"/>
              </a:ext>
            </a:extLst>
          </p:cNvPr>
          <p:cNvSpPr>
            <a:spLocks noGrp="1"/>
          </p:cNvSpPr>
          <p:nvPr>
            <p:ph idx="1"/>
          </p:nvPr>
        </p:nvSpPr>
        <p:spPr/>
        <p:txBody>
          <a:bodyPr/>
          <a:lstStyle/>
          <a:p>
            <a:r>
              <a:rPr lang="en-US" dirty="0"/>
              <a:t>not really that important, you compile once and then can run as many times as you want</a:t>
            </a:r>
          </a:p>
          <a:p>
            <a:endParaRPr lang="en-US" dirty="0"/>
          </a:p>
          <a:p>
            <a:r>
              <a:rPr lang="en-US" dirty="0"/>
              <a:t>except when you don’t compile just once</a:t>
            </a:r>
          </a:p>
          <a:p>
            <a:endParaRPr lang="en-US" dirty="0"/>
          </a:p>
          <a:p>
            <a:endParaRPr lang="en-US" dirty="0"/>
          </a:p>
        </p:txBody>
      </p:sp>
      <p:sp>
        <p:nvSpPr>
          <p:cNvPr id="4" name="Subtitle 4">
            <a:extLst>
              <a:ext uri="{FF2B5EF4-FFF2-40B4-BE49-F238E27FC236}">
                <a16:creationId xmlns:a16="http://schemas.microsoft.com/office/drawing/2014/main" id="{0A65E2C0-A0F6-4BD7-93A6-4AEE573348C9}"/>
              </a:ext>
            </a:extLst>
          </p:cNvPr>
          <p:cNvSpPr txBox="1">
            <a:spLocks/>
          </p:cNvSpPr>
          <p:nvPr/>
        </p:nvSpPr>
        <p:spPr>
          <a:xfrm>
            <a:off x="5824330" y="4001294"/>
            <a:ext cx="46316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we all make mistakes…</a:t>
            </a:r>
          </a:p>
        </p:txBody>
      </p:sp>
    </p:spTree>
    <p:extLst>
      <p:ext uri="{BB962C8B-B14F-4D97-AF65-F5344CB8AC3E}">
        <p14:creationId xmlns:p14="http://schemas.microsoft.com/office/powerpoint/2010/main" val="1929221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51901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cxnSp>
        <p:nvCxnSpPr>
          <p:cNvPr id="32" name="Straight Arrow Connector 31">
            <a:extLst>
              <a:ext uri="{FF2B5EF4-FFF2-40B4-BE49-F238E27FC236}">
                <a16:creationId xmlns:a16="http://schemas.microsoft.com/office/drawing/2014/main" id="{BAA90CC2-BD65-4C89-ACDE-38C67D5B761D}"/>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6EEE6CC-7F4F-498B-B130-1A4C10231BEF}"/>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34" name="Rectangle 33">
            <a:extLst>
              <a:ext uri="{FF2B5EF4-FFF2-40B4-BE49-F238E27FC236}">
                <a16:creationId xmlns:a16="http://schemas.microsoft.com/office/drawing/2014/main" id="{39141AB5-6F8B-45F5-9AA3-B4A2183D1961}"/>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5" name="Rectangle 34">
            <a:extLst>
              <a:ext uri="{FF2B5EF4-FFF2-40B4-BE49-F238E27FC236}">
                <a16:creationId xmlns:a16="http://schemas.microsoft.com/office/drawing/2014/main" id="{43F47619-5B80-4AB9-9AF2-EBBF3B3D79E6}"/>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6" name="Rectangle 35">
            <a:extLst>
              <a:ext uri="{FF2B5EF4-FFF2-40B4-BE49-F238E27FC236}">
                <a16:creationId xmlns:a16="http://schemas.microsoft.com/office/drawing/2014/main" id="{3CB4ECE1-105C-4AEB-AE7F-BB7FE4FA6684}"/>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7" name="Rectangle 36">
            <a:extLst>
              <a:ext uri="{FF2B5EF4-FFF2-40B4-BE49-F238E27FC236}">
                <a16:creationId xmlns:a16="http://schemas.microsoft.com/office/drawing/2014/main" id="{1E602DA9-9D49-412F-93CF-D8FA1827D5A6}"/>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8" name="Rectangle 37">
            <a:extLst>
              <a:ext uri="{FF2B5EF4-FFF2-40B4-BE49-F238E27FC236}">
                <a16:creationId xmlns:a16="http://schemas.microsoft.com/office/drawing/2014/main" id="{D13FBCDD-A3BE-455E-9FB1-3F852883C963}"/>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9" name="Rectangle 38">
            <a:extLst>
              <a:ext uri="{FF2B5EF4-FFF2-40B4-BE49-F238E27FC236}">
                <a16:creationId xmlns:a16="http://schemas.microsoft.com/office/drawing/2014/main" id="{A603FC34-0F71-4059-9CF9-AEC60FB136B1}"/>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0" name="Rectangle 39">
            <a:extLst>
              <a:ext uri="{FF2B5EF4-FFF2-40B4-BE49-F238E27FC236}">
                <a16:creationId xmlns:a16="http://schemas.microsoft.com/office/drawing/2014/main" id="{672AFBDB-3C9F-4DFC-A9FC-F326E273EF41}"/>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1" name="Rectangle 40">
            <a:extLst>
              <a:ext uri="{FF2B5EF4-FFF2-40B4-BE49-F238E27FC236}">
                <a16:creationId xmlns:a16="http://schemas.microsoft.com/office/drawing/2014/main" id="{AE0DE996-2852-4504-ADD0-4878D891C691}"/>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42" name="Rectangle 41">
            <a:extLst>
              <a:ext uri="{FF2B5EF4-FFF2-40B4-BE49-F238E27FC236}">
                <a16:creationId xmlns:a16="http://schemas.microsoft.com/office/drawing/2014/main" id="{5603B7E1-1533-4924-A3E5-FEE54F3CEA52}"/>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43" name="Rectangle 42">
            <a:extLst>
              <a:ext uri="{FF2B5EF4-FFF2-40B4-BE49-F238E27FC236}">
                <a16:creationId xmlns:a16="http://schemas.microsoft.com/office/drawing/2014/main" id="{1CC14AB7-0434-4441-8225-9E4544E47885}"/>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4" name="Rectangle 43">
            <a:extLst>
              <a:ext uri="{FF2B5EF4-FFF2-40B4-BE49-F238E27FC236}">
                <a16:creationId xmlns:a16="http://schemas.microsoft.com/office/drawing/2014/main" id="{E90AECA9-B661-4990-AD5F-BFABD352959B}"/>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5" name="Rectangle 44">
            <a:extLst>
              <a:ext uri="{FF2B5EF4-FFF2-40B4-BE49-F238E27FC236}">
                <a16:creationId xmlns:a16="http://schemas.microsoft.com/office/drawing/2014/main" id="{B52DCE71-BF00-4D83-B04A-F697B3D391B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6" name="Straight Arrow Connector 45">
            <a:extLst>
              <a:ext uri="{FF2B5EF4-FFF2-40B4-BE49-F238E27FC236}">
                <a16:creationId xmlns:a16="http://schemas.microsoft.com/office/drawing/2014/main" id="{62C77DE1-E6BB-4939-B8FD-1EFCB80C46C9}"/>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0700D2-8642-4B40-815F-ECCA3F6BA16F}"/>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48" name="Straight Arrow Connector 47">
            <a:extLst>
              <a:ext uri="{FF2B5EF4-FFF2-40B4-BE49-F238E27FC236}">
                <a16:creationId xmlns:a16="http://schemas.microsoft.com/office/drawing/2014/main" id="{B2263B15-16AC-429C-A009-5B94FC859CFC}"/>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085FF3-4AE4-4A44-B5DF-6CA5BA3BE9D7}"/>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50" name="Left Brace 49">
            <a:extLst>
              <a:ext uri="{FF2B5EF4-FFF2-40B4-BE49-F238E27FC236}">
                <a16:creationId xmlns:a16="http://schemas.microsoft.com/office/drawing/2014/main" id="{9387949A-9596-40B9-AAFA-B619413492FB}"/>
              </a:ext>
            </a:extLst>
          </p:cNvPr>
          <p:cNvSpPr/>
          <p:nvPr/>
        </p:nvSpPr>
        <p:spPr>
          <a:xfrm rot="16200000">
            <a:off x="2565796" y="4721446"/>
            <a:ext cx="477078" cy="276008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ubtitle 4">
            <a:extLst>
              <a:ext uri="{FF2B5EF4-FFF2-40B4-BE49-F238E27FC236}">
                <a16:creationId xmlns:a16="http://schemas.microsoft.com/office/drawing/2014/main" id="{B5CBF01B-DEE3-43EA-8629-D9971E9CAABC}"/>
              </a:ext>
            </a:extLst>
          </p:cNvPr>
          <p:cNvSpPr txBox="1">
            <a:spLocks/>
          </p:cNvSpPr>
          <p:nvPr/>
        </p:nvSpPr>
        <p:spPr>
          <a:xfrm>
            <a:off x="795131" y="6406545"/>
            <a:ext cx="766673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Tree>
    <p:extLst>
      <p:ext uri="{BB962C8B-B14F-4D97-AF65-F5344CB8AC3E}">
        <p14:creationId xmlns:p14="http://schemas.microsoft.com/office/powerpoint/2010/main" val="391224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4197838" y="3089403"/>
            <a:ext cx="477078" cy="602417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2437693" y="6406545"/>
            <a:ext cx="6024171"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488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51276" y="3385398"/>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120671" y="367339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51887" y="3595237"/>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35364" y="3595237"/>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07286" y="3233272"/>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5957045" y="1330197"/>
            <a:ext cx="477078" cy="9542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4244009" y="6406545"/>
            <a:ext cx="697726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9D75B560-E391-402D-BAEA-790792406D76}"/>
              </a:ext>
            </a:extLst>
          </p:cNvPr>
          <p:cNvSpPr/>
          <p:nvPr/>
        </p:nvSpPr>
        <p:spPr>
          <a:xfrm>
            <a:off x="9751887" y="20271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7" name="Rectangle 56">
            <a:extLst>
              <a:ext uri="{FF2B5EF4-FFF2-40B4-BE49-F238E27FC236}">
                <a16:creationId xmlns:a16="http://schemas.microsoft.com/office/drawing/2014/main" id="{8FDD0431-6550-460B-A613-62AF24B6B300}"/>
              </a:ext>
            </a:extLst>
          </p:cNvPr>
          <p:cNvSpPr/>
          <p:nvPr/>
        </p:nvSpPr>
        <p:spPr>
          <a:xfrm>
            <a:off x="8735364" y="20271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8" name="Rectangle 57">
            <a:extLst>
              <a:ext uri="{FF2B5EF4-FFF2-40B4-BE49-F238E27FC236}">
                <a16:creationId xmlns:a16="http://schemas.microsoft.com/office/drawing/2014/main" id="{0A4FB3D9-2A93-4E4C-B8A6-4EC5759F34AE}"/>
              </a:ext>
            </a:extLst>
          </p:cNvPr>
          <p:cNvSpPr/>
          <p:nvPr/>
        </p:nvSpPr>
        <p:spPr>
          <a:xfrm>
            <a:off x="8607286" y="16651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9" name="Rectangle 58">
            <a:extLst>
              <a:ext uri="{FF2B5EF4-FFF2-40B4-BE49-F238E27FC236}">
                <a16:creationId xmlns:a16="http://schemas.microsoft.com/office/drawing/2014/main" id="{285CF380-DC3E-4810-8C51-95BF998585E0}"/>
              </a:ext>
            </a:extLst>
          </p:cNvPr>
          <p:cNvSpPr/>
          <p:nvPr/>
        </p:nvSpPr>
        <p:spPr>
          <a:xfrm>
            <a:off x="9751887" y="5106818"/>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60" name="Rectangle 59">
            <a:extLst>
              <a:ext uri="{FF2B5EF4-FFF2-40B4-BE49-F238E27FC236}">
                <a16:creationId xmlns:a16="http://schemas.microsoft.com/office/drawing/2014/main" id="{EFB3CD66-BB13-4AF7-96FE-F60AC21A7D7D}"/>
              </a:ext>
            </a:extLst>
          </p:cNvPr>
          <p:cNvSpPr/>
          <p:nvPr/>
        </p:nvSpPr>
        <p:spPr>
          <a:xfrm>
            <a:off x="8735364" y="5106818"/>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61" name="Rectangle 60">
            <a:extLst>
              <a:ext uri="{FF2B5EF4-FFF2-40B4-BE49-F238E27FC236}">
                <a16:creationId xmlns:a16="http://schemas.microsoft.com/office/drawing/2014/main" id="{D549A6C5-BFC8-4941-8C73-C79D74305B9F}"/>
              </a:ext>
            </a:extLst>
          </p:cNvPr>
          <p:cNvSpPr/>
          <p:nvPr/>
        </p:nvSpPr>
        <p:spPr>
          <a:xfrm>
            <a:off x="8607286" y="4744853"/>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62" name="TextBox 61">
            <a:extLst>
              <a:ext uri="{FF2B5EF4-FFF2-40B4-BE49-F238E27FC236}">
                <a16:creationId xmlns:a16="http://schemas.microsoft.com/office/drawing/2014/main" id="{44934D30-750F-47B8-B6B6-440D863C568C}"/>
              </a:ext>
            </a:extLst>
          </p:cNvPr>
          <p:cNvSpPr txBox="1"/>
          <p:nvPr/>
        </p:nvSpPr>
        <p:spPr>
          <a:xfrm>
            <a:off x="11429080" y="1812633"/>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3" name="Straight Arrow Connector 62">
            <a:extLst>
              <a:ext uri="{FF2B5EF4-FFF2-40B4-BE49-F238E27FC236}">
                <a16:creationId xmlns:a16="http://schemas.microsoft.com/office/drawing/2014/main" id="{6029A121-82DB-4C0F-88E0-A298B7EEC96A}"/>
              </a:ext>
            </a:extLst>
          </p:cNvPr>
          <p:cNvCxnSpPr>
            <a:cxnSpLocks/>
          </p:cNvCxnSpPr>
          <p:nvPr/>
        </p:nvCxnSpPr>
        <p:spPr>
          <a:xfrm>
            <a:off x="11098475" y="2100627"/>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59B710F-8F4B-42B2-812B-10AA12D0CFAB}"/>
              </a:ext>
            </a:extLst>
          </p:cNvPr>
          <p:cNvSpPr txBox="1"/>
          <p:nvPr/>
        </p:nvSpPr>
        <p:spPr>
          <a:xfrm>
            <a:off x="11416911" y="4991425"/>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5" name="Straight Arrow Connector 64">
            <a:extLst>
              <a:ext uri="{FF2B5EF4-FFF2-40B4-BE49-F238E27FC236}">
                <a16:creationId xmlns:a16="http://schemas.microsoft.com/office/drawing/2014/main" id="{C3F3C023-F760-4011-95C2-F127F6FFDE12}"/>
              </a:ext>
            </a:extLst>
          </p:cNvPr>
          <p:cNvCxnSpPr>
            <a:cxnSpLocks/>
          </p:cNvCxnSpPr>
          <p:nvPr/>
        </p:nvCxnSpPr>
        <p:spPr>
          <a:xfrm>
            <a:off x="11086306" y="527941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06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min(foo(4),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1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min(4 + 3,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6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BBB-8AB3-4C2B-9F6C-3CFCB90FF9F5}"/>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81EA2ED9-9A47-4219-A6CD-6DEE04926A39}"/>
              </a:ext>
            </a:extLst>
          </p:cNvPr>
          <p:cNvSpPr>
            <a:spLocks noGrp="1"/>
          </p:cNvSpPr>
          <p:nvPr>
            <p:ph idx="1"/>
          </p:nvPr>
        </p:nvSpPr>
        <p:spPr>
          <a:xfrm>
            <a:off x="838200" y="1825624"/>
            <a:ext cx="10515600" cy="5032375"/>
          </a:xfrm>
        </p:spPr>
        <p:txBody>
          <a:bodyPr>
            <a:normAutofit/>
          </a:bodyPr>
          <a:lstStyle/>
          <a:p>
            <a:r>
              <a:rPr lang="en-US" dirty="0"/>
              <a:t>course project </a:t>
            </a:r>
            <a:r>
              <a:rPr lang="en-US" b="1" dirty="0"/>
              <a:t>(*)</a:t>
            </a:r>
            <a:r>
              <a:rPr lang="en-US" dirty="0"/>
              <a:t>:</a:t>
            </a:r>
          </a:p>
          <a:p>
            <a:pPr lvl="1"/>
            <a:r>
              <a:rPr lang="en-US" dirty="0"/>
              <a:t>compiler for a small C-like language</a:t>
            </a:r>
          </a:p>
          <a:p>
            <a:pPr lvl="1"/>
            <a:r>
              <a:rPr lang="en-US" dirty="0"/>
              <a:t>reasonably large piece of work</a:t>
            </a:r>
          </a:p>
          <a:p>
            <a:pPr lvl="1"/>
            <a:r>
              <a:rPr lang="en-US" dirty="0"/>
              <a:t>due at the last tutorial, extensions possible upon previous request</a:t>
            </a:r>
          </a:p>
          <a:p>
            <a:pPr lvl="1"/>
            <a:r>
              <a:rPr lang="en-US" dirty="0"/>
              <a:t>60 points max</a:t>
            </a:r>
          </a:p>
          <a:p>
            <a:pPr lvl="1"/>
            <a:endParaRPr lang="en-US" dirty="0"/>
          </a:p>
          <a:p>
            <a:r>
              <a:rPr lang="en-US" dirty="0"/>
              <a:t>exam</a:t>
            </a:r>
          </a:p>
          <a:p>
            <a:pPr lvl="1"/>
            <a:r>
              <a:rPr lang="en-US" dirty="0"/>
              <a:t>on paper, covered theory and algorithms</a:t>
            </a:r>
          </a:p>
          <a:p>
            <a:pPr lvl="1"/>
            <a:r>
              <a:rPr lang="en-US" dirty="0"/>
              <a:t>40 points max</a:t>
            </a:r>
          </a:p>
          <a:p>
            <a:endParaRPr lang="en-US" dirty="0"/>
          </a:p>
          <a:p>
            <a:r>
              <a:rPr lang="en-US" dirty="0"/>
              <a:t>grade: &gt; 90: A, 80..90 : B, 70..80: C, 60..70: D, 50..60: E, &lt;50: F </a:t>
            </a:r>
          </a:p>
        </p:txBody>
      </p:sp>
    </p:spTree>
    <p:extLst>
      <p:ext uri="{BB962C8B-B14F-4D97-AF65-F5344CB8AC3E}">
        <p14:creationId xmlns:p14="http://schemas.microsoft.com/office/powerpoint/2010/main" val="75993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093683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Arrow Connector 3">
            <a:extLst>
              <a:ext uri="{FF2B5EF4-FFF2-40B4-BE49-F238E27FC236}">
                <a16:creationId xmlns:a16="http://schemas.microsoft.com/office/drawing/2014/main" id="{188604DC-23E5-4632-99A3-CE0FCBD2358A}"/>
              </a:ext>
            </a:extLst>
          </p:cNvPr>
          <p:cNvCxnSpPr/>
          <p:nvPr/>
        </p:nvCxnSpPr>
        <p:spPr>
          <a:xfrm flipH="1" flipV="1">
            <a:off x="4482548" y="2454965"/>
            <a:ext cx="1262269" cy="10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27F04E-5FE3-4948-8377-3FF674837EC1}"/>
              </a:ext>
            </a:extLst>
          </p:cNvPr>
          <p:cNvCxnSpPr/>
          <p:nvPr/>
        </p:nvCxnSpPr>
        <p:spPr>
          <a:xfrm flipH="1" flipV="1">
            <a:off x="4492487" y="2484783"/>
            <a:ext cx="3528391" cy="130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0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 &lt; 10 ? 7 :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24604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5985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4522304" y="218661"/>
            <a:ext cx="7669696"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executable</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118251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0197548"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9866943"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2"/>
          <a:stretch>
            <a:fillRect/>
          </a:stretch>
        </p:blipFill>
        <p:spPr>
          <a:xfrm>
            <a:off x="1152939"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8787791"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7771268"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7229061"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7205869"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7248939"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7643190"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30482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1052316"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10721711"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3"/>
          <a:stretch>
            <a:fillRect/>
          </a:stretch>
        </p:blipFill>
        <p:spPr>
          <a:xfrm>
            <a:off x="854767"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9642559"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8626036"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8083829"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8060637"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8103707"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8497958"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 name="Rectangle 1">
            <a:extLst>
              <a:ext uri="{FF2B5EF4-FFF2-40B4-BE49-F238E27FC236}">
                <a16:creationId xmlns:a16="http://schemas.microsoft.com/office/drawing/2014/main" id="{514DB1B8-F3E9-47A1-A5C4-3D941310C703}"/>
              </a:ext>
            </a:extLst>
          </p:cNvPr>
          <p:cNvSpPr/>
          <p:nvPr/>
        </p:nvSpPr>
        <p:spPr>
          <a:xfrm>
            <a:off x="6611178" y="2625624"/>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3" name="Rectangle 12">
            <a:extLst>
              <a:ext uri="{FF2B5EF4-FFF2-40B4-BE49-F238E27FC236}">
                <a16:creationId xmlns:a16="http://schemas.microsoft.com/office/drawing/2014/main" id="{4CA4DF09-3EC3-4BBB-BD8F-2BDDA753908A}"/>
              </a:ext>
            </a:extLst>
          </p:cNvPr>
          <p:cNvSpPr/>
          <p:nvPr/>
        </p:nvSpPr>
        <p:spPr>
          <a:xfrm>
            <a:off x="6611178" y="341865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5" name="Rectangle 14">
            <a:extLst>
              <a:ext uri="{FF2B5EF4-FFF2-40B4-BE49-F238E27FC236}">
                <a16:creationId xmlns:a16="http://schemas.microsoft.com/office/drawing/2014/main" id="{1C7DF8ED-7F51-4BA4-955E-36059333200C}"/>
              </a:ext>
            </a:extLst>
          </p:cNvPr>
          <p:cNvSpPr/>
          <p:nvPr/>
        </p:nvSpPr>
        <p:spPr>
          <a:xfrm>
            <a:off x="6611178" y="421128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Tree>
    <p:extLst>
      <p:ext uri="{BB962C8B-B14F-4D97-AF65-F5344CB8AC3E}">
        <p14:creationId xmlns:p14="http://schemas.microsoft.com/office/powerpoint/2010/main" val="58550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0E3-5C6B-40DC-99D7-804DC96A8AC6}"/>
              </a:ext>
            </a:extLst>
          </p:cNvPr>
          <p:cNvSpPr>
            <a:spLocks noGrp="1"/>
          </p:cNvSpPr>
          <p:nvPr>
            <p:ph type="title"/>
          </p:nvPr>
        </p:nvSpPr>
        <p:spPr/>
        <p:txBody>
          <a:bodyPr/>
          <a:lstStyle/>
          <a:p>
            <a:r>
              <a:rPr lang="en-US" dirty="0"/>
              <a:t>Course Project </a:t>
            </a:r>
            <a:r>
              <a:rPr lang="en-US" b="1" dirty="0"/>
              <a:t>(*)</a:t>
            </a:r>
          </a:p>
        </p:txBody>
      </p:sp>
      <p:sp>
        <p:nvSpPr>
          <p:cNvPr id="3" name="Content Placeholder 2">
            <a:extLst>
              <a:ext uri="{FF2B5EF4-FFF2-40B4-BE49-F238E27FC236}">
                <a16:creationId xmlns:a16="http://schemas.microsoft.com/office/drawing/2014/main" id="{4B54E645-3585-4A85-9B11-355C9ED8BB82}"/>
              </a:ext>
            </a:extLst>
          </p:cNvPr>
          <p:cNvSpPr>
            <a:spLocks noGrp="1"/>
          </p:cNvSpPr>
          <p:nvPr>
            <p:ph idx="1"/>
          </p:nvPr>
        </p:nvSpPr>
        <p:spPr>
          <a:xfrm>
            <a:off x="838200" y="1825624"/>
            <a:ext cx="10515600" cy="5032375"/>
          </a:xfrm>
        </p:spPr>
        <p:txBody>
          <a:bodyPr>
            <a:normAutofit/>
          </a:bodyPr>
          <a:lstStyle/>
          <a:p>
            <a:r>
              <a:rPr lang="en-US" dirty="0"/>
              <a:t>compiler (middle &amp; back end) implementation for a small c-like language</a:t>
            </a:r>
          </a:p>
          <a:p>
            <a:pPr lvl="3"/>
            <a:endParaRPr lang="en-US" dirty="0"/>
          </a:p>
          <a:p>
            <a:r>
              <a:rPr lang="en-US" dirty="0"/>
              <a:t>target a tiny86 VM, which is a simplified model of a PC architecture based on x86 </a:t>
            </a:r>
          </a:p>
          <a:p>
            <a:pPr lvl="3"/>
            <a:endParaRPr lang="en-US" dirty="0"/>
          </a:p>
          <a:p>
            <a:r>
              <a:rPr lang="en-US" dirty="0"/>
              <a:t>code generation for higher level language constructs (condition, functions, etc.)</a:t>
            </a:r>
          </a:p>
          <a:p>
            <a:pPr lvl="3"/>
            <a:endParaRPr lang="en-US" dirty="0"/>
          </a:p>
          <a:p>
            <a:r>
              <a:rPr lang="en-US" dirty="0"/>
              <a:t>optimizations (</a:t>
            </a:r>
            <a:r>
              <a:rPr lang="en-US" dirty="0" err="1"/>
              <a:t>inlining</a:t>
            </a:r>
            <a:r>
              <a:rPr lang="en-US" dirty="0"/>
              <a:t>, constant propagation, </a:t>
            </a:r>
            <a:r>
              <a:rPr lang="en-US" dirty="0" err="1"/>
              <a:t>peepholer</a:t>
            </a:r>
            <a:r>
              <a:rPr lang="en-US" dirty="0"/>
              <a:t>, etc.)</a:t>
            </a:r>
          </a:p>
          <a:p>
            <a:pPr lvl="3"/>
            <a:endParaRPr lang="en-US" dirty="0"/>
          </a:p>
          <a:p>
            <a:r>
              <a:rPr lang="en-US" dirty="0"/>
              <a:t>register allocation</a:t>
            </a:r>
          </a:p>
          <a:p>
            <a:endParaRPr lang="en-US" dirty="0"/>
          </a:p>
        </p:txBody>
      </p:sp>
    </p:spTree>
    <p:extLst>
      <p:ext uri="{BB962C8B-B14F-4D97-AF65-F5344CB8AC3E}">
        <p14:creationId xmlns:p14="http://schemas.microsoft.com/office/powerpoint/2010/main" val="57535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EBDE-BD22-4B2A-B2CE-E5D9314E3D8B}"/>
              </a:ext>
            </a:extLst>
          </p:cNvPr>
          <p:cNvSpPr>
            <a:spLocks noGrp="1"/>
          </p:cNvSpPr>
          <p:nvPr>
            <p:ph idx="1"/>
          </p:nvPr>
        </p:nvSpPr>
        <p:spPr>
          <a:xfrm>
            <a:off x="838200" y="0"/>
            <a:ext cx="10515600" cy="6858000"/>
          </a:xfrm>
        </p:spPr>
        <p:txBody>
          <a:bodyPr>
            <a:normAutofit fontScale="70000" lnSpcReduction="20000"/>
          </a:bodyPr>
          <a:lstStyle/>
          <a:p>
            <a:pPr marL="0" indent="0">
              <a:lnSpc>
                <a:spcPct val="120000"/>
              </a:lnSpc>
              <a:spcBef>
                <a:spcPts val="0"/>
              </a:spcBef>
              <a:buNone/>
            </a:pP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main()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allocate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numbers[100];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initialize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+ 2;</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iterate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we have a prime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print(numbers[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remove all that are divisible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j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+ 1; j &lt; 100; ++j)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a:t>
            </a: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77773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3138</Words>
  <Application>Microsoft Office PowerPoint</Application>
  <PresentationFormat>Widescreen</PresentationFormat>
  <Paragraphs>1205</Paragraphs>
  <Slides>77</Slides>
  <Notes>56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Bradley Hand ITC</vt:lpstr>
      <vt:lpstr>Calibri</vt:lpstr>
      <vt:lpstr>Calibri Light</vt:lpstr>
      <vt:lpstr>Iosevka NF</vt:lpstr>
      <vt:lpstr>Programme</vt:lpstr>
      <vt:lpstr>Office Theme</vt:lpstr>
      <vt:lpstr>Code Generation</vt:lpstr>
      <vt:lpstr>Trivia</vt:lpstr>
      <vt:lpstr>PowerPoint Presentation</vt:lpstr>
      <vt:lpstr>What to expect?</vt:lpstr>
      <vt:lpstr>What to expect?</vt:lpstr>
      <vt:lpstr>What to expect?</vt:lpstr>
      <vt:lpstr>Grades</vt:lpstr>
      <vt:lpstr>Course Project (*)</vt:lpstr>
      <vt:lpstr>PowerPoint Presentation</vt:lpstr>
      <vt:lpstr>PowerPoint Presentation</vt:lpstr>
      <vt:lpstr>PowerPoint Presentation</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High Level Languages Are Great!</vt:lpstr>
      <vt:lpstr>Efficiency Matters</vt:lpstr>
      <vt:lpstr>Efficiency Matters</vt:lpstr>
      <vt:lpstr>FORTRAN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lot of work</vt:lpstr>
      <vt:lpstr>PowerPoint Presentation</vt:lpstr>
      <vt:lpstr>PowerPoint Presentation</vt:lpstr>
      <vt:lpstr>PowerPoint Presentation</vt:lpstr>
      <vt:lpstr>This is a lot of work</vt:lpstr>
      <vt:lpstr>Compiler 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63</cp:revision>
  <dcterms:created xsi:type="dcterms:W3CDTF">2019-11-27T10:15:31Z</dcterms:created>
  <dcterms:modified xsi:type="dcterms:W3CDTF">2023-02-21T11:41:33Z</dcterms:modified>
</cp:coreProperties>
</file>