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sldIdLst>
    <p:sldId id="326" r:id="rId2"/>
    <p:sldId id="256" r:id="rId3"/>
    <p:sldId id="267" r:id="rId4"/>
    <p:sldId id="257" r:id="rId5"/>
    <p:sldId id="422" r:id="rId6"/>
    <p:sldId id="405" r:id="rId7"/>
    <p:sldId id="302" r:id="rId8"/>
    <p:sldId id="303" r:id="rId9"/>
    <p:sldId id="304" r:id="rId10"/>
    <p:sldId id="305" r:id="rId11"/>
    <p:sldId id="306" r:id="rId12"/>
    <p:sldId id="307" r:id="rId13"/>
    <p:sldId id="310" r:id="rId14"/>
    <p:sldId id="311" r:id="rId15"/>
    <p:sldId id="308" r:id="rId16"/>
    <p:sldId id="312" r:id="rId17"/>
    <p:sldId id="413" r:id="rId18"/>
    <p:sldId id="309" r:id="rId19"/>
    <p:sldId id="313" r:id="rId20"/>
    <p:sldId id="314" r:id="rId21"/>
    <p:sldId id="406" r:id="rId22"/>
    <p:sldId id="301" r:id="rId23"/>
    <p:sldId id="315" r:id="rId24"/>
    <p:sldId id="415" r:id="rId25"/>
    <p:sldId id="416" r:id="rId26"/>
    <p:sldId id="417" r:id="rId27"/>
    <p:sldId id="418" r:id="rId28"/>
    <p:sldId id="419" r:id="rId29"/>
    <p:sldId id="420" r:id="rId30"/>
    <p:sldId id="273" r:id="rId31"/>
    <p:sldId id="327" r:id="rId32"/>
    <p:sldId id="328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9" r:id="rId41"/>
    <p:sldId id="421" r:id="rId42"/>
    <p:sldId id="330" r:id="rId43"/>
    <p:sldId id="331" r:id="rId44"/>
    <p:sldId id="346" r:id="rId45"/>
    <p:sldId id="347" r:id="rId46"/>
    <p:sldId id="348" r:id="rId47"/>
    <p:sldId id="350" r:id="rId48"/>
    <p:sldId id="349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  <p:sldId id="395" r:id="rId93"/>
    <p:sldId id="394" r:id="rId94"/>
    <p:sldId id="401" r:id="rId95"/>
    <p:sldId id="261" r:id="rId96"/>
    <p:sldId id="404" r:id="rId97"/>
    <p:sldId id="409" r:id="rId98"/>
    <p:sldId id="316" r:id="rId99"/>
    <p:sldId id="408" r:id="rId100"/>
    <p:sldId id="410" r:id="rId101"/>
    <p:sldId id="411" r:id="rId102"/>
    <p:sldId id="412" r:id="rId103"/>
    <p:sldId id="407" r:id="rId104"/>
    <p:sldId id="262" r:id="rId105"/>
    <p:sldId id="269" r:id="rId106"/>
    <p:sldId id="275" r:id="rId107"/>
    <p:sldId id="277" r:id="rId108"/>
    <p:sldId id="279" r:id="rId109"/>
    <p:sldId id="280" r:id="rId110"/>
    <p:sldId id="285" r:id="rId111"/>
    <p:sldId id="286" r:id="rId112"/>
    <p:sldId id="281" r:id="rId113"/>
    <p:sldId id="282" r:id="rId114"/>
    <p:sldId id="283" r:id="rId115"/>
    <p:sldId id="288" r:id="rId116"/>
    <p:sldId id="289" r:id="rId117"/>
    <p:sldId id="287" r:id="rId118"/>
    <p:sldId id="284" r:id="rId119"/>
    <p:sldId id="290" r:id="rId120"/>
    <p:sldId id="291" r:id="rId121"/>
    <p:sldId id="292" r:id="rId122"/>
    <p:sldId id="270" r:id="rId123"/>
    <p:sldId id="293" r:id="rId124"/>
    <p:sldId id="274" r:id="rId125"/>
    <p:sldId id="294" r:id="rId126"/>
    <p:sldId id="271" r:id="rId127"/>
    <p:sldId id="295" r:id="rId128"/>
    <p:sldId id="296" r:id="rId129"/>
    <p:sldId id="299" r:id="rId130"/>
    <p:sldId id="298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4019" autoAdjust="0"/>
  </p:normalViewPr>
  <p:slideViewPr>
    <p:cSldViewPr snapToGrid="0">
      <p:cViewPr varScale="1">
        <p:scale>
          <a:sx n="107" d="100"/>
          <a:sy n="10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the target architectures (RISC, CISC, etc.). Registers and all the basic stuff we need to compile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pipeline saturation and draw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6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branch delay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3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</a:t>
            </a:r>
            <a:r>
              <a:rPr lang="en-US" dirty="0" err="1"/>
              <a:t>itanium</a:t>
            </a:r>
            <a:r>
              <a:rPr lang="en-US" dirty="0"/>
              <a:t> and how x86_64 eventually got the upper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7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weirdly designed instruction sets</a:t>
            </a:r>
          </a:p>
          <a:p>
            <a:r>
              <a:rPr lang="en-US" dirty="0"/>
              <a:t>LEA used for add as it is more powerful &amp; faster often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9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talk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7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5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8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9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always true, they may need to be initialized first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760843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886200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3359426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8543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9082-33BD-411F-A654-8AF94417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x86 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BDC0-3909-4B84-84F8-DA36618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fastcall</a:t>
            </a:r>
            <a:r>
              <a:rPr lang="en-US" dirty="0"/>
              <a:t> (arguments in registers, callee cleanup)</a:t>
            </a:r>
          </a:p>
          <a:p>
            <a:endParaRPr lang="en-US" dirty="0"/>
          </a:p>
          <a:p>
            <a:r>
              <a:rPr lang="en-US" dirty="0" err="1"/>
              <a:t>thiscall</a:t>
            </a:r>
            <a:r>
              <a:rPr lang="en-US" dirty="0"/>
              <a:t> (this pushed on stack as first argument, some variants in </a:t>
            </a:r>
            <a:r>
              <a:rPr lang="en-US" dirty="0" err="1"/>
              <a:t>ecx</a:t>
            </a:r>
            <a:r>
              <a:rPr lang="en-US" dirty="0"/>
              <a:t>, caller cleanup)</a:t>
            </a:r>
          </a:p>
          <a:p>
            <a:endParaRPr lang="en-US" dirty="0"/>
          </a:p>
          <a:p>
            <a:r>
              <a:rPr lang="en-US" dirty="0" err="1"/>
              <a:t>stdcall</a:t>
            </a:r>
            <a:r>
              <a:rPr lang="en-US" dirty="0"/>
              <a:t> (callee cleanup, right to left </a:t>
            </a:r>
            <a:r>
              <a:rPr lang="en-US" dirty="0" err="1"/>
              <a:t>args</a:t>
            </a:r>
            <a:r>
              <a:rPr lang="en-US" dirty="0"/>
              <a:t>, Win32API)</a:t>
            </a:r>
          </a:p>
          <a:p>
            <a:endParaRPr lang="en-US" dirty="0"/>
          </a:p>
          <a:p>
            <a:r>
              <a:rPr lang="en-US" dirty="0"/>
              <a:t>x86_64 calling conventions (Microsoft vs the world)</a:t>
            </a:r>
          </a:p>
        </p:txBody>
      </p:sp>
    </p:spTree>
    <p:extLst>
      <p:ext uri="{BB962C8B-B14F-4D97-AF65-F5344CB8AC3E}">
        <p14:creationId xmlns:p14="http://schemas.microsoft.com/office/powerpoint/2010/main" val="25685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E427-4749-4727-BA83-2D8FE80C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(A32)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9A6-0BD1-45D2-892B-8ED97EF9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register (LR) for return address</a:t>
            </a:r>
          </a:p>
          <a:p>
            <a:pPr lvl="1"/>
            <a:r>
              <a:rPr lang="en-US" dirty="0"/>
              <a:t>faster than stack for calls to leaf subroutines</a:t>
            </a:r>
          </a:p>
          <a:p>
            <a:pPr lvl="1"/>
            <a:r>
              <a:rPr lang="en-US" dirty="0"/>
              <a:t>not really that necessary with </a:t>
            </a:r>
            <a:r>
              <a:rPr lang="en-US" dirty="0" err="1"/>
              <a:t>inlining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registers</a:t>
            </a:r>
          </a:p>
          <a:p>
            <a:pPr lvl="1"/>
            <a:r>
              <a:rPr lang="en-US" dirty="0"/>
              <a:t>r0, r1, r2, r3 = arguments (callee saved)</a:t>
            </a:r>
          </a:p>
          <a:p>
            <a:pPr lvl="1"/>
            <a:r>
              <a:rPr lang="en-US" dirty="0"/>
              <a:t>r4 – r11 = local variables (callee saved)</a:t>
            </a:r>
          </a:p>
        </p:txBody>
      </p:sp>
    </p:spTree>
    <p:extLst>
      <p:ext uri="{BB962C8B-B14F-4D97-AF65-F5344CB8AC3E}">
        <p14:creationId xmlns:p14="http://schemas.microsoft.com/office/powerpoint/2010/main" val="151234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D6D-E32E-45B6-89A3-33A85C0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5574-1874-4ACF-A45B-A6A52A05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registers</a:t>
            </a:r>
          </a:p>
          <a:p>
            <a:endParaRPr lang="en-US" dirty="0"/>
          </a:p>
          <a:p>
            <a:r>
              <a:rPr lang="en-US" dirty="0"/>
              <a:t>r19-r29 callee saved</a:t>
            </a:r>
          </a:p>
          <a:p>
            <a:endParaRPr lang="en-US" dirty="0"/>
          </a:p>
          <a:p>
            <a:r>
              <a:rPr lang="en-US" dirty="0"/>
              <a:t>r9 – r15 caller saved</a:t>
            </a:r>
          </a:p>
          <a:p>
            <a:endParaRPr lang="en-US" dirty="0"/>
          </a:p>
          <a:p>
            <a:r>
              <a:rPr lang="en-US" dirty="0"/>
              <a:t>r0-r7 arguments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74787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56D3A-6223-401E-AD07-A40F4E2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1063-7CA2-4F84-93A5-1B1B192D2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95CE-6851-46DD-A9E2-17DADD2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482C-B307-4B84-8FC4-308CB587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x86, x86-64, ARM, RISC-V, MIPS, Itanium, Sparc, AVR, …, …</a:t>
            </a:r>
          </a:p>
          <a:p>
            <a:endParaRPr lang="en-US" dirty="0"/>
          </a:p>
          <a:p>
            <a:r>
              <a:rPr lang="en-US" dirty="0"/>
              <a:t>RISC, CISC, EPIC</a:t>
            </a:r>
          </a:p>
          <a:p>
            <a:endParaRPr lang="en-US" dirty="0"/>
          </a:p>
          <a:p>
            <a:r>
              <a:rPr lang="en-US" dirty="0"/>
              <a:t>all have memory, registers, instructions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294565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reg-mem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very complex addressing modes</a:t>
            </a:r>
          </a:p>
          <a:p>
            <a:endParaRPr lang="en-US" dirty="0"/>
          </a:p>
          <a:p>
            <a:r>
              <a:rPr lang="en-US" dirty="0"/>
              <a:t>special instructions to support calls, control flow and other higher level language features</a:t>
            </a:r>
          </a:p>
          <a:p>
            <a:endParaRPr lang="en-US" dirty="0"/>
          </a:p>
          <a:p>
            <a:r>
              <a:rPr lang="en-US" dirty="0"/>
              <a:t>variable instruction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15477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0413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slow and cheap</a:t>
            </a:r>
          </a:p>
          <a:p>
            <a:endParaRPr lang="en-US" dirty="0"/>
          </a:p>
          <a:p>
            <a:r>
              <a:rPr lang="en-US" dirty="0"/>
              <a:t>clock speed is largely function of </a:t>
            </a:r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size &amp; power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features on die compete with caches, pipeline stages, super-scalar ALUs, etc., there are no transistors to spare, complex instructions make the whole CPU slower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175528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reg-reg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 addressing modes</a:t>
            </a:r>
          </a:p>
          <a:p>
            <a:endParaRPr lang="en-US" dirty="0"/>
          </a:p>
          <a:p>
            <a:r>
              <a:rPr lang="en-US" dirty="0"/>
              <a:t>fixed instruction length</a:t>
            </a:r>
          </a:p>
          <a:p>
            <a:endParaRPr lang="en-US" dirty="0"/>
          </a:p>
          <a:p>
            <a:r>
              <a:rPr lang="en-US" dirty="0"/>
              <a:t>highly regular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46338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67388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658-69E8-4D3B-AF28-92A60D7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SuperScalar</a:t>
            </a:r>
            <a:r>
              <a:rPr lang="en-US" dirty="0"/>
              <a:t>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CB18-0E6C-4017-AEF2-597CEF5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instruction is processed by the CPU, different parts are utilized</a:t>
            </a:r>
          </a:p>
          <a:p>
            <a:endParaRPr lang="en-US" dirty="0"/>
          </a:p>
          <a:p>
            <a:r>
              <a:rPr lang="en-US" dirty="0"/>
              <a:t>instead of idling the unused circuits, more instructions can be processed at the same time</a:t>
            </a:r>
          </a:p>
          <a:p>
            <a:endParaRPr lang="en-US" dirty="0"/>
          </a:p>
          <a:p>
            <a:r>
              <a:rPr lang="en-US" dirty="0"/>
              <a:t>instruction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6936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1AB-7697-4041-9034-4DD8BD9C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C73-559F-4A29-A52E-976B3147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only helps if it is full</a:t>
            </a:r>
          </a:p>
          <a:p>
            <a:endParaRPr lang="en-US" dirty="0"/>
          </a:p>
          <a:p>
            <a:r>
              <a:rPr lang="en-US" dirty="0"/>
              <a:t>branches, more complex ALU operations, data dependencies, memory accesses may cause holes (stalls) in the pipeline</a:t>
            </a:r>
          </a:p>
          <a:p>
            <a:endParaRPr lang="en-US" dirty="0"/>
          </a:p>
          <a:p>
            <a:r>
              <a:rPr lang="en-US" dirty="0"/>
              <a:t>the instructions must be scheduled to minimize these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5383-9238-44FB-A794-CCB69E3C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0191-D4C6-41E2-8943-77A0835F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fast to execute instructions soon reached the limit of 1 IPC</a:t>
            </a:r>
          </a:p>
          <a:p>
            <a:endParaRPr lang="en-US" dirty="0"/>
          </a:p>
          <a:p>
            <a:r>
              <a:rPr lang="en-US" dirty="0"/>
              <a:t>clock rates limited by technology &amp; power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go below 1 IPC?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F4611-62E1-4F8C-8290-5A476D4F2706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64793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ADE-AD59-41A3-BF15-EAEE8F4D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50E5-6F14-4F98-BA6A-F016405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Instruction Words</a:t>
            </a:r>
          </a:p>
          <a:p>
            <a:endParaRPr lang="en-US" dirty="0"/>
          </a:p>
          <a:p>
            <a:r>
              <a:rPr lang="en-US" dirty="0"/>
              <a:t>large instructions encoding multiple smaller operations</a:t>
            </a:r>
          </a:p>
          <a:p>
            <a:endParaRPr lang="en-US" dirty="0"/>
          </a:p>
          <a:p>
            <a:r>
              <a:rPr lang="en-US" dirty="0"/>
              <a:t>that are executed in parallel</a:t>
            </a:r>
          </a:p>
          <a:p>
            <a:endParaRPr lang="en-US" dirty="0"/>
          </a:p>
          <a:p>
            <a:r>
              <a:rPr lang="en-US" dirty="0"/>
              <a:t>(the compiler schedules the operations into the VLIWs ahead of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5751-E591-4846-B429-B7C970B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0375-3208-4CF4-98A2-730B2A7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non-determinism of memory access is a problem for VLIW</a:t>
            </a:r>
          </a:p>
          <a:p>
            <a:endParaRPr lang="en-US" dirty="0"/>
          </a:p>
          <a:p>
            <a:r>
              <a:rPr lang="en-US" dirty="0"/>
              <a:t>Mitigated by EPIC (Explicitly Parallel Instruction Computing) where instructions and continuation logic is put by compiler into bundles</a:t>
            </a:r>
          </a:p>
          <a:p>
            <a:endParaRPr lang="en-US" dirty="0"/>
          </a:p>
          <a:p>
            <a:r>
              <a:rPr lang="en-US" dirty="0"/>
              <a:t>explicit prefetching, explicit speculative pre-loading, predicated execution all used to make the bundles into more deterministic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55AA-A223-4731-948C-2C96B51DD866}"/>
              </a:ext>
            </a:extLst>
          </p:cNvPr>
          <p:cNvSpPr txBox="1"/>
          <p:nvPr/>
        </p:nvSpPr>
        <p:spPr>
          <a:xfrm>
            <a:off x="9027686" y="5665569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Intel Itanium </a:t>
            </a:r>
          </a:p>
        </p:txBody>
      </p:sp>
    </p:spTree>
    <p:extLst>
      <p:ext uri="{BB962C8B-B14F-4D97-AF65-F5344CB8AC3E}">
        <p14:creationId xmlns:p14="http://schemas.microsoft.com/office/powerpoint/2010/main" val="213260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Not so much…</a:t>
            </a:r>
          </a:p>
        </p:txBody>
      </p:sp>
    </p:spTree>
    <p:extLst>
      <p:ext uri="{BB962C8B-B14F-4D97-AF65-F5344CB8AC3E}">
        <p14:creationId xmlns:p14="http://schemas.microsoft.com/office/powerpoint/2010/main" val="200308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7D5A-7CE2-4BB8-B608-0058944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Super-Super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617E-DE73-4B73-BA28-2E7F7FB0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superscalar or EPIC processors got more and more complex and powerful, the scheduling demands placed on the compiler were too great</a:t>
            </a:r>
          </a:p>
          <a:p>
            <a:endParaRPr lang="en-US" dirty="0"/>
          </a:p>
          <a:p>
            <a:r>
              <a:rPr lang="en-US" dirty="0"/>
              <a:t>multiple execution units per stage were added to lower the congestion</a:t>
            </a:r>
          </a:p>
          <a:p>
            <a:endParaRPr lang="en-US" dirty="0"/>
          </a:p>
          <a:p>
            <a:r>
              <a:rPr lang="en-US" dirty="0"/>
              <a:t>the super-super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624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4198-D118-43DA-8CB4-4E1C3F9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8D0B-1FF7-4EB1-BF63-46B33B7F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computers do more than one thing anyways</a:t>
            </a:r>
          </a:p>
          <a:p>
            <a:endParaRPr lang="en-US" dirty="0"/>
          </a:p>
          <a:p>
            <a:r>
              <a:rPr lang="en-US" dirty="0"/>
              <a:t>SMT (Simultaneous Multithreading) makes multiple “cores” share parts of the execution units</a:t>
            </a:r>
          </a:p>
          <a:p>
            <a:endParaRPr lang="en-US" dirty="0"/>
          </a:p>
          <a:p>
            <a:r>
              <a:rPr lang="en-US" dirty="0"/>
              <a:t>better utilization of the resources</a:t>
            </a:r>
          </a:p>
          <a:p>
            <a:r>
              <a:rPr lang="en-US" dirty="0"/>
              <a:t>no thread context switching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DD101-D28F-4F86-AD4E-26219FF2265E}"/>
              </a:ext>
            </a:extLst>
          </p:cNvPr>
          <p:cNvSpPr txBox="1"/>
          <p:nvPr/>
        </p:nvSpPr>
        <p:spPr>
          <a:xfrm>
            <a:off x="8500912" y="59887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Hyperthreading</a:t>
            </a:r>
          </a:p>
        </p:txBody>
      </p:sp>
    </p:spTree>
    <p:extLst>
      <p:ext uri="{BB962C8B-B14F-4D97-AF65-F5344CB8AC3E}">
        <p14:creationId xmlns:p14="http://schemas.microsoft.com/office/powerpoint/2010/main" val="417715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871-1AB6-407A-ACCE-57E9FC7D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D0F5-1FB1-4DCD-873B-70E5DBC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keeps a pool of fetched instructions</a:t>
            </a:r>
          </a:p>
          <a:p>
            <a:endParaRPr lang="en-US" dirty="0"/>
          </a:p>
          <a:p>
            <a:r>
              <a:rPr lang="en-US" dirty="0"/>
              <a:t>these are issued dynamically not according to their order in program, but availability of required execution units and inputs</a:t>
            </a:r>
          </a:p>
          <a:p>
            <a:endParaRPr lang="en-US" dirty="0"/>
          </a:p>
          <a:p>
            <a:r>
              <a:rPr lang="en-US" dirty="0"/>
              <a:t>requires complex bookkeeping to preserve sequential semantics</a:t>
            </a:r>
          </a:p>
          <a:p>
            <a:endParaRPr lang="en-US" dirty="0"/>
          </a:p>
          <a:p>
            <a:r>
              <a:rPr lang="en-US" dirty="0"/>
              <a:t>makes compiler scheduling much less important</a:t>
            </a:r>
          </a:p>
        </p:txBody>
      </p:sp>
    </p:spTree>
    <p:extLst>
      <p:ext uri="{BB962C8B-B14F-4D97-AF65-F5344CB8AC3E}">
        <p14:creationId xmlns:p14="http://schemas.microsoft.com/office/powerpoint/2010/main" val="247434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546652" y="2047460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546652" y="1699590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546652" y="1331841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</p:spTree>
    <p:extLst>
      <p:ext uri="{BB962C8B-B14F-4D97-AF65-F5344CB8AC3E}">
        <p14:creationId xmlns:p14="http://schemas.microsoft.com/office/powerpoint/2010/main" val="1913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CAD1EE-9F71-4821-B262-37C672CD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40001-2458-4BEB-8F04-EA08114B685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https://en.wikipedia.org/wiki/Nehalem_(microarchitecture)#/media/File:Intel_Nehalem_arch.svg</a:t>
            </a:r>
          </a:p>
        </p:txBody>
      </p:sp>
    </p:spTree>
    <p:extLst>
      <p:ext uri="{BB962C8B-B14F-4D97-AF65-F5344CB8AC3E}">
        <p14:creationId xmlns:p14="http://schemas.microsoft.com/office/powerpoint/2010/main" val="291582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F193C-D42B-441C-BC3A-9BE1FE80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595E5E-E4BD-45EB-B570-70BB4182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i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load r4,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0C5D3-0747-43B1-8E29-B021F821BA75}"/>
              </a:ext>
            </a:extLst>
          </p:cNvPr>
          <p:cNvSpPr txBox="1"/>
          <p:nvPr/>
        </p:nvSpPr>
        <p:spPr>
          <a:xfrm>
            <a:off x="8537713" y="25838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* by 8 (</a:t>
            </a:r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B3BC8A-0188-481A-A53F-7ED996907CCD}"/>
              </a:ext>
            </a:extLst>
          </p:cNvPr>
          <p:cNvCxnSpPr>
            <a:cxnSpLocks/>
          </p:cNvCxnSpPr>
          <p:nvPr/>
        </p:nvCxnSpPr>
        <p:spPr>
          <a:xfrm flipH="1">
            <a:off x="7782339" y="2996648"/>
            <a:ext cx="871152" cy="308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FFD7E-4A99-4C65-B256-BE4F48E4B8C9}"/>
              </a:ext>
            </a:extLst>
          </p:cNvPr>
          <p:cNvSpPr txBox="1"/>
          <p:nvPr/>
        </p:nvSpPr>
        <p:spPr>
          <a:xfrm>
            <a:off x="8183216" y="5630230"/>
            <a:ext cx="400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load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53374-0A3C-4B18-9727-612FC7138B98}"/>
              </a:ext>
            </a:extLst>
          </p:cNvPr>
          <p:cNvCxnSpPr>
            <a:cxnSpLocks/>
          </p:cNvCxnSpPr>
          <p:nvPr/>
        </p:nvCxnSpPr>
        <p:spPr>
          <a:xfrm flipH="1" flipV="1">
            <a:off x="7404652" y="5546035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7B372-1BC8-4739-8389-597E1F2A1418}"/>
              </a:ext>
            </a:extLst>
          </p:cNvPr>
          <p:cNvSpPr txBox="1"/>
          <p:nvPr/>
        </p:nvSpPr>
        <p:spPr>
          <a:xfrm>
            <a:off x="6572720" y="2973577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FABDE-2414-4462-B348-15AB558B67EB}"/>
              </a:ext>
            </a:extLst>
          </p:cNvPr>
          <p:cNvCxnSpPr>
            <a:cxnSpLocks/>
          </p:cNvCxnSpPr>
          <p:nvPr/>
        </p:nvCxnSpPr>
        <p:spPr>
          <a:xfrm>
            <a:off x="6735238" y="3619908"/>
            <a:ext cx="251971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A0F98F-16BF-483A-B47D-2FC44A1FE6B6}"/>
              </a:ext>
            </a:extLst>
          </p:cNvPr>
          <p:cNvSpPr txBox="1"/>
          <p:nvPr/>
        </p:nvSpPr>
        <p:spPr>
          <a:xfrm>
            <a:off x="10044790" y="29735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E5D6B-9560-4F76-A2D5-A62B70D4819B}"/>
              </a:ext>
            </a:extLst>
          </p:cNvPr>
          <p:cNvCxnSpPr>
            <a:cxnSpLocks/>
          </p:cNvCxnSpPr>
          <p:nvPr/>
        </p:nvCxnSpPr>
        <p:spPr>
          <a:xfrm flipH="1">
            <a:off x="9933589" y="3619908"/>
            <a:ext cx="273719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759A7-7A7C-4707-B80A-6A9406ED30BE}"/>
              </a:ext>
            </a:extLst>
          </p:cNvPr>
          <p:cNvSpPr txBox="1"/>
          <p:nvPr/>
        </p:nvSpPr>
        <p:spPr>
          <a:xfrm>
            <a:off x="7924084" y="2973577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items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10AE7-B0E9-40BE-BE51-0B69EE4D0A8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14128" y="3619908"/>
            <a:ext cx="335288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F7A6B4-DEF5-4985-B2BC-FBD83D6FF7F3}"/>
              </a:ext>
            </a:extLst>
          </p:cNvPr>
          <p:cNvSpPr txBox="1"/>
          <p:nvPr/>
        </p:nvSpPr>
        <p:spPr>
          <a:xfrm>
            <a:off x="8062483" y="497518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48F4D6-A1D5-46D8-A759-CA1CCA9732A7}"/>
              </a:ext>
            </a:extLst>
          </p:cNvPr>
          <p:cNvCxnSpPr>
            <a:cxnSpLocks/>
          </p:cNvCxnSpPr>
          <p:nvPr/>
        </p:nvCxnSpPr>
        <p:spPr>
          <a:xfrm flipH="1" flipV="1">
            <a:off x="9014791" y="4510110"/>
            <a:ext cx="128276" cy="555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FE821-FC39-4480-B581-24535BC5B648}"/>
              </a:ext>
            </a:extLst>
          </p:cNvPr>
          <p:cNvSpPr txBox="1"/>
          <p:nvPr/>
        </p:nvSpPr>
        <p:spPr>
          <a:xfrm>
            <a:off x="9788134" y="5865386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y’s offset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805B50-5F43-40A1-B9EA-5C5413C19F6E}"/>
              </a:ext>
            </a:extLst>
          </p:cNvPr>
          <p:cNvCxnSpPr>
            <a:cxnSpLocks/>
          </p:cNvCxnSpPr>
          <p:nvPr/>
        </p:nvCxnSpPr>
        <p:spPr>
          <a:xfrm flipV="1">
            <a:off x="10780553" y="4510110"/>
            <a:ext cx="0" cy="1355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6FFE6-74F5-4660-9EA6-FD78DF28D8F4}"/>
              </a:ext>
            </a:extLst>
          </p:cNvPr>
          <p:cNvSpPr txBox="1"/>
          <p:nvPr/>
        </p:nvSpPr>
        <p:spPr>
          <a:xfrm>
            <a:off x="7735956" y="5113395"/>
            <a:ext cx="400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r3 contains the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4E0D36-1BBD-4932-8E6F-44F757136673}"/>
              </a:ext>
            </a:extLst>
          </p:cNvPr>
          <p:cNvCxnSpPr>
            <a:cxnSpLocks/>
          </p:cNvCxnSpPr>
          <p:nvPr/>
        </p:nvCxnSpPr>
        <p:spPr>
          <a:xfrm flipH="1" flipV="1">
            <a:off x="6957392" y="5029200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4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</p:spTree>
    <p:extLst>
      <p:ext uri="{BB962C8B-B14F-4D97-AF65-F5344CB8AC3E}">
        <p14:creationId xmlns:p14="http://schemas.microsoft.com/office/powerpoint/2010/main" val="248880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F6F8-0661-4583-9EB8-725B53F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3BC-59F3-4ED8-9C13-083B1F7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instructions not created equal</a:t>
            </a:r>
          </a:p>
          <a:p>
            <a:endParaRPr lang="en-US" dirty="0"/>
          </a:p>
          <a:p>
            <a:r>
              <a:rPr lang="en-US" dirty="0"/>
              <a:t>some are deprecated (made slower), or made faster</a:t>
            </a:r>
          </a:p>
          <a:p>
            <a:endParaRPr lang="en-US" dirty="0"/>
          </a:p>
          <a:p>
            <a:r>
              <a:rPr lang="en-US" dirty="0"/>
              <a:t>often complex instructions can be used for surprising purposes</a:t>
            </a:r>
          </a:p>
          <a:p>
            <a:endParaRPr lang="en-US" dirty="0"/>
          </a:p>
          <a:p>
            <a:r>
              <a:rPr lang="en-US" dirty="0"/>
              <a:t>consider lea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shl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3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655-ECF4-4F83-8447-F0EC8BB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743-CF9B-44CC-880F-EA0CC19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 length encodings even on RISC ISAs</a:t>
            </a:r>
          </a:p>
          <a:p>
            <a:endParaRPr lang="en-US" dirty="0"/>
          </a:p>
          <a:p>
            <a:r>
              <a:rPr lang="en-US" dirty="0"/>
              <a:t>immediate argument sizes</a:t>
            </a:r>
          </a:p>
          <a:p>
            <a:endParaRPr lang="en-US" dirty="0"/>
          </a:p>
          <a:p>
            <a:r>
              <a:rPr lang="en-US" dirty="0"/>
              <a:t>relative branch distances</a:t>
            </a:r>
          </a:p>
          <a:p>
            <a:endParaRPr lang="en-US" dirty="0"/>
          </a:p>
          <a:p>
            <a:r>
              <a:rPr lang="en-US" dirty="0"/>
              <a:t>not all registers created equal</a:t>
            </a:r>
          </a:p>
        </p:txBody>
      </p:sp>
    </p:spTree>
    <p:extLst>
      <p:ext uri="{BB962C8B-B14F-4D97-AF65-F5344CB8AC3E}">
        <p14:creationId xmlns:p14="http://schemas.microsoft.com/office/powerpoint/2010/main" val="25039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B4F-8491-44A2-8AFF-FE93302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052E-7D0E-4AF2-8CF7-A09F62B9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addresses of symbols cannot be known statically</a:t>
            </a:r>
          </a:p>
          <a:p>
            <a:endParaRPr lang="en-US" dirty="0"/>
          </a:p>
          <a:p>
            <a:r>
              <a:rPr lang="en-US" dirty="0"/>
              <a:t>executable contains a relocation table</a:t>
            </a:r>
          </a:p>
          <a:p>
            <a:pPr lvl="1"/>
            <a:r>
              <a:rPr lang="en-US" dirty="0"/>
              <a:t>address to be patched</a:t>
            </a:r>
          </a:p>
          <a:p>
            <a:pPr lvl="1"/>
            <a:r>
              <a:rPr lang="en-US" dirty="0"/>
              <a:t>target symbol</a:t>
            </a:r>
          </a:p>
          <a:p>
            <a:pPr lvl="1"/>
            <a:r>
              <a:rPr lang="en-US" dirty="0"/>
              <a:t>patch type</a:t>
            </a:r>
          </a:p>
          <a:p>
            <a:endParaRPr lang="en-US" dirty="0"/>
          </a:p>
          <a:p>
            <a:r>
              <a:rPr lang="en-US" dirty="0"/>
              <a:t>the loader then updates the section contents based on the relocation table once the section starts are known</a:t>
            </a:r>
          </a:p>
        </p:txBody>
      </p:sp>
    </p:spTree>
    <p:extLst>
      <p:ext uri="{BB962C8B-B14F-4D97-AF65-F5344CB8AC3E}">
        <p14:creationId xmlns:p14="http://schemas.microsoft.com/office/powerpoint/2010/main" val="70829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3098-DFEA-4760-95B2-CAFFA87A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089C-09DC-46AB-BEF0-10B6B22D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out-of-order execution and more regular pipelines</a:t>
            </a:r>
          </a:p>
          <a:p>
            <a:endParaRPr lang="en-US" dirty="0"/>
          </a:p>
          <a:p>
            <a:r>
              <a:rPr lang="en-US" dirty="0"/>
              <a:t>RISC architecture is becoming increasingly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8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https://medium.com/swlh/what-does-risc-and-cisc-mean-in-2020-7b4d42c9a9de</a:t>
            </a:r>
          </a:p>
        </p:txBody>
      </p:sp>
    </p:spTree>
    <p:extLst>
      <p:ext uri="{BB962C8B-B14F-4D97-AF65-F5344CB8AC3E}">
        <p14:creationId xmlns:p14="http://schemas.microsoft.com/office/powerpoint/2010/main" val="227520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9396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3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19086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1" y="3344516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1" y="45421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1" y="5416825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89965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libraries, or ASLR)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Principles of Compiled Code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2023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358DF-8AAF-4DA4-A149-FBAB0B8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CA8EB-D7E0-4057-8CD5-EEE435DF8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23E-19EC-466E-B84B-E0F042A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D7D7-6D6A-4718-9CE3-8C01B534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executable</a:t>
            </a:r>
          </a:p>
          <a:p>
            <a:endParaRPr lang="en-US" dirty="0"/>
          </a:p>
          <a:p>
            <a:r>
              <a:rPr lang="en-US" dirty="0"/>
              <a:t>+ more sections, - loader</a:t>
            </a:r>
          </a:p>
          <a:p>
            <a:endParaRPr lang="en-US" dirty="0"/>
          </a:p>
          <a:p>
            <a:r>
              <a:rPr lang="en-US" dirty="0"/>
              <a:t>a lot more relocations</a:t>
            </a:r>
          </a:p>
          <a:p>
            <a:endParaRPr lang="en-US" dirty="0"/>
          </a:p>
          <a:p>
            <a:r>
              <a:rPr lang="en-US" dirty="0"/>
              <a:t>more information so that link-time optimization can be performed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8039284" y="1552188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90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7958C-820D-4CCD-A420-97875E5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89EA0-957B-413C-804B-F8FF94DA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2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79C-3928-4E54-BAD8-FB516C5F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953D-2F89-49F7-B6D5-462D26D4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862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  <a:p>
            <a:pPr lvl="2"/>
            <a:endParaRPr lang="en-US" dirty="0"/>
          </a:p>
          <a:p>
            <a:r>
              <a:rPr lang="en-US" dirty="0"/>
              <a:t>executable &amp; libraries</a:t>
            </a:r>
          </a:p>
          <a:p>
            <a:pPr lvl="2"/>
            <a:endParaRPr lang="en-US" dirty="0"/>
          </a:p>
          <a:p>
            <a:r>
              <a:rPr lang="en-US" dirty="0"/>
              <a:t>files</a:t>
            </a:r>
          </a:p>
          <a:p>
            <a:pPr lvl="2"/>
            <a:endParaRPr lang="en-US" dirty="0"/>
          </a:p>
          <a:p>
            <a:r>
              <a:rPr lang="en-US" dirty="0"/>
              <a:t>functions</a:t>
            </a:r>
          </a:p>
          <a:p>
            <a:pPr lvl="2"/>
            <a:endParaRPr lang="en-US" dirty="0"/>
          </a:p>
          <a:p>
            <a:r>
              <a:rPr lang="en-US" dirty="0"/>
              <a:t>basic blocks</a:t>
            </a:r>
          </a:p>
          <a:p>
            <a:pPr lvl="2"/>
            <a:endParaRPr lang="en-US" dirty="0"/>
          </a:p>
          <a:p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63500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7176-846D-4FE6-8703-44E30DFB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9882-78CB-42FA-92CD-23AA11B4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sequence with single entry and single leave point (terminating instruction)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first instruction in a basic block gets executed, all instructions in basic block will execute sequentially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823C8-C0E5-4A9A-83CF-16256A3AEBFF}"/>
              </a:ext>
            </a:extLst>
          </p:cNvPr>
          <p:cNvSpPr txBox="1"/>
          <p:nvPr/>
        </p:nvSpPr>
        <p:spPr>
          <a:xfrm>
            <a:off x="7193230" y="4671392"/>
            <a:ext cx="394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 control 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E8214C-CED0-44CE-B364-2FB5074D21D9}"/>
              </a:ext>
            </a:extLst>
          </p:cNvPr>
          <p:cNvCxnSpPr>
            <a:cxnSpLocks/>
          </p:cNvCxnSpPr>
          <p:nvPr/>
        </p:nvCxnSpPr>
        <p:spPr>
          <a:xfrm flipH="1" flipV="1">
            <a:off x="6758610" y="4760843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18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4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29734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94913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C3576-55AE-44C6-90AA-40F3C6E5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we have a compiler…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5D1A67-E0E7-44B2-A152-5990262FF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C52-D844-4C55-9A59-89ED65E7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D56D-7DDB-4AB0-B9D6-4581943B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465E2-0535-4767-A088-6378C123DE44}"/>
              </a:ext>
            </a:extLst>
          </p:cNvPr>
          <p:cNvSpPr txBox="1"/>
          <p:nvPr/>
        </p:nvSpPr>
        <p:spPr>
          <a:xfrm>
            <a:off x="8500912" y="130985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BI-PPA, BI-PJP</a:t>
            </a:r>
          </a:p>
        </p:txBody>
      </p:sp>
    </p:spTree>
    <p:extLst>
      <p:ext uri="{BB962C8B-B14F-4D97-AF65-F5344CB8AC3E}">
        <p14:creationId xmlns:p14="http://schemas.microsoft.com/office/powerpoint/2010/main" val="360607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min(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y)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6A7D-760D-422C-89A5-9B4550208123}"/>
              </a:ext>
            </a:extLst>
          </p:cNvPr>
          <p:cNvSpPr txBox="1"/>
          <p:nvPr/>
        </p:nvSpPr>
        <p:spPr>
          <a:xfrm>
            <a:off x="6457950" y="1690688"/>
            <a:ext cx="5419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functions are labels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 &lt; y </a:t>
            </a:r>
            <a:r>
              <a:rPr lang="en-US" dirty="0">
                <a:latin typeface="Consolas" panose="020B0609020204030204" pitchFamily="49" charset="0"/>
              </a:rPr>
              <a:t>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9014-07CC-4291-9D0F-FEB574391096}"/>
              </a:ext>
            </a:extLst>
          </p:cNvPr>
          <p:cNvSpPr txBox="1"/>
          <p:nvPr/>
        </p:nvSpPr>
        <p:spPr>
          <a:xfrm>
            <a:off x="6457950" y="1690688"/>
            <a:ext cx="5419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cmp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arguments 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jl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and bx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7824-8236-4A8D-B7D0-4F73A46F12F5}"/>
              </a:ext>
            </a:extLst>
          </p:cNvPr>
          <p:cNvSpPr txBox="1"/>
          <p:nvPr/>
        </p:nvSpPr>
        <p:spPr>
          <a:xfrm>
            <a:off x="6457950" y="1690688"/>
            <a:ext cx="5419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result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passed in ax reg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1C7B3-764B-443B-8049-7D3FB951DF57}"/>
              </a:ext>
            </a:extLst>
          </p:cNvPr>
          <p:cNvSpPr txBox="1"/>
          <p:nvPr/>
        </p:nvSpPr>
        <p:spPr>
          <a:xfrm>
            <a:off x="6457950" y="1690688"/>
            <a:ext cx="5419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already in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a = 67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41AF7-1EBC-457E-8566-F9BB7D71A1EC}"/>
              </a:ext>
            </a:extLst>
          </p:cNvPr>
          <p:cNvSpPr txBox="1"/>
          <p:nvPr/>
        </p:nvSpPr>
        <p:spPr>
          <a:xfrm>
            <a:off x="6457950" y="1690688"/>
            <a:ext cx="54197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start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# start with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start: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start exec here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67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vars in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b = 89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5E70-EEB0-4A4E-8B98-1B32CFA5DDEC}"/>
              </a:ext>
            </a:extLst>
          </p:cNvPr>
          <p:cNvSpPr txBox="1"/>
          <p:nvPr/>
        </p:nvSpPr>
        <p:spPr>
          <a:xfrm>
            <a:off x="6457950" y="1690688"/>
            <a:ext cx="5419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min(a, b)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34017-C96D-442F-8B1F-83BA1897C3D2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luck:) -&gt; ax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print(min(a, b))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print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-&gt;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49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3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0e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0d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04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BF4FC-ACDB-4C92-B1B4-A402DD53A6AB}"/>
              </a:ext>
            </a:extLst>
          </p:cNvPr>
          <p:cNvSpPr txBox="1"/>
          <p:nvPr/>
        </p:nvSpPr>
        <p:spPr>
          <a:xfrm>
            <a:off x="7908848" y="5237923"/>
            <a:ext cx="333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Linker, help!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56358D-DD12-48FC-A0B8-870CFADF4FAD}"/>
              </a:ext>
            </a:extLst>
          </p:cNvPr>
          <p:cNvCxnSpPr>
            <a:cxnSpLocks/>
          </p:cNvCxnSpPr>
          <p:nvPr/>
        </p:nvCxnSpPr>
        <p:spPr>
          <a:xfrm flipH="1" flipV="1">
            <a:off x="7474227" y="5327374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33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91C9ED-D495-46BD-BC6D-FADDB00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566898-A0A1-4915-B3FE-2A53A1DDD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87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50D096A-3709-4BDB-BE41-63C560011D13}"/>
              </a:ext>
            </a:extLst>
          </p:cNvPr>
          <p:cNvSpPr/>
          <p:nvPr/>
        </p:nvSpPr>
        <p:spPr>
          <a:xfrm>
            <a:off x="1933575" y="5505450"/>
            <a:ext cx="1600200" cy="723900"/>
          </a:xfrm>
          <a:prstGeom prst="wedgeRectCallout">
            <a:avLst>
              <a:gd name="adj1" fmla="val 61310"/>
              <a:gd name="adj2" fmla="val -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E05A5A6-4C65-4200-9301-AA689A1D7553}"/>
              </a:ext>
            </a:extLst>
          </p:cNvPr>
          <p:cNvSpPr/>
          <p:nvPr/>
        </p:nvSpPr>
        <p:spPr>
          <a:xfrm>
            <a:off x="4933950" y="728662"/>
            <a:ext cx="2219325" cy="428625"/>
          </a:xfrm>
          <a:prstGeom prst="wedgeRectCallout">
            <a:avLst>
              <a:gd name="adj1" fmla="val -19974"/>
              <a:gd name="adj2" fmla="val 1358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argument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2D9C1DE-2F21-483E-B248-871174FDB9BC}"/>
              </a:ext>
            </a:extLst>
          </p:cNvPr>
          <p:cNvSpPr/>
          <p:nvPr/>
        </p:nvSpPr>
        <p:spPr>
          <a:xfrm>
            <a:off x="2543175" y="3648075"/>
            <a:ext cx="1485900" cy="942975"/>
          </a:xfrm>
          <a:prstGeom prst="wedgeRectCallout">
            <a:avLst>
              <a:gd name="adj1" fmla="val 76603"/>
              <a:gd name="adj2" fmla="val -20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local variables</a:t>
            </a:r>
            <a:endParaRPr lang="en-GB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16D04EB-C58E-439C-9105-2A1FC32FF064}"/>
              </a:ext>
            </a:extLst>
          </p:cNvPr>
          <p:cNvSpPr/>
          <p:nvPr/>
        </p:nvSpPr>
        <p:spPr>
          <a:xfrm>
            <a:off x="8953500" y="3067050"/>
            <a:ext cx="1809750" cy="428625"/>
          </a:xfrm>
          <a:prstGeom prst="wedgeRectCallout">
            <a:avLst>
              <a:gd name="adj1" fmla="val -108201"/>
              <a:gd name="adj2" fmla="val 96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</a:t>
            </a:r>
            <a:endParaRPr lang="en-GB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22EBFA4-B21C-46CB-A29F-88EE4B0B3E7C}"/>
              </a:ext>
            </a:extLst>
          </p:cNvPr>
          <p:cNvSpPr/>
          <p:nvPr/>
        </p:nvSpPr>
        <p:spPr>
          <a:xfrm>
            <a:off x="7400925" y="4763556"/>
            <a:ext cx="1552575" cy="481013"/>
          </a:xfrm>
          <a:prstGeom prst="wedgeRectCallout">
            <a:avLst>
              <a:gd name="adj1" fmla="val -112244"/>
              <a:gd name="adj2" fmla="val -54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73A13-0C99-4B0F-96A5-EF5580F6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7C7C4-0760-4179-9851-D558F87D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–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Structure</a:t>
            </a:r>
          </a:p>
          <a:p>
            <a:endParaRPr lang="en-US" dirty="0"/>
          </a:p>
          <a:p>
            <a:r>
              <a:rPr lang="en-US" dirty="0"/>
              <a:t>Holds local variables, arguments and return addresses</a:t>
            </a:r>
          </a:p>
          <a:p>
            <a:endParaRPr lang="en-US" dirty="0"/>
          </a:p>
          <a:p>
            <a:r>
              <a:rPr lang="en-US" dirty="0"/>
              <a:t>Each function’s data live in its own area called stack frame </a:t>
            </a:r>
          </a:p>
          <a:p>
            <a:endParaRPr lang="en-US" dirty="0"/>
          </a:p>
          <a:p>
            <a:r>
              <a:rPr lang="en-US" dirty="0"/>
              <a:t>When function exits, the frame is popped off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304796" y="26398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304796" y="30684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1424A10-58E6-4E03-B75E-66EBF5553492}"/>
              </a:ext>
            </a:extLst>
          </p:cNvPr>
          <p:cNvSpPr/>
          <p:nvPr/>
        </p:nvSpPr>
        <p:spPr>
          <a:xfrm>
            <a:off x="10744199" y="1488829"/>
            <a:ext cx="314325" cy="4571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1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2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853172" y="2105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0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AA728D-C4F8-4577-A554-13773F1D3265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BC114-BBFD-4DD1-BA22-835DB23DC6D7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3571-6245-4B23-AB1F-5F770C1AC2C3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1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0F3B24C-B0F5-4971-81E8-BAE09AE18E46}"/>
              </a:ext>
            </a:extLst>
          </p:cNvPr>
          <p:cNvSpPr/>
          <p:nvPr/>
        </p:nvSpPr>
        <p:spPr>
          <a:xfrm>
            <a:off x="5638798" y="1028685"/>
            <a:ext cx="923925" cy="49530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– 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6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801" y="2702596"/>
            <a:ext cx="18283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83AC76-2D0C-494C-B1C1-BBCE444CE4D8}"/>
              </a:ext>
            </a:extLst>
          </p:cNvPr>
          <p:cNvSpPr/>
          <p:nvPr/>
        </p:nvSpPr>
        <p:spPr>
          <a:xfrm>
            <a:off x="2327303" y="3645931"/>
            <a:ext cx="1447800" cy="1028700"/>
          </a:xfrm>
          <a:prstGeom prst="wedgeRectCallout">
            <a:avLst>
              <a:gd name="adj1" fmla="val 97848"/>
              <a:gd name="adj2" fmla="val -182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+ 2]</a:t>
            </a:r>
          </a:p>
          <a:p>
            <a:pPr algn="ctr"/>
            <a:r>
              <a:rPr lang="en-US" dirty="0"/>
              <a:t>[BP + 3]</a:t>
            </a:r>
          </a:p>
          <a:p>
            <a:pPr algn="ctr"/>
            <a:r>
              <a:rPr lang="en-US" dirty="0"/>
              <a:t>[BP + 4]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4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81424" y="195614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28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53797" y="26889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7051" y="2697346"/>
            <a:ext cx="18178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26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9364638" y="4443411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2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0C9A1-6594-468D-B772-7E34E84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E7120-D10A-4EB1-B5CB-0A2C4CABC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55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367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4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25929" y="26493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7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28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C6F4A-DD04-4824-AB5B-6588D6E24F7E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274305" y="681365"/>
            <a:ext cx="5002670" cy="247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3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8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2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50106-66E3-4D30-995F-3C530C5F7987}"/>
              </a:ext>
            </a:extLst>
          </p:cNvPr>
          <p:cNvCxnSpPr>
            <a:stCxn id="11" idx="3"/>
          </p:cNvCxnSpPr>
          <p:nvPr/>
        </p:nvCxnSpPr>
        <p:spPr>
          <a:xfrm>
            <a:off x="1274305" y="681365"/>
            <a:ext cx="873647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4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4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9364638" y="4395786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3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3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7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6304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1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3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386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2AEC20FB-9319-4BB0-8CC5-5D49D689BC4C}"/>
              </a:ext>
            </a:extLst>
          </p:cNvPr>
          <p:cNvSpPr/>
          <p:nvPr/>
        </p:nvSpPr>
        <p:spPr>
          <a:xfrm>
            <a:off x="8810625" y="4229098"/>
            <a:ext cx="4029075" cy="289145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Stack Overflow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4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6CF5-03AE-42F8-B23F-ACBF371E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7"/>
            <a:ext cx="10515600" cy="56800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.text: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…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rodata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“hello all, this is a text”, 0     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global-var: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0x67</a:t>
            </a:r>
          </a:p>
        </p:txBody>
      </p:sp>
    </p:spTree>
    <p:extLst>
      <p:ext uri="{BB962C8B-B14F-4D97-AF65-F5344CB8AC3E}">
        <p14:creationId xmlns:p14="http://schemas.microsoft.com/office/powerpoint/2010/main" val="138492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25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B91C9-76B2-46DC-96FA-CFE6F184B90B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274305" y="681365"/>
            <a:ext cx="8555496" cy="515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48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DDAAA-D416-42C2-BB4A-AB9C64F4417B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3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074FDC-A078-467B-AAE4-C7716D7DBE50}"/>
              </a:ext>
            </a:extLst>
          </p:cNvPr>
          <p:cNvCxnSpPr>
            <a:stCxn id="22" idx="3"/>
          </p:cNvCxnSpPr>
          <p:nvPr/>
        </p:nvCxnSpPr>
        <p:spPr>
          <a:xfrm>
            <a:off x="1274305" y="681365"/>
            <a:ext cx="8717420" cy="257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9BB50-9E7B-404B-A212-95C6D58CC917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8E358-0D2C-42A3-BBC8-302AB90BA195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54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72B878-3C6E-4DC9-A6B0-787EA6881A28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AB41B-E103-44DD-98B4-F7D27048BB79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3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90BDE-77E7-461E-AC5D-F20C7338210A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1274305" y="681365"/>
            <a:ext cx="8641220" cy="29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6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BDFB8-62CF-489B-9F0B-360E406B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86E31-286B-4C2B-BA7D-97E82120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stack frames used also for nested blocks</a:t>
            </a:r>
          </a:p>
          <a:p>
            <a:endParaRPr lang="en-US" dirty="0"/>
          </a:p>
          <a:p>
            <a:r>
              <a:rPr lang="en-US" dirty="0"/>
              <a:t>elements on stack must have statically known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slightly more complicated for languages that allow nested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frame saves the old BP as well as BP to the closest parent function</a:t>
            </a:r>
          </a:p>
          <a:p>
            <a:pPr lvl="1"/>
            <a:endParaRPr lang="en-US" dirty="0"/>
          </a:p>
          <a:p>
            <a:r>
              <a:rPr lang="en-US" dirty="0"/>
              <a:t>when function returns data on stack cease to exist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ok for other than local variables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F3AB74-F216-44D7-AB7F-FACC05A36AE2}"/>
              </a:ext>
            </a:extLst>
          </p:cNvPr>
          <p:cNvSpPr/>
          <p:nvPr/>
        </p:nvSpPr>
        <p:spPr>
          <a:xfrm>
            <a:off x="9029701" y="2676525"/>
            <a:ext cx="1714500" cy="752475"/>
          </a:xfrm>
          <a:prstGeom prst="wedgeRectCallout">
            <a:avLst>
              <a:gd name="adj1" fmla="val -76907"/>
              <a:gd name="adj2" fmla="val 29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why?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6019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668A51-544E-46AF-A6C7-9648A6BFE14C}"/>
              </a:ext>
            </a:extLst>
          </p:cNvPr>
          <p:cNvSpPr/>
          <p:nvPr/>
        </p:nvSpPr>
        <p:spPr>
          <a:xfrm>
            <a:off x="2390775" y="4924425"/>
            <a:ext cx="7610475" cy="1387475"/>
          </a:xfrm>
          <a:prstGeom prst="wedgeRectCallout">
            <a:avLst>
              <a:gd name="adj1" fmla="val -13574"/>
              <a:gd name="adj2" fmla="val -919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Is this always true?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76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5B2B-B294-4B9B-9FC3-5135227036C3}"/>
              </a:ext>
            </a:extLst>
          </p:cNvPr>
          <p:cNvSpPr txBox="1"/>
          <p:nvPr/>
        </p:nvSpPr>
        <p:spPr>
          <a:xfrm>
            <a:off x="5305425" y="2571750"/>
            <a:ext cx="6768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 so does stack!! 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Where to put dynamically sized data?</a:t>
            </a:r>
            <a:endParaRPr lang="en-GB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07256-4273-4511-9191-6235CA374A02}"/>
              </a:ext>
            </a:extLst>
          </p:cNvPr>
          <p:cNvCxnSpPr>
            <a:stCxn id="5" idx="1"/>
          </p:cNvCxnSpPr>
          <p:nvPr/>
        </p:nvCxnSpPr>
        <p:spPr>
          <a:xfrm flipH="1">
            <a:off x="4791075" y="3110359"/>
            <a:ext cx="5143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EE6E-6743-4FCA-9871-A66D8141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1587-41EF-4611-B39B-E23932F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area for dynamically allocated data</a:t>
            </a:r>
          </a:p>
          <a:p>
            <a:endParaRPr lang="en-US" dirty="0"/>
          </a:p>
          <a:p>
            <a:r>
              <a:rPr lang="en-US" dirty="0"/>
              <a:t>allows allocation &amp; deallocation in arbitrary order</a:t>
            </a:r>
          </a:p>
          <a:p>
            <a:endParaRPr lang="en-US" dirty="0"/>
          </a:p>
          <a:p>
            <a:r>
              <a:rPr lang="en-US" dirty="0"/>
              <a:t>manual or automatic (garbage collector) management</a:t>
            </a:r>
          </a:p>
          <a:p>
            <a:endParaRPr lang="en-US" dirty="0"/>
          </a:p>
          <a:p>
            <a:r>
              <a:rPr lang="en-US" dirty="0"/>
              <a:t>dynamic size depending on the actual allocation at any given time (sort of)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2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E6A3-E01D-49D4-9EBC-DD5F114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Layout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3C71B-0D2F-4E1B-B743-0DAC97E1E468}"/>
              </a:ext>
            </a:extLst>
          </p:cNvPr>
          <p:cNvCxnSpPr/>
          <p:nvPr/>
        </p:nvCxnSpPr>
        <p:spPr>
          <a:xfrm flipV="1">
            <a:off x="4400550" y="1800225"/>
            <a:ext cx="0" cy="455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B2A2FE-1E27-4CA5-8E44-2C8F53DA58D2}"/>
              </a:ext>
            </a:extLst>
          </p:cNvPr>
          <p:cNvSpPr txBox="1"/>
          <p:nvPr/>
        </p:nvSpPr>
        <p:spPr>
          <a:xfrm>
            <a:off x="4029075" y="616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CD1F0-6BD8-426D-BED1-8E7334D7D4DE}"/>
              </a:ext>
            </a:extLst>
          </p:cNvPr>
          <p:cNvSpPr txBox="1"/>
          <p:nvPr/>
        </p:nvSpPr>
        <p:spPr>
          <a:xfrm>
            <a:off x="3286655" y="1632229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mem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BCDC5-DE7B-48C0-B703-8DE2D2586924}"/>
              </a:ext>
            </a:extLst>
          </p:cNvPr>
          <p:cNvSpPr/>
          <p:nvPr/>
        </p:nvSpPr>
        <p:spPr>
          <a:xfrm>
            <a:off x="4953000" y="5429250"/>
            <a:ext cx="2657462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 Segment</a:t>
            </a:r>
            <a:endParaRPr lang="en-GB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1F1A9-0307-45D6-BBDC-BB4C773908E5}"/>
              </a:ext>
            </a:extLst>
          </p:cNvPr>
          <p:cNvSpPr/>
          <p:nvPr/>
        </p:nvSpPr>
        <p:spPr>
          <a:xfrm>
            <a:off x="4953000" y="4829175"/>
            <a:ext cx="2657462" cy="60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  <a:r>
              <a:rPr lang="en-US" dirty="0"/>
              <a:t> </a:t>
            </a:r>
            <a:r>
              <a:rPr lang="en-US" sz="2800" dirty="0"/>
              <a:t>Segment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5212E-2A07-4B45-A888-C07C885BC861}"/>
              </a:ext>
            </a:extLst>
          </p:cNvPr>
          <p:cNvSpPr/>
          <p:nvPr/>
        </p:nvSpPr>
        <p:spPr>
          <a:xfrm>
            <a:off x="4953000" y="3905250"/>
            <a:ext cx="2657462" cy="923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92EEF-94A5-4531-9AF8-98F1C62BE726}"/>
              </a:ext>
            </a:extLst>
          </p:cNvPr>
          <p:cNvSpPr/>
          <p:nvPr/>
        </p:nvSpPr>
        <p:spPr>
          <a:xfrm>
            <a:off x="4953000" y="1816895"/>
            <a:ext cx="2657462" cy="564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  <a:endParaRPr lang="en-GB" sz="2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BF494F6-1D76-4303-8FD1-99DED3115359}"/>
              </a:ext>
            </a:extLst>
          </p:cNvPr>
          <p:cNvSpPr/>
          <p:nvPr/>
        </p:nvSpPr>
        <p:spPr>
          <a:xfrm>
            <a:off x="6096000" y="2466975"/>
            <a:ext cx="419099" cy="4857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AA99D81-E7CA-4F40-9DCA-E53D9C6A708D}"/>
              </a:ext>
            </a:extLst>
          </p:cNvPr>
          <p:cNvSpPr/>
          <p:nvPr/>
        </p:nvSpPr>
        <p:spPr>
          <a:xfrm>
            <a:off x="6096000" y="3305176"/>
            <a:ext cx="419085" cy="4953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4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EE65-4FFC-403A-AE77-19D6E1D4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2F3E-3DC8-45B2-8B9E-188FBD8C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C4C-3DB5-4588-A03A-E0F98B0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Calling Conventions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BF9-BD49-4C65-BF90-942F61ED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how to pass arguments?</a:t>
            </a:r>
          </a:p>
          <a:p>
            <a:pPr lvl="1"/>
            <a:r>
              <a:rPr lang="en-US" dirty="0"/>
              <a:t>stack, registers, both, argument order</a:t>
            </a:r>
          </a:p>
          <a:p>
            <a:r>
              <a:rPr lang="en-US" dirty="0"/>
              <a:t>how to return the result of the function?</a:t>
            </a:r>
          </a:p>
          <a:p>
            <a:pPr lvl="1"/>
            <a:r>
              <a:rPr lang="en-US" dirty="0"/>
              <a:t>stack, registers, type-dependent</a:t>
            </a:r>
          </a:p>
          <a:p>
            <a:r>
              <a:rPr lang="en-US" dirty="0"/>
              <a:t>which registers are free for caller, and which for callee</a:t>
            </a:r>
          </a:p>
          <a:p>
            <a:endParaRPr lang="en-US" dirty="0"/>
          </a:p>
          <a:p>
            <a:r>
              <a:rPr lang="en-US" dirty="0"/>
              <a:t>who is responsible for cleanup?</a:t>
            </a:r>
          </a:p>
          <a:p>
            <a:pPr lvl="1"/>
            <a:r>
              <a:rPr lang="en-US" dirty="0"/>
              <a:t>caller cleanup, callee cleanup</a:t>
            </a:r>
          </a:p>
          <a:p>
            <a:r>
              <a:rPr lang="en-US" dirty="0"/>
              <a:t>architecture, OS, and language dependent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4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58A-32B7-4C1F-B7C9-7A242DF9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859-6ACB-4544-B4B5-781623B7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 compiler, caller saved</a:t>
            </a:r>
          </a:p>
          <a:p>
            <a:endParaRPr lang="en-US" dirty="0"/>
          </a:p>
          <a:p>
            <a:r>
              <a:rPr lang="en-US" dirty="0"/>
              <a:t>arguments on stack, right to left</a:t>
            </a:r>
          </a:p>
          <a:p>
            <a:endParaRPr lang="en-US" dirty="0"/>
          </a:p>
          <a:p>
            <a:r>
              <a:rPr lang="en-US" dirty="0"/>
              <a:t>result in </a:t>
            </a:r>
            <a:r>
              <a:rPr lang="en-US" dirty="0" err="1"/>
              <a:t>eax</a:t>
            </a:r>
            <a:r>
              <a:rPr lang="en-US" dirty="0"/>
              <a:t>, st0, or stack </a:t>
            </a:r>
          </a:p>
          <a:p>
            <a:endParaRPr lang="en-US" dirty="0"/>
          </a:p>
          <a:p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 caller saved, rest callee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4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5D77-089B-4312-8283-91F2C4CB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10CD-412A-48D3-9C67-C0A5D96B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; save caller’s frame and start new frame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3         ; push the arguments left to right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1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call    f         ; call function f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12   ; remove arguments from frame (caller saved)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    ; result returned in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(if integer)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;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is callee cleaned (call to itself!)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pop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ret               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828E3F-97CE-4210-AB25-D14DEA7ED97D}"/>
              </a:ext>
            </a:extLst>
          </p:cNvPr>
          <p:cNvSpPr/>
          <p:nvPr/>
        </p:nvSpPr>
        <p:spPr>
          <a:xfrm rot="10800000">
            <a:off x="288234" y="1928190"/>
            <a:ext cx="549965" cy="34101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6AB-741D-443F-82FB-9975873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AAF-2FFC-44E7-9399-EAC26660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bp is updated by callee (BP - addressing in callee, like our example)</a:t>
            </a:r>
          </a:p>
          <a:p>
            <a:endParaRPr lang="en-US" dirty="0"/>
          </a:p>
          <a:p>
            <a:r>
              <a:rPr lang="en-US" dirty="0"/>
              <a:t>larger results returned on stack (caller allocated)</a:t>
            </a:r>
          </a:p>
          <a:p>
            <a:endParaRPr lang="en-US" dirty="0"/>
          </a:p>
          <a:p>
            <a:r>
              <a:rPr lang="en-US" dirty="0"/>
              <a:t>results in more registers (</a:t>
            </a:r>
            <a:r>
              <a:rPr lang="en-US" dirty="0" err="1"/>
              <a:t>eax:edx</a:t>
            </a:r>
            <a:r>
              <a:rPr lang="en-US" dirty="0"/>
              <a:t> typically)</a:t>
            </a:r>
          </a:p>
          <a:p>
            <a:endParaRPr lang="en-US" dirty="0"/>
          </a:p>
          <a:p>
            <a:r>
              <a:rPr lang="en-US" dirty="0"/>
              <a:t>stack alignment considerations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7630</Words>
  <Application>Microsoft Office PowerPoint</Application>
  <PresentationFormat>Widescreen</PresentationFormat>
  <Paragraphs>2194</Paragraphs>
  <Slides>131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9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Principles of Compiled Code</vt:lpstr>
      <vt:lpstr>So we have a compiler…</vt:lpstr>
      <vt:lpstr>PowerPoint Presentation</vt:lpstr>
      <vt:lpstr>PowerPoint Presentation</vt:lpstr>
      <vt:lpstr>Executables</vt:lpstr>
      <vt:lpstr>Executable</vt:lpstr>
      <vt:lpstr>PowerPoint Presentation</vt:lpstr>
      <vt:lpstr>Executable</vt:lpstr>
      <vt:lpstr>PowerPoint Presentation</vt:lpstr>
      <vt:lpstr>PowerPoint Presentation</vt:lpstr>
      <vt:lpstr>PowerPoint Presentation</vt:lpstr>
      <vt:lpstr>Relocation</vt:lpstr>
      <vt:lpstr>Executable</vt:lpstr>
      <vt:lpstr>PowerPoint Presentation</vt:lpstr>
      <vt:lpstr>Executable</vt:lpstr>
      <vt:lpstr>PowerPoint Presentation</vt:lpstr>
      <vt:lpstr>PowerPoint Presentation</vt:lpstr>
      <vt:lpstr>Executable</vt:lpstr>
      <vt:lpstr>PowerPoint Presentation</vt:lpstr>
      <vt:lpstr>Object Files</vt:lpstr>
      <vt:lpstr>Object Files</vt:lpstr>
      <vt:lpstr>PowerPoint Presentation</vt:lpstr>
      <vt:lpstr>Source Granularity</vt:lpstr>
      <vt:lpstr>Source Granularity</vt:lpstr>
      <vt:lpstr>Basic Block</vt:lpstr>
      <vt:lpstr>PowerPoint Presentation</vt:lpstr>
      <vt:lpstr>PowerPoint Presentation</vt:lpstr>
      <vt:lpstr>PowerPoint Presentation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Memory Layout</vt:lpstr>
      <vt:lpstr>PowerPoint Presentation</vt:lpstr>
      <vt:lpstr>PowerPoint Presentation</vt:lpstr>
      <vt:lpstr>PowerPoint Presentation</vt:lpstr>
      <vt:lpstr>Call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Stack</vt:lpstr>
      <vt:lpstr>Data Segment</vt:lpstr>
      <vt:lpstr>Data Segment</vt:lpstr>
      <vt:lpstr>Heap </vt:lpstr>
      <vt:lpstr>Memory Layout</vt:lpstr>
      <vt:lpstr>Calling Conventions</vt:lpstr>
      <vt:lpstr>Calling Conventions</vt:lpstr>
      <vt:lpstr>cdecl (x86)</vt:lpstr>
      <vt:lpstr>cdecl (x86)</vt:lpstr>
      <vt:lpstr>cdecl (x86)</vt:lpstr>
      <vt:lpstr>Other x86 Calling Conventions</vt:lpstr>
      <vt:lpstr>ARM (A32)</vt:lpstr>
      <vt:lpstr>ARM64</vt:lpstr>
      <vt:lpstr>Target Architectures</vt:lpstr>
      <vt:lpstr>Target Architectures</vt:lpstr>
      <vt:lpstr>CISC</vt:lpstr>
      <vt:lpstr>CISC</vt:lpstr>
      <vt:lpstr>CISC</vt:lpstr>
      <vt:lpstr>CISC</vt:lpstr>
      <vt:lpstr>RISC</vt:lpstr>
      <vt:lpstr>SuperScalar Processors</vt:lpstr>
      <vt:lpstr>Pipeline Stalls</vt:lpstr>
      <vt:lpstr>RISC</vt:lpstr>
      <vt:lpstr>VLIW</vt:lpstr>
      <vt:lpstr>EPIC</vt:lpstr>
      <vt:lpstr>The Awesome Compiler</vt:lpstr>
      <vt:lpstr>The Awesome Compiler</vt:lpstr>
      <vt:lpstr>Super-Super Processors</vt:lpstr>
      <vt:lpstr>SMT</vt:lpstr>
      <vt:lpstr>Out of Order Execution</vt:lpstr>
      <vt:lpstr>PowerPoint Presentation</vt:lpstr>
      <vt:lpstr>Practical ISA</vt:lpstr>
      <vt:lpstr>PowerPoint Presentation</vt:lpstr>
      <vt:lpstr>PowerPoint Presentation</vt:lpstr>
      <vt:lpstr>PowerPoint Presentation</vt:lpstr>
      <vt:lpstr>PowerPoint Presentation</vt:lpstr>
      <vt:lpstr>Fun with CISC</vt:lpstr>
      <vt:lpstr>PowerPoint Presentation</vt:lpstr>
      <vt:lpstr>PowerPoint Presentation</vt:lpstr>
      <vt:lpstr>Code Size Matters</vt:lpstr>
      <vt:lpstr>General Trends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82</cp:revision>
  <dcterms:created xsi:type="dcterms:W3CDTF">2019-11-27T10:15:31Z</dcterms:created>
  <dcterms:modified xsi:type="dcterms:W3CDTF">2023-02-27T11:23:10Z</dcterms:modified>
</cp:coreProperties>
</file>