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26" r:id="rId2"/>
    <p:sldId id="256" r:id="rId3"/>
    <p:sldId id="611" r:id="rId4"/>
    <p:sldId id="612" r:id="rId5"/>
    <p:sldId id="424" r:id="rId6"/>
    <p:sldId id="423" r:id="rId7"/>
    <p:sldId id="613" r:id="rId8"/>
    <p:sldId id="615" r:id="rId9"/>
    <p:sldId id="616" r:id="rId10"/>
    <p:sldId id="426" r:id="rId11"/>
    <p:sldId id="619" r:id="rId12"/>
    <p:sldId id="656" r:id="rId13"/>
    <p:sldId id="618" r:id="rId14"/>
    <p:sldId id="621" r:id="rId15"/>
    <p:sldId id="428" r:id="rId16"/>
    <p:sldId id="429" r:id="rId17"/>
    <p:sldId id="622" r:id="rId18"/>
    <p:sldId id="624" r:id="rId19"/>
    <p:sldId id="623" r:id="rId20"/>
    <p:sldId id="625" r:id="rId21"/>
    <p:sldId id="626" r:id="rId22"/>
    <p:sldId id="627" r:id="rId23"/>
    <p:sldId id="628" r:id="rId24"/>
    <p:sldId id="430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3" r:id="rId38"/>
    <p:sldId id="641" r:id="rId39"/>
    <p:sldId id="644" r:id="rId40"/>
    <p:sldId id="645" r:id="rId41"/>
    <p:sldId id="646" r:id="rId42"/>
    <p:sldId id="647" r:id="rId43"/>
    <p:sldId id="648" r:id="rId44"/>
    <p:sldId id="649" r:id="rId45"/>
    <p:sldId id="650" r:id="rId46"/>
    <p:sldId id="651" r:id="rId47"/>
    <p:sldId id="652" r:id="rId48"/>
    <p:sldId id="653" r:id="rId49"/>
    <p:sldId id="655" r:id="rId50"/>
    <p:sldId id="654" r:id="rId51"/>
    <p:sldId id="431" r:id="rId52"/>
    <p:sldId id="42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84019" autoAdjust="0"/>
  </p:normalViewPr>
  <p:slideViewPr>
    <p:cSldViewPr snapToGrid="0">
      <p:cViewPr varScale="1">
        <p:scale>
          <a:sx n="96" d="100"/>
          <a:sy n="96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Details about how compiled code actually works. Information about calling conventions, stack frames, variables, symbols and visibility. Memory areas (heap, stack, </a:t>
            </a:r>
            <a:r>
              <a:rPr lang="en-US" b="0" dirty="0" err="1">
                <a:solidFill>
                  <a:srgbClr val="00FF00"/>
                </a:solidFill>
                <a:effectLst/>
                <a:latin typeface=" Iosevka Term"/>
              </a:rPr>
              <a:t>globals</a:t>
            </a: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), alignment. Compilation units (modules, functions, basic blocks). Object files, static vs dynamic linkage, 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Obviously, this only works if we have some sort of intermediate representation that the middle-end can work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Obviously, this only works if we have some sort of intermediate representation that the middle-end can work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6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1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insert the DUP now. Where to store the temporary?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3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kit.org/blog/3362/introducing-the-webkit-ftl-jit/" TargetMode="External"/><Relationship Id="rId2" Type="http://schemas.openxmlformats.org/officeDocument/2006/relationships/hyperlink" Target="https://llvm.org/devmtg/2015-10/slides/GroffLattner-SILHighLevelIR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kit.org/blog/5852/introducing-the-b3-jit-compil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3CF-C78C-4582-B32C-221D6C5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Trying to outsmart a compiler defeats much of the purpose of using one.</a:t>
            </a:r>
          </a:p>
          <a:p>
            <a:pPr marL="0" indent="0" algn="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Brian Kernighan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1C3C-4F63-403A-8F22-D5D4CDDD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Based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85DE-3105-49B9-884A-65CE1BAA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registers, arguments to operations placed on stack</a:t>
            </a:r>
          </a:p>
          <a:p>
            <a:r>
              <a:rPr lang="en-US" dirty="0"/>
              <a:t>compact representation</a:t>
            </a:r>
          </a:p>
          <a:p>
            <a:r>
              <a:rPr lang="en-US" dirty="0"/>
              <a:t>simple translation</a:t>
            </a:r>
          </a:p>
          <a:p>
            <a:r>
              <a:rPr lang="en-US" dirty="0"/>
              <a:t>control flow usually translated with jumps</a:t>
            </a:r>
          </a:p>
          <a:p>
            <a:endParaRPr lang="en-US" dirty="0"/>
          </a:p>
          <a:p>
            <a:r>
              <a:rPr lang="en-US" dirty="0"/>
              <a:t>often used for bytecodes (JVM, CIL, etc.)</a:t>
            </a:r>
          </a:p>
          <a:p>
            <a:r>
              <a:rPr lang="en-US" dirty="0"/>
              <a:t>sometimes, even target architectures are stack based</a:t>
            </a:r>
          </a:p>
        </p:txBody>
      </p:sp>
    </p:spTree>
    <p:extLst>
      <p:ext uri="{BB962C8B-B14F-4D97-AF65-F5344CB8AC3E}">
        <p14:creationId xmlns:p14="http://schemas.microsoft.com/office/powerpoint/2010/main" val="88410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368337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DUP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2927-E2C9-4CFA-8795-05FF91E6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Based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767A-CB39-4767-9D20-B1473E44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harder to optimize</a:t>
            </a:r>
          </a:p>
          <a:p>
            <a:endParaRPr lang="en-US" dirty="0"/>
          </a:p>
          <a:p>
            <a:r>
              <a:rPr lang="en-US" dirty="0"/>
              <a:t>even local optimizations are non-trivial and require extra stack manipulation</a:t>
            </a:r>
          </a:p>
          <a:p>
            <a:endParaRPr lang="en-US" dirty="0"/>
          </a:p>
          <a:p>
            <a:r>
              <a:rPr lang="en-US" dirty="0"/>
              <a:t>code movement hard (code expects stack layout)</a:t>
            </a:r>
          </a:p>
        </p:txBody>
      </p:sp>
    </p:spTree>
    <p:extLst>
      <p:ext uri="{BB962C8B-B14F-4D97-AF65-F5344CB8AC3E}">
        <p14:creationId xmlns:p14="http://schemas.microsoft.com/office/powerpoint/2010/main" val="358039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38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SUB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235995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01EC-1D77-4C7E-B847-01F857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554D-CAD7-4535-8E19-C9BF0ADE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operates on registers, but the number of registers is usually not bounded</a:t>
            </a:r>
          </a:p>
          <a:p>
            <a:r>
              <a:rPr lang="en-US" dirty="0"/>
              <a:t>registers in this setting almost like variables</a:t>
            </a:r>
          </a:p>
          <a:p>
            <a:endParaRPr lang="en-US" dirty="0"/>
          </a:p>
          <a:p>
            <a:r>
              <a:rPr lang="en-US" dirty="0"/>
              <a:t>usually lower level (i.e. different type system)</a:t>
            </a:r>
          </a:p>
          <a:p>
            <a:r>
              <a:rPr lang="en-US" dirty="0"/>
              <a:t>control flow almost exclusively as jumps</a:t>
            </a:r>
          </a:p>
          <a:p>
            <a:r>
              <a:rPr lang="en-US" dirty="0"/>
              <a:t>high-level assembler</a:t>
            </a:r>
          </a:p>
          <a:p>
            <a:endParaRPr lang="en-US" dirty="0"/>
          </a:p>
          <a:p>
            <a:r>
              <a:rPr lang="en-US" dirty="0"/>
              <a:t>good for low level optimizations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8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9DF6-55A3-4A96-8415-2163FD02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BB1A-EEC8-41AF-AFF1-FF43BA9F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machine IRs are usually normalized, such as the 3AC</a:t>
            </a:r>
          </a:p>
          <a:p>
            <a:r>
              <a:rPr lang="en-US" dirty="0"/>
              <a:t>each operation is expressed as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result = src1 op src2</a:t>
            </a:r>
          </a:p>
          <a:p>
            <a:endParaRPr lang="en-US" dirty="0"/>
          </a:p>
          <a:p>
            <a:r>
              <a:rPr lang="en-US" dirty="0"/>
              <a:t>i.e. instruction (the operation) and three addresses (result, src1 and src2)</a:t>
            </a:r>
          </a:p>
          <a:p>
            <a:r>
              <a:rPr lang="en-US" dirty="0"/>
              <a:t>the addresses are either names (symbols), constants, or compiler generated temporaries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90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089B-0FE3-4D34-B5F7-6BEF5A8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68A9-CA0F-43F7-AA30-6E70D94F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arithmetics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copy (assignment)</a:t>
            </a:r>
          </a:p>
          <a:p>
            <a:endParaRPr lang="en-US" dirty="0"/>
          </a:p>
          <a:p>
            <a:r>
              <a:rPr lang="en-US" dirty="0"/>
              <a:t>pointers, dereferencing, etc.</a:t>
            </a:r>
          </a:p>
          <a:p>
            <a:endParaRPr lang="en-US" dirty="0"/>
          </a:p>
          <a:p>
            <a:r>
              <a:rPr lang="en-US" dirty="0"/>
              <a:t>function calls</a:t>
            </a:r>
          </a:p>
          <a:p>
            <a:endParaRPr lang="en-US" dirty="0"/>
          </a:p>
          <a:p>
            <a:r>
              <a:rPr lang="en-US" dirty="0"/>
              <a:t>jumps (conditional and unconditional)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4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t3 t1</a:t>
            </a:r>
          </a:p>
        </p:txBody>
      </p:sp>
    </p:spTree>
    <p:extLst>
      <p:ext uri="{BB962C8B-B14F-4D97-AF65-F5344CB8AC3E}">
        <p14:creationId xmlns:p14="http://schemas.microsoft.com/office/powerpoint/2010/main" val="209020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ABE-18D7-44D1-AA8E-73572E4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4BF-AEDA-4E89-9C06-31AA43F9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7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Internal Representations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t3 t1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58B768-727E-42EA-B50A-1BE04361C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76432"/>
              </p:ext>
            </p:extLst>
          </p:nvPr>
        </p:nvGraphicFramePr>
        <p:xfrm>
          <a:off x="3593548" y="432276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783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8919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1227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227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7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8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9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5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ABE-18D7-44D1-AA8E-73572E4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4BF-AEDA-4E89-9C06-31AA43F9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endParaRPr lang="en-US" dirty="0"/>
          </a:p>
          <a:p>
            <a:r>
              <a:rPr lang="en-US" dirty="0"/>
              <a:t>triples</a:t>
            </a:r>
          </a:p>
          <a:p>
            <a:pPr lvl="1"/>
            <a:r>
              <a:rPr lang="en-US" dirty="0"/>
              <a:t>the index of the instruction itself is a temporary that others may reference</a:t>
            </a:r>
          </a:p>
        </p:txBody>
      </p:sp>
    </p:spTree>
    <p:extLst>
      <p:ext uri="{BB962C8B-B14F-4D97-AF65-F5344CB8AC3E}">
        <p14:creationId xmlns:p14="http://schemas.microsoft.com/office/powerpoint/2010/main" val="307582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t4 = MUL t3 t1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AF3D2C-46CA-42EC-9428-AE4F5B11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14421"/>
              </p:ext>
            </p:extLst>
          </p:nvPr>
        </p:nvGraphicFramePr>
        <p:xfrm>
          <a:off x="3890617" y="458421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85587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5667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254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0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9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0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7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1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9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ABE-18D7-44D1-AA8E-73572E4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4BF-AEDA-4E89-9C06-31AA43F9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endParaRPr lang="en-US" dirty="0"/>
          </a:p>
          <a:p>
            <a:r>
              <a:rPr lang="en-US" dirty="0"/>
              <a:t>triples</a:t>
            </a:r>
          </a:p>
          <a:p>
            <a:pPr lvl="1"/>
            <a:r>
              <a:rPr lang="en-US" dirty="0"/>
              <a:t>the index of the instruction itself is a temporary that others may reference</a:t>
            </a:r>
          </a:p>
          <a:p>
            <a:pPr lvl="1"/>
            <a:endParaRPr lang="en-US" dirty="0"/>
          </a:p>
          <a:p>
            <a:r>
              <a:rPr lang="en-US" dirty="0"/>
              <a:t>indirect triples</a:t>
            </a:r>
          </a:p>
          <a:p>
            <a:pPr lvl="1"/>
            <a:r>
              <a:rPr lang="en-US" dirty="0"/>
              <a:t>like tripes, but extra table that determines the instruction order so that they can be easily moved </a:t>
            </a:r>
          </a:p>
        </p:txBody>
      </p:sp>
    </p:spTree>
    <p:extLst>
      <p:ext uri="{BB962C8B-B14F-4D97-AF65-F5344CB8AC3E}">
        <p14:creationId xmlns:p14="http://schemas.microsoft.com/office/powerpoint/2010/main" val="317403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2066-8409-4708-BD34-90B49DBE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E001-F241-429B-9309-BC3C17DF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of representation, such as 3AC, where each address is assigned only once and before any use</a:t>
            </a:r>
          </a:p>
          <a:p>
            <a:endParaRPr lang="en-US" dirty="0"/>
          </a:p>
          <a:p>
            <a:r>
              <a:rPr lang="en-US" dirty="0"/>
              <a:t>really good for many optimizations</a:t>
            </a:r>
          </a:p>
          <a:p>
            <a:pPr lvl="1"/>
            <a:r>
              <a:rPr lang="en-US" dirty="0"/>
              <a:t>faster analysis algorithms</a:t>
            </a:r>
          </a:p>
          <a:p>
            <a:pPr lvl="1"/>
            <a:r>
              <a:rPr lang="en-US" dirty="0"/>
              <a:t>simpler code movement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t4 = MUL t3 t1</a:t>
            </a:r>
          </a:p>
        </p:txBody>
      </p:sp>
    </p:spTree>
    <p:extLst>
      <p:ext uri="{BB962C8B-B14F-4D97-AF65-F5344CB8AC3E}">
        <p14:creationId xmlns:p14="http://schemas.microsoft.com/office/powerpoint/2010/main" val="51072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2066-8409-4708-BD34-90B49DBE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E001-F241-429B-9309-BC3C17DF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of representation, such as 3AC, where each address is assigned only once and before any use</a:t>
            </a:r>
          </a:p>
          <a:p>
            <a:endParaRPr lang="en-US" dirty="0"/>
          </a:p>
          <a:p>
            <a:r>
              <a:rPr lang="en-US" dirty="0"/>
              <a:t>really good for many optimizations</a:t>
            </a:r>
          </a:p>
          <a:p>
            <a:pPr lvl="1"/>
            <a:r>
              <a:rPr lang="en-US" dirty="0"/>
              <a:t>faster analysis algorithms</a:t>
            </a:r>
          </a:p>
          <a:p>
            <a:pPr lvl="1"/>
            <a:r>
              <a:rPr lang="en-US" dirty="0"/>
              <a:t>simpler code movement</a:t>
            </a:r>
          </a:p>
          <a:p>
            <a:pPr lvl="1"/>
            <a:r>
              <a:rPr lang="en-US" dirty="0"/>
              <a:t>encodes reaching definitions automatically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9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 = 6; else b = 7;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6; else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1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 = 6; else b = 7; b = b + 1;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 b = b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1543639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99293" y="129528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124558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x86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1533579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81705" y="1441159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86853" y="1148768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83631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408575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35787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65182" y="1441159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37104" y="1079194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3533D-CA91-4B57-960E-06ED166043C8}"/>
              </a:ext>
            </a:extLst>
          </p:cNvPr>
          <p:cNvSpPr/>
          <p:nvPr/>
        </p:nvSpPr>
        <p:spPr>
          <a:xfrm>
            <a:off x="1486853" y="2396124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8FC537-3C5A-4DCD-B0A7-EA8239633432}"/>
              </a:ext>
            </a:extLst>
          </p:cNvPr>
          <p:cNvSpPr/>
          <p:nvPr/>
        </p:nvSpPr>
        <p:spPr>
          <a:xfrm>
            <a:off x="1583631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0A6BA-CF44-4125-A755-D8C954147A97}"/>
              </a:ext>
            </a:extLst>
          </p:cNvPr>
          <p:cNvSpPr/>
          <p:nvPr/>
        </p:nvSpPr>
        <p:spPr>
          <a:xfrm>
            <a:off x="2408575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AB47C-7660-4A4A-B339-AC6268CE1528}"/>
              </a:ext>
            </a:extLst>
          </p:cNvPr>
          <p:cNvSpPr/>
          <p:nvPr/>
        </p:nvSpPr>
        <p:spPr>
          <a:xfrm>
            <a:off x="3235787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4A0214-1A63-4724-B8F6-5780539D8F39}"/>
              </a:ext>
            </a:extLst>
          </p:cNvPr>
          <p:cNvSpPr/>
          <p:nvPr/>
        </p:nvSpPr>
        <p:spPr>
          <a:xfrm>
            <a:off x="1480552" y="3643480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A21DD8-B5B9-4FF0-B080-ED4D7C3A3FC2}"/>
              </a:ext>
            </a:extLst>
          </p:cNvPr>
          <p:cNvSpPr/>
          <p:nvPr/>
        </p:nvSpPr>
        <p:spPr>
          <a:xfrm>
            <a:off x="1577330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5E8A48-E2A1-4B3C-B480-F9B4AF46718C}"/>
              </a:ext>
            </a:extLst>
          </p:cNvPr>
          <p:cNvSpPr/>
          <p:nvPr/>
        </p:nvSpPr>
        <p:spPr>
          <a:xfrm>
            <a:off x="2402274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D9A7F-C6E4-4144-846B-788B63BC8C4D}"/>
              </a:ext>
            </a:extLst>
          </p:cNvPr>
          <p:cNvSpPr/>
          <p:nvPr/>
        </p:nvSpPr>
        <p:spPr>
          <a:xfrm>
            <a:off x="3229486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67CBF-B2EA-4A9C-81D1-4B14C7019990}"/>
              </a:ext>
            </a:extLst>
          </p:cNvPr>
          <p:cNvSpPr/>
          <p:nvPr/>
        </p:nvSpPr>
        <p:spPr>
          <a:xfrm>
            <a:off x="1480552" y="4890836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85543-5008-4596-9B3B-AA3BEC17D5DD}"/>
              </a:ext>
            </a:extLst>
          </p:cNvPr>
          <p:cNvSpPr/>
          <p:nvPr/>
        </p:nvSpPr>
        <p:spPr>
          <a:xfrm>
            <a:off x="1577330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DA60D-C95C-424B-A599-86C37AD4E87F}"/>
              </a:ext>
            </a:extLst>
          </p:cNvPr>
          <p:cNvSpPr/>
          <p:nvPr/>
        </p:nvSpPr>
        <p:spPr>
          <a:xfrm>
            <a:off x="2402274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DBBBD8-D327-471E-AA58-00BE2B8D4D63}"/>
              </a:ext>
            </a:extLst>
          </p:cNvPr>
          <p:cNvSpPr/>
          <p:nvPr/>
        </p:nvSpPr>
        <p:spPr>
          <a:xfrm>
            <a:off x="3229486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FE382-EF06-4FDE-87FA-EA249B7FF9BF}"/>
              </a:ext>
            </a:extLst>
          </p:cNvPr>
          <p:cNvCxnSpPr>
            <a:cxnSpLocks/>
          </p:cNvCxnSpPr>
          <p:nvPr/>
        </p:nvCxnSpPr>
        <p:spPr>
          <a:xfrm flipV="1">
            <a:off x="887891" y="2866917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16FCC1-FCDA-46DB-91D1-8D419E28BED9}"/>
              </a:ext>
            </a:extLst>
          </p:cNvPr>
          <p:cNvSpPr txBox="1"/>
          <p:nvPr/>
        </p:nvSpPr>
        <p:spPr>
          <a:xfrm>
            <a:off x="186411" y="2618559"/>
            <a:ext cx="95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C7E369-C10C-4BAD-9A60-6135E1CDF9F7}"/>
              </a:ext>
            </a:extLst>
          </p:cNvPr>
          <p:cNvCxnSpPr>
            <a:cxnSpLocks/>
          </p:cNvCxnSpPr>
          <p:nvPr/>
        </p:nvCxnSpPr>
        <p:spPr>
          <a:xfrm flipV="1">
            <a:off x="877582" y="4110284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134FD4-46B0-4FF8-83C0-5CD7A35DA5E1}"/>
              </a:ext>
            </a:extLst>
          </p:cNvPr>
          <p:cNvSpPr txBox="1"/>
          <p:nvPr/>
        </p:nvSpPr>
        <p:spPr>
          <a:xfrm>
            <a:off x="-65208" y="3952831"/>
            <a:ext cx="157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F4B94C-6DDA-4FF1-A62E-C0D91D1AF19D}"/>
              </a:ext>
            </a:extLst>
          </p:cNvPr>
          <p:cNvCxnSpPr>
            <a:cxnSpLocks/>
          </p:cNvCxnSpPr>
          <p:nvPr/>
        </p:nvCxnSpPr>
        <p:spPr>
          <a:xfrm flipV="1">
            <a:off x="875079" y="5410946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36005C-0F98-4F02-B933-05341E669B3D}"/>
              </a:ext>
            </a:extLst>
          </p:cNvPr>
          <p:cNvSpPr txBox="1"/>
          <p:nvPr/>
        </p:nvSpPr>
        <p:spPr>
          <a:xfrm>
            <a:off x="399293" y="5162588"/>
            <a:ext cx="81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9E874-E3EF-4EDF-ABAE-7B2D836EE384}"/>
              </a:ext>
            </a:extLst>
          </p:cNvPr>
          <p:cNvSpPr/>
          <p:nvPr/>
        </p:nvSpPr>
        <p:spPr>
          <a:xfrm>
            <a:off x="9781705" y="2771301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D95AE-20A7-4243-90D8-2B6BAD760F5A}"/>
              </a:ext>
            </a:extLst>
          </p:cNvPr>
          <p:cNvSpPr/>
          <p:nvPr/>
        </p:nvSpPr>
        <p:spPr>
          <a:xfrm>
            <a:off x="8765182" y="2771301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890355-5A45-4495-AC72-39F974FF5F3C}"/>
              </a:ext>
            </a:extLst>
          </p:cNvPr>
          <p:cNvSpPr/>
          <p:nvPr/>
        </p:nvSpPr>
        <p:spPr>
          <a:xfrm>
            <a:off x="8637104" y="2409336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6D2DC9-FBE3-4B1B-89D6-9C231D17E232}"/>
              </a:ext>
            </a:extLst>
          </p:cNvPr>
          <p:cNvSpPr/>
          <p:nvPr/>
        </p:nvSpPr>
        <p:spPr>
          <a:xfrm>
            <a:off x="9781705" y="4083416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07F0E-AAF2-4590-8644-68B88DB2A412}"/>
              </a:ext>
            </a:extLst>
          </p:cNvPr>
          <p:cNvSpPr/>
          <p:nvPr/>
        </p:nvSpPr>
        <p:spPr>
          <a:xfrm>
            <a:off x="8765182" y="4083416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80E88-DFA2-4A83-BDC4-0DA09575AD55}"/>
              </a:ext>
            </a:extLst>
          </p:cNvPr>
          <p:cNvSpPr/>
          <p:nvPr/>
        </p:nvSpPr>
        <p:spPr>
          <a:xfrm>
            <a:off x="8637104" y="3721451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026414-C074-41CA-9BA9-A3F9E03D1015}"/>
              </a:ext>
            </a:extLst>
          </p:cNvPr>
          <p:cNvSpPr/>
          <p:nvPr/>
        </p:nvSpPr>
        <p:spPr>
          <a:xfrm>
            <a:off x="9781705" y="5416900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5C8BB8-B37A-4A26-94BC-C67FDA780CAF}"/>
              </a:ext>
            </a:extLst>
          </p:cNvPr>
          <p:cNvSpPr/>
          <p:nvPr/>
        </p:nvSpPr>
        <p:spPr>
          <a:xfrm>
            <a:off x="8765182" y="5416900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4DBEAB-7BA2-4872-9852-C0C4525CE493}"/>
              </a:ext>
            </a:extLst>
          </p:cNvPr>
          <p:cNvSpPr/>
          <p:nvPr/>
        </p:nvSpPr>
        <p:spPr>
          <a:xfrm>
            <a:off x="8637104" y="5054935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FB2417-DD3C-4477-8F21-E83AE6079E22}"/>
              </a:ext>
            </a:extLst>
          </p:cNvPr>
          <p:cNvSpPr txBox="1"/>
          <p:nvPr/>
        </p:nvSpPr>
        <p:spPr>
          <a:xfrm>
            <a:off x="11430000" y="2618559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D3C3E0-1134-46DB-AB3D-7EB82FB2622B}"/>
              </a:ext>
            </a:extLst>
          </p:cNvPr>
          <p:cNvCxnSpPr>
            <a:cxnSpLocks/>
          </p:cNvCxnSpPr>
          <p:nvPr/>
        </p:nvCxnSpPr>
        <p:spPr>
          <a:xfrm>
            <a:off x="11099395" y="2906553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B8A599-4645-4BF0-9EFC-95B7C0E75BDE}"/>
              </a:ext>
            </a:extLst>
          </p:cNvPr>
          <p:cNvSpPr txBox="1"/>
          <p:nvPr/>
        </p:nvSpPr>
        <p:spPr>
          <a:xfrm>
            <a:off x="11443088" y="3875808"/>
            <a:ext cx="57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RV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1A8261-7FCD-4D95-B0E6-7BE8C872DA6D}"/>
              </a:ext>
            </a:extLst>
          </p:cNvPr>
          <p:cNvCxnSpPr>
            <a:cxnSpLocks/>
          </p:cNvCxnSpPr>
          <p:nvPr/>
        </p:nvCxnSpPr>
        <p:spPr>
          <a:xfrm>
            <a:off x="11112483" y="416380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434A55-83C6-41EE-BA4D-DA2A0F838799}"/>
              </a:ext>
            </a:extLst>
          </p:cNvPr>
          <p:cNvSpPr txBox="1"/>
          <p:nvPr/>
        </p:nvSpPr>
        <p:spPr>
          <a:xfrm>
            <a:off x="11443088" y="5287618"/>
            <a:ext cx="77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AVR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6E5FB2-C06B-448B-9B94-3B740D290D61}"/>
              </a:ext>
            </a:extLst>
          </p:cNvPr>
          <p:cNvCxnSpPr>
            <a:cxnSpLocks/>
          </p:cNvCxnSpPr>
          <p:nvPr/>
        </p:nvCxnSpPr>
        <p:spPr>
          <a:xfrm>
            <a:off x="11112483" y="557561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3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6; else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7;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6; else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7;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4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l-GR" dirty="0">
                <a:latin typeface="Iosevka NF" panose="02000509000000000000" pitchFamily="49" charset="0"/>
                <a:ea typeface="Iosevka NF" panose="02000509000000000000" pitchFamily="49" charset="0"/>
              </a:rPr>
              <a:t>Φ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4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6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644D-6682-44DC-BAB8-8BEBF99D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US" dirty="0"/>
              <a:t> (Phi)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B237-3C5D-497D-A24C-DA74AE4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chooses the correct previous value based on where control flow is came from</a:t>
            </a:r>
          </a:p>
          <a:p>
            <a:endParaRPr lang="en-US" dirty="0"/>
          </a:p>
          <a:p>
            <a:r>
              <a:rPr lang="en-US" dirty="0"/>
              <a:t>pseudo-instruction with no runtime counterpart</a:t>
            </a:r>
          </a:p>
          <a:p>
            <a:pPr lvl="1"/>
            <a:r>
              <a:rPr lang="en-US" dirty="0"/>
              <a:t>when executed, all Bs share are one variable and the </a:t>
            </a:r>
            <a:r>
              <a:rPr lang="en-US" dirty="0" err="1"/>
              <a:t>the</a:t>
            </a:r>
            <a:r>
              <a:rPr lang="en-US" dirty="0"/>
              <a:t> control flow taken modifies the value alone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4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3C58-FEBE-4BFC-AFF7-E12AC204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BD99-8AE7-4193-8729-37082874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it is non-trivial to determine where and for which variables to put </a:t>
            </a:r>
            <a:r>
              <a:rPr lang="el-GR" dirty="0"/>
              <a:t>Φ</a:t>
            </a:r>
            <a:r>
              <a:rPr lang="en-US" dirty="0"/>
              <a:t> nodes (consider loops, jumps, etc.)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efficient solution for minimal SSA exists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12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A779-DBCA-42CE-8ABF-756E7DA3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- Dominance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14F-CE41-4E80-8F8E-BC96046D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A strictly dominates different instruction B if</a:t>
            </a:r>
          </a:p>
          <a:p>
            <a:pPr lvl="1"/>
            <a:r>
              <a:rPr lang="en-US" dirty="0"/>
              <a:t>all control flow to B must first pass through A</a:t>
            </a:r>
          </a:p>
          <a:p>
            <a:pPr lvl="1"/>
            <a:endParaRPr lang="en-US" dirty="0"/>
          </a:p>
          <a:p>
            <a:r>
              <a:rPr lang="en-US" dirty="0"/>
              <a:t>instruction A dominates B if</a:t>
            </a:r>
          </a:p>
          <a:p>
            <a:pPr lvl="1"/>
            <a:r>
              <a:rPr lang="en-US" dirty="0"/>
              <a:t>A strictly dominates B</a:t>
            </a:r>
          </a:p>
          <a:p>
            <a:pPr lvl="1"/>
            <a:r>
              <a:rPr lang="en-US" dirty="0"/>
              <a:t>or A == B</a:t>
            </a:r>
          </a:p>
        </p:txBody>
      </p:sp>
    </p:spTree>
    <p:extLst>
      <p:ext uri="{BB962C8B-B14F-4D97-AF65-F5344CB8AC3E}">
        <p14:creationId xmlns:p14="http://schemas.microsoft.com/office/powerpoint/2010/main" val="203733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65E5-0933-43AF-8310-9F184EA7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– Dominance Frontier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99FC-3E7E-43CD-AB74-D823D298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B is in the dominance frontier of instruction A if:</a:t>
            </a:r>
          </a:p>
          <a:p>
            <a:pPr lvl="1"/>
            <a:r>
              <a:rPr lang="en-US" dirty="0"/>
              <a:t>A does not strictly dominate B, but dominates some predecessor of B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in English: if A assigns and strictly dominates B, then B will see A’s value, the dominance frontiers are earliest nodes from A to B where other control flow paths are joining</a:t>
            </a:r>
          </a:p>
        </p:txBody>
      </p:sp>
    </p:spTree>
    <p:extLst>
      <p:ext uri="{BB962C8B-B14F-4D97-AF65-F5344CB8AC3E}">
        <p14:creationId xmlns:p14="http://schemas.microsoft.com/office/powerpoint/2010/main" val="156840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3C58-FEBE-4BFC-AFF7-E12AC204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BD99-8AE7-4193-8729-37082874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it is non-trivial to determine where and for which variables to put </a:t>
            </a:r>
            <a:r>
              <a:rPr lang="el-GR" dirty="0"/>
              <a:t>Φ</a:t>
            </a:r>
            <a:r>
              <a:rPr lang="en-US" dirty="0"/>
              <a:t> nodes (consider loops, jumps, etc.)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efficient solution for minimal SSA exists</a:t>
            </a:r>
          </a:p>
          <a:p>
            <a:r>
              <a:rPr lang="en-US" dirty="0"/>
              <a:t>place </a:t>
            </a:r>
            <a:r>
              <a:rPr lang="el-GR" dirty="0"/>
              <a:t>Φ</a:t>
            </a:r>
            <a:r>
              <a:rPr lang="en-US" dirty="0"/>
              <a:t> nodes for live variables at dominance frontiers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7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137B-02F1-41CB-9F7C-2C7AF477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27B-9DEC-4010-B1E7-7496298E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9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95DF-3694-4C7A-BBD2-2E0FD57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78BA-384E-4187-A5D0-9B5D1AE0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optimized SSA to non-SSA representation also not trivial</a:t>
            </a:r>
          </a:p>
          <a:p>
            <a:endParaRPr lang="en-US" dirty="0"/>
          </a:p>
          <a:p>
            <a:r>
              <a:rPr lang="en-US" dirty="0"/>
              <a:t>optimizations can prevent conversion just by merging values</a:t>
            </a:r>
          </a:p>
        </p:txBody>
      </p:sp>
    </p:spTree>
    <p:extLst>
      <p:ext uri="{BB962C8B-B14F-4D97-AF65-F5344CB8AC3E}">
        <p14:creationId xmlns:p14="http://schemas.microsoft.com/office/powerpoint/2010/main" val="418798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1EA-B94B-440E-A4CC-1C9B66FD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3; y = 3; x = 4; y = y + 2;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0F6A-1E98-4218-851A-3809D6B4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1543639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99293" y="129528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124558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x86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1533579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81705" y="1441159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86853" y="1148768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83631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408575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35787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70741-9466-4A73-AD7D-B58CF3A52CB7}"/>
              </a:ext>
            </a:extLst>
          </p:cNvPr>
          <p:cNvSpPr/>
          <p:nvPr/>
        </p:nvSpPr>
        <p:spPr>
          <a:xfrm>
            <a:off x="4930342" y="2204589"/>
            <a:ext cx="2668046" cy="207727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8A8A-DB1E-4C00-80DF-BFED2CD9FCAC}"/>
              </a:ext>
            </a:extLst>
          </p:cNvPr>
          <p:cNvSpPr/>
          <p:nvPr/>
        </p:nvSpPr>
        <p:spPr>
          <a:xfrm>
            <a:off x="5036085" y="2938064"/>
            <a:ext cx="970375" cy="3860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Analysis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AF47095-08F7-4733-8FEB-AAAEBA661162}"/>
              </a:ext>
            </a:extLst>
          </p:cNvPr>
          <p:cNvSpPr/>
          <p:nvPr/>
        </p:nvSpPr>
        <p:spPr>
          <a:xfrm rot="10800000">
            <a:off x="5709429" y="2510430"/>
            <a:ext cx="1109872" cy="356487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5837B-E4C2-4A64-986E-5EB389A8C33D}"/>
              </a:ext>
            </a:extLst>
          </p:cNvPr>
          <p:cNvSpPr/>
          <p:nvPr/>
        </p:nvSpPr>
        <p:spPr>
          <a:xfrm>
            <a:off x="6554783" y="2954417"/>
            <a:ext cx="970375" cy="3564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C384-E3BC-4059-8B1C-FB158D473465}"/>
              </a:ext>
            </a:extLst>
          </p:cNvPr>
          <p:cNvSpPr/>
          <p:nvPr/>
        </p:nvSpPr>
        <p:spPr>
          <a:xfrm>
            <a:off x="5883730" y="3806594"/>
            <a:ext cx="761269" cy="316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 Scheduler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0C928E8A-0E36-4881-BC68-94EA484EB37C}"/>
              </a:ext>
            </a:extLst>
          </p:cNvPr>
          <p:cNvSpPr/>
          <p:nvPr/>
        </p:nvSpPr>
        <p:spPr>
          <a:xfrm>
            <a:off x="5732620" y="3404508"/>
            <a:ext cx="1109872" cy="316943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65182" y="1441159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37104" y="1079194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3533D-CA91-4B57-960E-06ED166043C8}"/>
              </a:ext>
            </a:extLst>
          </p:cNvPr>
          <p:cNvSpPr/>
          <p:nvPr/>
        </p:nvSpPr>
        <p:spPr>
          <a:xfrm>
            <a:off x="1486853" y="2396124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8FC537-3C5A-4DCD-B0A7-EA8239633432}"/>
              </a:ext>
            </a:extLst>
          </p:cNvPr>
          <p:cNvSpPr/>
          <p:nvPr/>
        </p:nvSpPr>
        <p:spPr>
          <a:xfrm>
            <a:off x="1583631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0A6BA-CF44-4125-A755-D8C954147A97}"/>
              </a:ext>
            </a:extLst>
          </p:cNvPr>
          <p:cNvSpPr/>
          <p:nvPr/>
        </p:nvSpPr>
        <p:spPr>
          <a:xfrm>
            <a:off x="2408575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AB47C-7660-4A4A-B339-AC6268CE1528}"/>
              </a:ext>
            </a:extLst>
          </p:cNvPr>
          <p:cNvSpPr/>
          <p:nvPr/>
        </p:nvSpPr>
        <p:spPr>
          <a:xfrm>
            <a:off x="3235787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4A0214-1A63-4724-B8F6-5780539D8F39}"/>
              </a:ext>
            </a:extLst>
          </p:cNvPr>
          <p:cNvSpPr/>
          <p:nvPr/>
        </p:nvSpPr>
        <p:spPr>
          <a:xfrm>
            <a:off x="1480552" y="3643480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A21DD8-B5B9-4FF0-B080-ED4D7C3A3FC2}"/>
              </a:ext>
            </a:extLst>
          </p:cNvPr>
          <p:cNvSpPr/>
          <p:nvPr/>
        </p:nvSpPr>
        <p:spPr>
          <a:xfrm>
            <a:off x="1577330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5E8A48-E2A1-4B3C-B480-F9B4AF46718C}"/>
              </a:ext>
            </a:extLst>
          </p:cNvPr>
          <p:cNvSpPr/>
          <p:nvPr/>
        </p:nvSpPr>
        <p:spPr>
          <a:xfrm>
            <a:off x="2402274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D9A7F-C6E4-4144-846B-788B63BC8C4D}"/>
              </a:ext>
            </a:extLst>
          </p:cNvPr>
          <p:cNvSpPr/>
          <p:nvPr/>
        </p:nvSpPr>
        <p:spPr>
          <a:xfrm>
            <a:off x="3229486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67CBF-B2EA-4A9C-81D1-4B14C7019990}"/>
              </a:ext>
            </a:extLst>
          </p:cNvPr>
          <p:cNvSpPr/>
          <p:nvPr/>
        </p:nvSpPr>
        <p:spPr>
          <a:xfrm>
            <a:off x="1480552" y="4890836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85543-5008-4596-9B3B-AA3BEC17D5DD}"/>
              </a:ext>
            </a:extLst>
          </p:cNvPr>
          <p:cNvSpPr/>
          <p:nvPr/>
        </p:nvSpPr>
        <p:spPr>
          <a:xfrm>
            <a:off x="1577330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DA60D-C95C-424B-A599-86C37AD4E87F}"/>
              </a:ext>
            </a:extLst>
          </p:cNvPr>
          <p:cNvSpPr/>
          <p:nvPr/>
        </p:nvSpPr>
        <p:spPr>
          <a:xfrm>
            <a:off x="2402274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DBBBD8-D327-471E-AA58-00BE2B8D4D63}"/>
              </a:ext>
            </a:extLst>
          </p:cNvPr>
          <p:cNvSpPr/>
          <p:nvPr/>
        </p:nvSpPr>
        <p:spPr>
          <a:xfrm>
            <a:off x="3229486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FE382-EF06-4FDE-87FA-EA249B7FF9BF}"/>
              </a:ext>
            </a:extLst>
          </p:cNvPr>
          <p:cNvCxnSpPr>
            <a:cxnSpLocks/>
          </p:cNvCxnSpPr>
          <p:nvPr/>
        </p:nvCxnSpPr>
        <p:spPr>
          <a:xfrm flipV="1">
            <a:off x="887891" y="2866917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16FCC1-FCDA-46DB-91D1-8D419E28BED9}"/>
              </a:ext>
            </a:extLst>
          </p:cNvPr>
          <p:cNvSpPr txBox="1"/>
          <p:nvPr/>
        </p:nvSpPr>
        <p:spPr>
          <a:xfrm>
            <a:off x="186411" y="2618559"/>
            <a:ext cx="95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C7E369-C10C-4BAD-9A60-6135E1CDF9F7}"/>
              </a:ext>
            </a:extLst>
          </p:cNvPr>
          <p:cNvCxnSpPr>
            <a:cxnSpLocks/>
          </p:cNvCxnSpPr>
          <p:nvPr/>
        </p:nvCxnSpPr>
        <p:spPr>
          <a:xfrm flipV="1">
            <a:off x="877582" y="4110284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134FD4-46B0-4FF8-83C0-5CD7A35DA5E1}"/>
              </a:ext>
            </a:extLst>
          </p:cNvPr>
          <p:cNvSpPr txBox="1"/>
          <p:nvPr/>
        </p:nvSpPr>
        <p:spPr>
          <a:xfrm>
            <a:off x="-65208" y="3952831"/>
            <a:ext cx="157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F4B94C-6DDA-4FF1-A62E-C0D91D1AF19D}"/>
              </a:ext>
            </a:extLst>
          </p:cNvPr>
          <p:cNvCxnSpPr>
            <a:cxnSpLocks/>
          </p:cNvCxnSpPr>
          <p:nvPr/>
        </p:nvCxnSpPr>
        <p:spPr>
          <a:xfrm flipV="1">
            <a:off x="875079" y="5410946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36005C-0F98-4F02-B933-05341E669B3D}"/>
              </a:ext>
            </a:extLst>
          </p:cNvPr>
          <p:cNvSpPr txBox="1"/>
          <p:nvPr/>
        </p:nvSpPr>
        <p:spPr>
          <a:xfrm>
            <a:off x="399293" y="5162588"/>
            <a:ext cx="81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9E874-E3EF-4EDF-ABAE-7B2D836EE384}"/>
              </a:ext>
            </a:extLst>
          </p:cNvPr>
          <p:cNvSpPr/>
          <p:nvPr/>
        </p:nvSpPr>
        <p:spPr>
          <a:xfrm>
            <a:off x="9781705" y="2771301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D95AE-20A7-4243-90D8-2B6BAD760F5A}"/>
              </a:ext>
            </a:extLst>
          </p:cNvPr>
          <p:cNvSpPr/>
          <p:nvPr/>
        </p:nvSpPr>
        <p:spPr>
          <a:xfrm>
            <a:off x="8765182" y="2771301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890355-5A45-4495-AC72-39F974FF5F3C}"/>
              </a:ext>
            </a:extLst>
          </p:cNvPr>
          <p:cNvSpPr/>
          <p:nvPr/>
        </p:nvSpPr>
        <p:spPr>
          <a:xfrm>
            <a:off x="8637104" y="2409336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6D2DC9-FBE3-4B1B-89D6-9C231D17E232}"/>
              </a:ext>
            </a:extLst>
          </p:cNvPr>
          <p:cNvSpPr/>
          <p:nvPr/>
        </p:nvSpPr>
        <p:spPr>
          <a:xfrm>
            <a:off x="9781705" y="4083416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07F0E-AAF2-4590-8644-68B88DB2A412}"/>
              </a:ext>
            </a:extLst>
          </p:cNvPr>
          <p:cNvSpPr/>
          <p:nvPr/>
        </p:nvSpPr>
        <p:spPr>
          <a:xfrm>
            <a:off x="8765182" y="4083416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80E88-DFA2-4A83-BDC4-0DA09575AD55}"/>
              </a:ext>
            </a:extLst>
          </p:cNvPr>
          <p:cNvSpPr/>
          <p:nvPr/>
        </p:nvSpPr>
        <p:spPr>
          <a:xfrm>
            <a:off x="8637104" y="3721451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026414-C074-41CA-9BA9-A3F9E03D1015}"/>
              </a:ext>
            </a:extLst>
          </p:cNvPr>
          <p:cNvSpPr/>
          <p:nvPr/>
        </p:nvSpPr>
        <p:spPr>
          <a:xfrm>
            <a:off x="9781705" y="5416900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5C8BB8-B37A-4A26-94BC-C67FDA780CAF}"/>
              </a:ext>
            </a:extLst>
          </p:cNvPr>
          <p:cNvSpPr/>
          <p:nvPr/>
        </p:nvSpPr>
        <p:spPr>
          <a:xfrm>
            <a:off x="8765182" y="5416900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4DBEAB-7BA2-4872-9852-C0C4525CE493}"/>
              </a:ext>
            </a:extLst>
          </p:cNvPr>
          <p:cNvSpPr/>
          <p:nvPr/>
        </p:nvSpPr>
        <p:spPr>
          <a:xfrm>
            <a:off x="8637104" y="5054935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FB2417-DD3C-4477-8F21-E83AE6079E22}"/>
              </a:ext>
            </a:extLst>
          </p:cNvPr>
          <p:cNvSpPr txBox="1"/>
          <p:nvPr/>
        </p:nvSpPr>
        <p:spPr>
          <a:xfrm>
            <a:off x="11430000" y="2618559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D3C3E0-1134-46DB-AB3D-7EB82FB2622B}"/>
              </a:ext>
            </a:extLst>
          </p:cNvPr>
          <p:cNvCxnSpPr>
            <a:cxnSpLocks/>
          </p:cNvCxnSpPr>
          <p:nvPr/>
        </p:nvCxnSpPr>
        <p:spPr>
          <a:xfrm>
            <a:off x="11099395" y="2906553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B8A599-4645-4BF0-9EFC-95B7C0E75BDE}"/>
              </a:ext>
            </a:extLst>
          </p:cNvPr>
          <p:cNvSpPr txBox="1"/>
          <p:nvPr/>
        </p:nvSpPr>
        <p:spPr>
          <a:xfrm>
            <a:off x="11443088" y="3875808"/>
            <a:ext cx="57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RV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1A8261-7FCD-4D95-B0E6-7BE8C872DA6D}"/>
              </a:ext>
            </a:extLst>
          </p:cNvPr>
          <p:cNvCxnSpPr>
            <a:cxnSpLocks/>
          </p:cNvCxnSpPr>
          <p:nvPr/>
        </p:nvCxnSpPr>
        <p:spPr>
          <a:xfrm>
            <a:off x="11112483" y="416380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434A55-83C6-41EE-BA4D-DA2A0F838799}"/>
              </a:ext>
            </a:extLst>
          </p:cNvPr>
          <p:cNvSpPr txBox="1"/>
          <p:nvPr/>
        </p:nvSpPr>
        <p:spPr>
          <a:xfrm>
            <a:off x="11443088" y="5287618"/>
            <a:ext cx="77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AVR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6E5FB2-C06B-448B-9B94-3B740D290D61}"/>
              </a:ext>
            </a:extLst>
          </p:cNvPr>
          <p:cNvCxnSpPr>
            <a:cxnSpLocks/>
          </p:cNvCxnSpPr>
          <p:nvPr/>
        </p:nvCxnSpPr>
        <p:spPr>
          <a:xfrm>
            <a:off x="11112483" y="557561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0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1EA-B94B-440E-A4CC-1C9B66FD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3; y = 3; x = 4; y = y + 2;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0F6A-1E98-4218-851A-3809D6B4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1EA-B94B-440E-A4CC-1C9B66FD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3; y = 3; x = 4; y = y + 2;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0F6A-1E98-4218-851A-3809D6B4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 = x + 2 // 4 + 2!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95DF-3694-4C7A-BBD2-2E0FD57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78BA-384E-4187-A5D0-9B5D1AE0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optimized SSA to non-SSA representation also not trivial</a:t>
            </a:r>
          </a:p>
          <a:p>
            <a:endParaRPr lang="en-US" dirty="0"/>
          </a:p>
          <a:p>
            <a:r>
              <a:rPr lang="en-US" dirty="0"/>
              <a:t>optimizations can prevent conversion just by merging values</a:t>
            </a:r>
          </a:p>
          <a:p>
            <a:pPr lvl="1"/>
            <a:r>
              <a:rPr lang="en-US" dirty="0"/>
              <a:t>use copies in predecessors to phi nodes and keep variables</a:t>
            </a:r>
          </a:p>
        </p:txBody>
      </p:sp>
    </p:spTree>
    <p:extLst>
      <p:ext uri="{BB962C8B-B14F-4D97-AF65-F5344CB8AC3E}">
        <p14:creationId xmlns:p14="http://schemas.microsoft.com/office/powerpoint/2010/main" val="82800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501-4686-4014-8A7C-93799E68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Copies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48B6C-E044-407A-BF4C-2F34C7741E7F}"/>
              </a:ext>
            </a:extLst>
          </p:cNvPr>
          <p:cNvSpPr/>
          <p:nvPr/>
        </p:nvSpPr>
        <p:spPr>
          <a:xfrm>
            <a:off x="5176630" y="4661452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l-GR" dirty="0"/>
              <a:t>Φ</a:t>
            </a:r>
            <a:r>
              <a:rPr lang="en-US" dirty="0"/>
              <a:t>(a</a:t>
            </a:r>
            <a:r>
              <a:rPr lang="en-US" baseline="-25000" dirty="0"/>
              <a:t>0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D6E81-14D8-4050-BCEB-FD9DFCD0AB19}"/>
              </a:ext>
            </a:extLst>
          </p:cNvPr>
          <p:cNvSpPr/>
          <p:nvPr/>
        </p:nvSpPr>
        <p:spPr>
          <a:xfrm>
            <a:off x="3337891" y="2390877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1F70A-1B20-4AB3-9A8D-201A24141D5A}"/>
              </a:ext>
            </a:extLst>
          </p:cNvPr>
          <p:cNvSpPr/>
          <p:nvPr/>
        </p:nvSpPr>
        <p:spPr>
          <a:xfrm>
            <a:off x="7015369" y="2390878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= 2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FC2A1-1084-41B3-9715-CC162E4384A5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257261" y="3176068"/>
            <a:ext cx="1838739" cy="148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0F360-9435-4F82-88C8-91151671699A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6096000" y="3176069"/>
            <a:ext cx="1838739" cy="148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6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501-4686-4014-8A7C-93799E68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Copies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48B6C-E044-407A-BF4C-2F34C7741E7F}"/>
              </a:ext>
            </a:extLst>
          </p:cNvPr>
          <p:cNvSpPr/>
          <p:nvPr/>
        </p:nvSpPr>
        <p:spPr>
          <a:xfrm>
            <a:off x="5176630" y="4661452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l-GR" dirty="0"/>
              <a:t>Φ</a:t>
            </a:r>
            <a:r>
              <a:rPr lang="en-US" dirty="0"/>
              <a:t>(a</a:t>
            </a:r>
            <a:r>
              <a:rPr lang="en-US" baseline="-25000" dirty="0"/>
              <a:t>0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D6E81-14D8-4050-BCEB-FD9DFCD0AB19}"/>
              </a:ext>
            </a:extLst>
          </p:cNvPr>
          <p:cNvSpPr/>
          <p:nvPr/>
        </p:nvSpPr>
        <p:spPr>
          <a:xfrm>
            <a:off x="3337891" y="2390877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1F70A-1B20-4AB3-9A8D-201A24141D5A}"/>
              </a:ext>
            </a:extLst>
          </p:cNvPr>
          <p:cNvSpPr/>
          <p:nvPr/>
        </p:nvSpPr>
        <p:spPr>
          <a:xfrm>
            <a:off x="7015369" y="2390878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= 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FC2A1-1084-41B3-9715-CC162E4384A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257261" y="3428999"/>
            <a:ext cx="1838739" cy="12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0F360-9435-4F82-88C8-91151671699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096000" y="3429000"/>
            <a:ext cx="1838739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2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501-4686-4014-8A7C-93799E68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Copies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48B6C-E044-407A-BF4C-2F34C7741E7F}"/>
              </a:ext>
            </a:extLst>
          </p:cNvPr>
          <p:cNvSpPr/>
          <p:nvPr/>
        </p:nvSpPr>
        <p:spPr>
          <a:xfrm>
            <a:off x="5176630" y="4661452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D6E81-14D8-4050-BCEB-FD9DFCD0AB19}"/>
              </a:ext>
            </a:extLst>
          </p:cNvPr>
          <p:cNvSpPr/>
          <p:nvPr/>
        </p:nvSpPr>
        <p:spPr>
          <a:xfrm>
            <a:off x="3337891" y="2390877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1F70A-1B20-4AB3-9A8D-201A24141D5A}"/>
              </a:ext>
            </a:extLst>
          </p:cNvPr>
          <p:cNvSpPr/>
          <p:nvPr/>
        </p:nvSpPr>
        <p:spPr>
          <a:xfrm>
            <a:off x="7015369" y="2390878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= 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FC2A1-1084-41B3-9715-CC162E4384A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257261" y="3428999"/>
            <a:ext cx="1838739" cy="12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0F360-9435-4F82-88C8-91151671699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096000" y="3429000"/>
            <a:ext cx="1838739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6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BFE-311E-4A13-8407-52787763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Critical Edges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A607-1C0F-489D-BF60-58518D9C9713}"/>
              </a:ext>
            </a:extLst>
          </p:cNvPr>
          <p:cNvSpPr/>
          <p:nvPr/>
        </p:nvSpPr>
        <p:spPr>
          <a:xfrm>
            <a:off x="5128591" y="4611757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29091-BB72-464B-9900-2B1271484383}"/>
              </a:ext>
            </a:extLst>
          </p:cNvPr>
          <p:cNvSpPr/>
          <p:nvPr/>
        </p:nvSpPr>
        <p:spPr>
          <a:xfrm>
            <a:off x="5128591" y="2365514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D5A647B-56B1-45BD-8FA9-FA57EE18550E}"/>
              </a:ext>
            </a:extLst>
          </p:cNvPr>
          <p:cNvCxnSpPr>
            <a:endCxn id="4" idx="0"/>
          </p:cNvCxnSpPr>
          <p:nvPr/>
        </p:nvCxnSpPr>
        <p:spPr>
          <a:xfrm>
            <a:off x="2564296" y="3727174"/>
            <a:ext cx="3602935" cy="884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4FD3501-F767-4313-9B08-7F70A48435B6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7471741" y="2124489"/>
            <a:ext cx="755374" cy="3364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DC0C2-AFE0-423C-B3D9-BA452D835927}"/>
              </a:ext>
            </a:extLst>
          </p:cNvPr>
          <p:cNvCxnSpPr>
            <a:stCxn id="5" idx="2"/>
          </p:cNvCxnSpPr>
          <p:nvPr/>
        </p:nvCxnSpPr>
        <p:spPr>
          <a:xfrm flipH="1">
            <a:off x="6167230" y="3429000"/>
            <a:ext cx="1" cy="11827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6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BFE-311E-4A13-8407-52787763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Critical Edges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A607-1C0F-489D-BF60-58518D9C9713}"/>
              </a:ext>
            </a:extLst>
          </p:cNvPr>
          <p:cNvSpPr/>
          <p:nvPr/>
        </p:nvSpPr>
        <p:spPr>
          <a:xfrm>
            <a:off x="5057360" y="5390942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29091-BB72-464B-9900-2B1271484383}"/>
              </a:ext>
            </a:extLst>
          </p:cNvPr>
          <p:cNvSpPr/>
          <p:nvPr/>
        </p:nvSpPr>
        <p:spPr>
          <a:xfrm>
            <a:off x="5128591" y="2365514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D5A647B-56B1-45BD-8FA9-FA57EE18550E}"/>
              </a:ext>
            </a:extLst>
          </p:cNvPr>
          <p:cNvCxnSpPr>
            <a:endCxn id="4" idx="0"/>
          </p:cNvCxnSpPr>
          <p:nvPr/>
        </p:nvCxnSpPr>
        <p:spPr>
          <a:xfrm>
            <a:off x="2493065" y="4506359"/>
            <a:ext cx="3602935" cy="884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4FD3501-F767-4313-9B08-7F70A48435B6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7471741" y="2124489"/>
            <a:ext cx="755374" cy="3364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CB1D3E9-FC7C-4E86-B8FD-D786EF991520}"/>
              </a:ext>
            </a:extLst>
          </p:cNvPr>
          <p:cNvSpPr/>
          <p:nvPr/>
        </p:nvSpPr>
        <p:spPr>
          <a:xfrm>
            <a:off x="5436704" y="4184374"/>
            <a:ext cx="1451113" cy="45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F6D87-D300-4777-84A0-241B8FF2F185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6162261" y="3429000"/>
            <a:ext cx="4970" cy="7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8D58E2-04F2-4E71-A2E5-275E47ED3693}"/>
              </a:ext>
            </a:extLst>
          </p:cNvPr>
          <p:cNvCxnSpPr>
            <a:stCxn id="3" idx="2"/>
          </p:cNvCxnSpPr>
          <p:nvPr/>
        </p:nvCxnSpPr>
        <p:spPr>
          <a:xfrm flipH="1">
            <a:off x="6162260" y="4635568"/>
            <a:ext cx="1" cy="7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19F70E-4304-4B5A-B3CA-622887A99383}"/>
              </a:ext>
            </a:extLst>
          </p:cNvPr>
          <p:cNvSpPr txBox="1"/>
          <p:nvPr/>
        </p:nvSpPr>
        <p:spPr>
          <a:xfrm>
            <a:off x="4979503" y="1514545"/>
            <a:ext cx="7037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costly extra jump in tight loops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8476A-3F86-458C-AB96-320B640F2D15}"/>
              </a:ext>
            </a:extLst>
          </p:cNvPr>
          <p:cNvCxnSpPr/>
          <p:nvPr/>
        </p:nvCxnSpPr>
        <p:spPr>
          <a:xfrm flipH="1">
            <a:off x="7046843" y="2365513"/>
            <a:ext cx="1987827" cy="1948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9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F61F-8022-4D3C-802D-DEF494BF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A14B-47F0-4F14-AD0F-A6A21C79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multiple phi nodes “execute” all in parallel</a:t>
            </a:r>
          </a:p>
          <a:p>
            <a:endParaRPr lang="en-US" dirty="0"/>
          </a:p>
          <a:p>
            <a:r>
              <a:rPr lang="en-US" dirty="0"/>
              <a:t>placing copies means sequential execution, which may cause problems</a:t>
            </a:r>
          </a:p>
        </p:txBody>
      </p:sp>
    </p:spTree>
    <p:extLst>
      <p:ext uri="{BB962C8B-B14F-4D97-AF65-F5344CB8AC3E}">
        <p14:creationId xmlns:p14="http://schemas.microsoft.com/office/powerpoint/2010/main" val="395710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3CC8-2C56-44C7-A6E3-B5D3CE7C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349C-32B0-4ECC-A7F6-4E718F75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representation with huge benefits for optimizing compilers</a:t>
            </a:r>
          </a:p>
          <a:p>
            <a:endParaRPr lang="en-US" dirty="0"/>
          </a:p>
          <a:p>
            <a:r>
              <a:rPr lang="en-US" dirty="0"/>
              <a:t>hard to work with manually</a:t>
            </a:r>
          </a:p>
          <a:p>
            <a:endParaRPr lang="en-US" dirty="0"/>
          </a:p>
          <a:p>
            <a:r>
              <a:rPr lang="en-US" dirty="0"/>
              <a:t>complex to transform to/from</a:t>
            </a:r>
          </a:p>
          <a:p>
            <a:endParaRPr lang="en-US" dirty="0"/>
          </a:p>
          <a:p>
            <a:r>
              <a:rPr lang="en-US" dirty="0"/>
              <a:t>state of the art in ahead-of-time compilers (such as LLVM), little use in JITs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06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4C18-5649-4078-ADBC-2DCD128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0F05-394D-4E2A-BDB5-880DDE23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 and target independent representation</a:t>
            </a:r>
          </a:p>
          <a:p>
            <a:pPr lvl="1"/>
            <a:r>
              <a:rPr lang="en-US" dirty="0"/>
              <a:t>how to represent machine, control flow, operations, types, …</a:t>
            </a:r>
          </a:p>
          <a:p>
            <a:endParaRPr lang="en-US" dirty="0"/>
          </a:p>
          <a:p>
            <a:r>
              <a:rPr lang="en-US" dirty="0"/>
              <a:t>easy to process</a:t>
            </a:r>
          </a:p>
          <a:p>
            <a:pPr lvl="1"/>
            <a:r>
              <a:rPr lang="en-US" dirty="0"/>
              <a:t>create, read, write, traverse, transfer</a:t>
            </a:r>
          </a:p>
          <a:p>
            <a:pPr lvl="1"/>
            <a:r>
              <a:rPr lang="en-US" dirty="0"/>
              <a:t>structured vs flat</a:t>
            </a:r>
          </a:p>
          <a:p>
            <a:endParaRPr lang="en-US" dirty="0"/>
          </a:p>
          <a:p>
            <a:r>
              <a:rPr lang="en-US" dirty="0"/>
              <a:t>easy to optimize</a:t>
            </a:r>
          </a:p>
          <a:p>
            <a:pPr lvl="1"/>
            <a:r>
              <a:rPr lang="en-US" dirty="0"/>
              <a:t>preserve enough semantics for high level optimizations</a:t>
            </a:r>
          </a:p>
          <a:p>
            <a:pPr lvl="1"/>
            <a:r>
              <a:rPr lang="en-US" dirty="0"/>
              <a:t>allow target-independent low level optimizations</a:t>
            </a:r>
          </a:p>
          <a:p>
            <a:pPr lvl="1"/>
            <a:endParaRPr lang="en-US" dirty="0"/>
          </a:p>
          <a:p>
            <a:r>
              <a:rPr lang="en-US" dirty="0"/>
              <a:t>often multiple IRs in a single compiler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9235-AA03-4043-8727-509D8B2B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 Of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0F3D-1C07-4328-87F7-3E875016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by Cliff Click, first used in Java </a:t>
            </a:r>
            <a:r>
              <a:rPr lang="en-US" dirty="0" err="1"/>
              <a:t>HotSpot</a:t>
            </a:r>
            <a:r>
              <a:rPr lang="en-US" dirty="0"/>
              <a:t> compiler</a:t>
            </a:r>
          </a:p>
          <a:p>
            <a:endParaRPr lang="en-US" dirty="0"/>
          </a:p>
          <a:p>
            <a:r>
              <a:rPr lang="en-US" dirty="0"/>
              <a:t>memory efficient representation combining IR, CFG and DDG in a single graph</a:t>
            </a:r>
          </a:p>
          <a:p>
            <a:endParaRPr lang="en-US" dirty="0"/>
          </a:p>
          <a:p>
            <a:r>
              <a:rPr lang="en-US" dirty="0"/>
              <a:t>facilitates late instruction scheduling and code movement</a:t>
            </a:r>
          </a:p>
          <a:p>
            <a:endParaRPr lang="en-US" dirty="0"/>
          </a:p>
          <a:p>
            <a:r>
              <a:rPr lang="en-US" dirty="0"/>
              <a:t>used in </a:t>
            </a:r>
            <a:r>
              <a:rPr lang="en-US" dirty="0" err="1"/>
              <a:t>HotSpot</a:t>
            </a:r>
            <a:r>
              <a:rPr lang="en-US" dirty="0"/>
              <a:t>/</a:t>
            </a:r>
            <a:r>
              <a:rPr lang="en-US" dirty="0" err="1"/>
              <a:t>Graal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20D39-9F48-41D1-9734-8FBDAA7D350E}"/>
              </a:ext>
            </a:extLst>
          </p:cNvPr>
          <p:cNvSpPr txBox="1"/>
          <p:nvPr/>
        </p:nvSpPr>
        <p:spPr>
          <a:xfrm>
            <a:off x="4133384" y="6138932"/>
            <a:ext cx="805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more about Sea of Nodes later in JITs</a:t>
            </a:r>
          </a:p>
        </p:txBody>
      </p:sp>
    </p:spTree>
    <p:extLst>
      <p:ext uri="{BB962C8B-B14F-4D97-AF65-F5344CB8AC3E}">
        <p14:creationId xmlns:p14="http://schemas.microsoft.com/office/powerpoint/2010/main" val="112520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227-9295-442A-B0B9-97B72CF7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Non-Imperative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18E5-CC3D-4C4F-9A83-F3778186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Continuation Passing Style</a:t>
            </a:r>
          </a:p>
          <a:p>
            <a:pPr lvl="1"/>
            <a:r>
              <a:rPr lang="en-US" dirty="0"/>
              <a:t>each function gets extra argument which is f(x) that provides the code to be executed with the result of the function, a continuation</a:t>
            </a:r>
          </a:p>
          <a:p>
            <a:pPr lvl="1"/>
            <a:r>
              <a:rPr lang="en-US" dirty="0"/>
              <a:t>similar properties to SSA, including being hard to work with</a:t>
            </a:r>
          </a:p>
          <a:p>
            <a:pPr lvl="1"/>
            <a:endParaRPr lang="en-US" dirty="0"/>
          </a:p>
          <a:p>
            <a:r>
              <a:rPr lang="en-US" dirty="0"/>
              <a:t>ANF (A-Normal Form)</a:t>
            </a:r>
          </a:p>
          <a:p>
            <a:pPr lvl="1"/>
            <a:r>
              <a:rPr lang="en-US" dirty="0"/>
              <a:t>all arguments to function calls must be trivial (i.e. constants, or let-bound variables)</a:t>
            </a:r>
          </a:p>
          <a:p>
            <a:pPr lvl="1"/>
            <a:r>
              <a:rPr lang="en-US" dirty="0"/>
              <a:t>simplifies many operations, not as complex as CPS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514F6-8514-43C6-9C7B-4D2D0C352F89}"/>
              </a:ext>
            </a:extLst>
          </p:cNvPr>
          <p:cNvSpPr txBox="1"/>
          <p:nvPr/>
        </p:nvSpPr>
        <p:spPr>
          <a:xfrm>
            <a:off x="9551503" y="5957957"/>
            <a:ext cx="2459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see NI-MPJ</a:t>
            </a:r>
          </a:p>
        </p:txBody>
      </p:sp>
    </p:spTree>
    <p:extLst>
      <p:ext uri="{BB962C8B-B14F-4D97-AF65-F5344CB8AC3E}">
        <p14:creationId xmlns:p14="http://schemas.microsoft.com/office/powerpoint/2010/main" val="12620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9602B-D4EC-4B83-AB88-2C078D4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FF28-9A63-4452-851A-7DB0BB5A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https://llvm.org/devmtg/2015-10/slides/GroffLattner-SILHighLevelIR.pdf</a:t>
            </a:r>
            <a:r>
              <a:rPr lang="en-US" dirty="0"/>
              <a:t> - Swift SIL design considerations</a:t>
            </a:r>
          </a:p>
          <a:p>
            <a:r>
              <a:rPr lang="en-US" dirty="0">
                <a:hlinkClick r:id="rId3"/>
              </a:rPr>
              <a:t>https://webkit.org/blog/3362/introducing-the-webkit-ftl-jit/</a:t>
            </a:r>
            <a:r>
              <a:rPr lang="en-US" dirty="0"/>
              <a:t> - </a:t>
            </a:r>
            <a:r>
              <a:rPr lang="en-US" dirty="0" err="1"/>
              <a:t>WebFIT</a:t>
            </a:r>
            <a:r>
              <a:rPr lang="en-US" dirty="0"/>
              <a:t> FTL LLVM Backend</a:t>
            </a:r>
          </a:p>
          <a:p>
            <a:r>
              <a:rPr lang="en-US" dirty="0">
                <a:hlinkClick r:id="rId4"/>
              </a:rPr>
              <a:t>https://webkit.org/blog/5852/introducing-the-b3-jit-compiler/</a:t>
            </a:r>
            <a:r>
              <a:rPr lang="en-US" dirty="0"/>
              <a:t> - and how it failed</a:t>
            </a:r>
          </a:p>
        </p:txBody>
      </p:sp>
    </p:spTree>
    <p:extLst>
      <p:ext uri="{BB962C8B-B14F-4D97-AF65-F5344CB8AC3E}">
        <p14:creationId xmlns:p14="http://schemas.microsoft.com/office/powerpoint/2010/main" val="122504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05A8-CF0A-46C8-8920-C537309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ABCD-4D84-40D7-B708-112D4844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close to the source language, usually expresses all semantics</a:t>
            </a:r>
          </a:p>
          <a:p>
            <a:r>
              <a:rPr lang="en-US" dirty="0"/>
              <a:t>variables, source language </a:t>
            </a:r>
            <a:r>
              <a:rPr lang="en-US" dirty="0" err="1"/>
              <a:t>typesystem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far from the target language</a:t>
            </a:r>
          </a:p>
          <a:p>
            <a:r>
              <a:rPr lang="en-US" dirty="0"/>
              <a:t>trivial to translate to (parser)</a:t>
            </a:r>
          </a:p>
          <a:p>
            <a:r>
              <a:rPr lang="en-US" dirty="0"/>
              <a:t>simple to translate from (syntax driven code generation)</a:t>
            </a:r>
          </a:p>
          <a:p>
            <a:endParaRPr lang="en-US" dirty="0"/>
          </a:p>
          <a:p>
            <a:r>
              <a:rPr lang="en-US" dirty="0"/>
              <a:t>memory inefficient, poor locality (in naïve form)</a:t>
            </a:r>
          </a:p>
          <a:p>
            <a:r>
              <a:rPr lang="en-US" dirty="0"/>
              <a:t>good for local optimalizations only (intra-expression, CP, CSE, …)</a:t>
            </a:r>
          </a:p>
        </p:txBody>
      </p:sp>
    </p:spTree>
    <p:extLst>
      <p:ext uri="{BB962C8B-B14F-4D97-AF65-F5344CB8AC3E}">
        <p14:creationId xmlns:p14="http://schemas.microsoft.com/office/powerpoint/2010/main" val="415618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497C-D66C-4F2A-B836-EBC37628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</a:t>
            </a:r>
            <a:r>
              <a:rPr lang="en-US" dirty="0" err="1"/>
              <a:t>Ggraphs</a:t>
            </a:r>
            <a:r>
              <a:rPr lang="en-US" dirty="0"/>
              <a:t> (DAG)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14E7-7467-4615-83DD-BECB7779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variant of expression trees that captures common subexpressions</a:t>
            </a:r>
          </a:p>
          <a:p>
            <a:endParaRPr lang="en-US" dirty="0"/>
          </a:p>
          <a:p>
            <a:r>
              <a:rPr lang="en-US" dirty="0"/>
              <a:t>smaller footprint than AST</a:t>
            </a:r>
          </a:p>
          <a:p>
            <a:endParaRPr lang="en-US" dirty="0"/>
          </a:p>
          <a:p>
            <a:r>
              <a:rPr lang="en-US" dirty="0"/>
              <a:t>and allows compiler to easily optimize identical values and computations within single expression</a:t>
            </a:r>
          </a:p>
        </p:txBody>
      </p:sp>
    </p:spTree>
    <p:extLst>
      <p:ext uri="{BB962C8B-B14F-4D97-AF65-F5344CB8AC3E}">
        <p14:creationId xmlns:p14="http://schemas.microsoft.com/office/powerpoint/2010/main" val="299779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FC8A-1178-4C99-AAC7-F592478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524D-86F0-4CF0-B477-22E364DC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node or leaf, check if identical node exists</a:t>
            </a:r>
          </a:p>
          <a:p>
            <a:endParaRPr lang="en-US" dirty="0"/>
          </a:p>
          <a:p>
            <a:r>
              <a:rPr lang="en-US" dirty="0"/>
              <a:t>existing nodes stored in a table</a:t>
            </a:r>
          </a:p>
          <a:p>
            <a:pPr lvl="1"/>
            <a:r>
              <a:rPr lang="en-US" dirty="0"/>
              <a:t>leaf – value</a:t>
            </a:r>
          </a:p>
          <a:p>
            <a:pPr lvl="1"/>
            <a:r>
              <a:rPr lang="en-US" dirty="0"/>
              <a:t>node – </a:t>
            </a:r>
            <a:r>
              <a:rPr lang="en-US" dirty="0" err="1"/>
              <a:t>lhs</a:t>
            </a:r>
            <a:r>
              <a:rPr lang="en-US" dirty="0"/>
              <a:t> id, </a:t>
            </a:r>
            <a:r>
              <a:rPr lang="en-US" dirty="0" err="1"/>
              <a:t>rhs</a:t>
            </a:r>
            <a:r>
              <a:rPr lang="en-US" dirty="0"/>
              <a:t> id</a:t>
            </a:r>
          </a:p>
          <a:p>
            <a:pPr lvl="1"/>
            <a:endParaRPr lang="en-US" dirty="0"/>
          </a:p>
          <a:p>
            <a:r>
              <a:rPr lang="en-US" dirty="0"/>
              <a:t>moving from leaves to nodes, a common subexpression will be correctly matched</a:t>
            </a:r>
          </a:p>
        </p:txBody>
      </p:sp>
    </p:spTree>
    <p:extLst>
      <p:ext uri="{BB962C8B-B14F-4D97-AF65-F5344CB8AC3E}">
        <p14:creationId xmlns:p14="http://schemas.microsoft.com/office/powerpoint/2010/main" val="273994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0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2012</Words>
  <Application>Microsoft Office PowerPoint</Application>
  <PresentationFormat>Widescreen</PresentationFormat>
  <Paragraphs>522</Paragraphs>
  <Slides>52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 Iosevka Term</vt:lpstr>
      <vt:lpstr>Arial</vt:lpstr>
      <vt:lpstr>Bradley Hand ITC</vt:lpstr>
      <vt:lpstr>Calibri</vt:lpstr>
      <vt:lpstr>Calibri Light</vt:lpstr>
      <vt:lpstr>Consolas</vt:lpstr>
      <vt:lpstr>Iosevka NF</vt:lpstr>
      <vt:lpstr>Office Theme</vt:lpstr>
      <vt:lpstr>PowerPoint Presentation</vt:lpstr>
      <vt:lpstr>Internal Representations</vt:lpstr>
      <vt:lpstr>PowerPoint Presentation</vt:lpstr>
      <vt:lpstr>PowerPoint Presentation</vt:lpstr>
      <vt:lpstr>Intermediate Representation</vt:lpstr>
      <vt:lpstr>AST</vt:lpstr>
      <vt:lpstr>Directed Acyclic Ggraphs (DAG)</vt:lpstr>
      <vt:lpstr>Creating DAGs</vt:lpstr>
      <vt:lpstr>(a + 2) * (a + 2)</vt:lpstr>
      <vt:lpstr>Stack Based IR</vt:lpstr>
      <vt:lpstr>(a + 2) * (a + 2)</vt:lpstr>
      <vt:lpstr>(a + 2) * (a + 2)</vt:lpstr>
      <vt:lpstr>Stack Based IR</vt:lpstr>
      <vt:lpstr>(a + 2) * (a – 2) * (a + 2)</vt:lpstr>
      <vt:lpstr>Register Machine</vt:lpstr>
      <vt:lpstr>Three Address Code</vt:lpstr>
      <vt:lpstr>3AC</vt:lpstr>
      <vt:lpstr>(a + 2) * (a – 2)*(a + 2)</vt:lpstr>
      <vt:lpstr>3AC Representation</vt:lpstr>
      <vt:lpstr>(a + 2) * (a – 2)*(a + 2)</vt:lpstr>
      <vt:lpstr>3AC Representation</vt:lpstr>
      <vt:lpstr>(a + 2) * (a – 2)*(a + 2)</vt:lpstr>
      <vt:lpstr>3AC Representation</vt:lpstr>
      <vt:lpstr>SSA</vt:lpstr>
      <vt:lpstr>(a + 2) * (a – 2)*(a + 2)</vt:lpstr>
      <vt:lpstr>SSA</vt:lpstr>
      <vt:lpstr>if (a) b = 6; else b = 7;</vt:lpstr>
      <vt:lpstr>if (a) b1 = 6; else b2 = 7;</vt:lpstr>
      <vt:lpstr>if (a) b = 6; else b = 7; b = b + 1;</vt:lpstr>
      <vt:lpstr>if (a) b1 = 6; else b2 = 7; b3 = b? + 1;</vt:lpstr>
      <vt:lpstr>if (a) b1 = 6; else b2 = 7; b4 = b? + 1;</vt:lpstr>
      <vt:lpstr>Φ (Phi) Nodes</vt:lpstr>
      <vt:lpstr>Converting to SSA</vt:lpstr>
      <vt:lpstr>Converting to SSA - Dominance</vt:lpstr>
      <vt:lpstr>Converting to SSA – Dominance Frontier</vt:lpstr>
      <vt:lpstr>Converting to SSA</vt:lpstr>
      <vt:lpstr>Converting from SSA</vt:lpstr>
      <vt:lpstr>Converting from SSA</vt:lpstr>
      <vt:lpstr>x = 3; y = 3; x = 4; y = y + 2; </vt:lpstr>
      <vt:lpstr>x = 3; y = 3; x = 4; y = y + 2; </vt:lpstr>
      <vt:lpstr>x = 3; y = 3; x = 4; y = y + 2; </vt:lpstr>
      <vt:lpstr>Converting from SSA</vt:lpstr>
      <vt:lpstr>Predecessor Copies</vt:lpstr>
      <vt:lpstr>Predecessor Copies</vt:lpstr>
      <vt:lpstr>Predecessor Copies</vt:lpstr>
      <vt:lpstr>Splitting Critical Edges</vt:lpstr>
      <vt:lpstr>Splitting Critical Edges</vt:lpstr>
      <vt:lpstr>Swap Problem</vt:lpstr>
      <vt:lpstr>SSA </vt:lpstr>
      <vt:lpstr>Sea Of Nodes</vt:lpstr>
      <vt:lpstr>Non-Imperative Languages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112</cp:revision>
  <dcterms:created xsi:type="dcterms:W3CDTF">2019-11-27T10:15:31Z</dcterms:created>
  <dcterms:modified xsi:type="dcterms:W3CDTF">2021-03-01T13:20:02Z</dcterms:modified>
</cp:coreProperties>
</file>