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9" r:id="rId3"/>
    <p:sldId id="263" r:id="rId4"/>
    <p:sldId id="272" r:id="rId5"/>
    <p:sldId id="259" r:id="rId6"/>
    <p:sldId id="270" r:id="rId7"/>
    <p:sldId id="257" r:id="rId8"/>
    <p:sldId id="258" r:id="rId9"/>
    <p:sldId id="262" r:id="rId10"/>
    <p:sldId id="264" r:id="rId11"/>
    <p:sldId id="261" r:id="rId12"/>
    <p:sldId id="260" r:id="rId13"/>
    <p:sldId id="266" r:id="rId14"/>
    <p:sldId id="265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ll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09600" y="137234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b="1" dirty="0"/>
              <a:t>INDEX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9600" y="755336"/>
            <a:ext cx="10972800" cy="301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6656" y="987552"/>
            <a:ext cx="108264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is problem statement?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Objectives 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is our Idea and how it works?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Benefits of new System on Society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Challenges to new System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References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we need new system?</a:t>
            </a:r>
            <a:endParaRPr lang="en-US" b="1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9600" y="784225"/>
            <a:ext cx="10153015" cy="27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88975" y="1090295"/>
            <a:ext cx="1116711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APMC:</a:t>
            </a:r>
            <a:r>
              <a:rPr lang="en-US" sz="2800"/>
              <a:t> 1.Cess tax, </a:t>
            </a:r>
            <a:endParaRPr lang="en-US" sz="2800"/>
          </a:p>
          <a:p>
            <a:r>
              <a:rPr lang="en-US" sz="2800"/>
              <a:t>	    2.Broker fee, </a:t>
            </a:r>
            <a:endParaRPr lang="en-US" sz="2800"/>
          </a:p>
          <a:p>
            <a:r>
              <a:rPr lang="en-US" sz="2800"/>
              <a:t>             3.Visit mandi, </a:t>
            </a:r>
            <a:endParaRPr lang="en-US" sz="2800"/>
          </a:p>
          <a:p>
            <a:r>
              <a:rPr lang="en-US" sz="2800"/>
              <a:t>             4.Low price, </a:t>
            </a:r>
            <a:endParaRPr lang="en-US" sz="2800"/>
          </a:p>
          <a:p>
            <a:r>
              <a:rPr lang="en-US" sz="2800"/>
              <a:t>             5.High retail Price</a:t>
            </a:r>
            <a:endParaRPr lang="en-US" sz="2800"/>
          </a:p>
          <a:p>
            <a:endParaRPr lang="en-US" sz="2800"/>
          </a:p>
          <a:p>
            <a:r>
              <a:rPr lang="en-US" sz="2800" b="1"/>
              <a:t>eNAM:</a:t>
            </a:r>
            <a:r>
              <a:rPr lang="en-US" sz="2800"/>
              <a:t> 1.Visit mandi, </a:t>
            </a:r>
            <a:endParaRPr lang="en-US" sz="2800"/>
          </a:p>
          <a:p>
            <a:r>
              <a:rPr lang="en-US" sz="2800"/>
              <a:t>             2.No control on price, </a:t>
            </a:r>
            <a:endParaRPr lang="en-US" sz="2800"/>
          </a:p>
          <a:p>
            <a:r>
              <a:rPr lang="en-US" sz="2800"/>
              <a:t>             3.Waiting</a:t>
            </a:r>
            <a:endParaRPr lang="en-US" sz="2800"/>
          </a:p>
          <a:p>
            <a:endParaRPr lang="en-US" sz="2800"/>
          </a:p>
          <a:p>
            <a:r>
              <a:rPr lang="en-US" sz="2800" b="1"/>
              <a:t>Kisan Rath:</a:t>
            </a:r>
            <a:r>
              <a:rPr lang="en-US" sz="2800"/>
              <a:t> Not integrated with other system</a:t>
            </a:r>
            <a:endParaRPr lang="en-US" sz="28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 of new system on Society: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9600" y="784225"/>
            <a:ext cx="10153015" cy="27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36245" y="1009015"/>
            <a:ext cx="1169479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It will remove </a:t>
            </a:r>
            <a:r>
              <a:rPr lang="en-US" sz="2800" b="1">
                <a:solidFill>
                  <a:srgbClr val="C00000"/>
                </a:solidFill>
              </a:rPr>
              <a:t>Cess tax</a:t>
            </a:r>
            <a:r>
              <a:rPr lang="en-US" sz="2800"/>
              <a:t> applied by</a:t>
            </a:r>
            <a:r>
              <a:rPr lang="en-US" sz="2800" b="1">
                <a:solidFill>
                  <a:srgbClr val="C00000"/>
                </a:solidFill>
              </a:rPr>
              <a:t> APMC</a:t>
            </a:r>
            <a:r>
              <a:rPr lang="en-US" sz="2800"/>
              <a:t> which is around 1% to 8%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Farmers will be the only person who can </a:t>
            </a:r>
            <a:r>
              <a:rPr lang="en-US" sz="2800" b="1">
                <a:solidFill>
                  <a:srgbClr val="C00000"/>
                </a:solidFill>
              </a:rPr>
              <a:t>decide price</a:t>
            </a:r>
            <a:r>
              <a:rPr lang="en-US" sz="2800"/>
              <a:t> of their crops.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Agents </a:t>
            </a:r>
            <a:r>
              <a:rPr lang="en-US" sz="2800" b="1">
                <a:solidFill>
                  <a:srgbClr val="C00000"/>
                </a:solidFill>
              </a:rPr>
              <a:t>can't rob</a:t>
            </a:r>
            <a:r>
              <a:rPr lang="en-US" sz="2800"/>
              <a:t> farmers  by selling crop to lower price simply.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Farmers are </a:t>
            </a:r>
            <a:r>
              <a:rPr lang="en-US" sz="2800" b="1">
                <a:solidFill>
                  <a:srgbClr val="C00000"/>
                </a:solidFill>
              </a:rPr>
              <a:t>not bounded</a:t>
            </a:r>
            <a:r>
              <a:rPr lang="en-US" sz="2800"/>
              <a:t> to a fix trade area they can trade anywhere.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Farmers will get  payment on </a:t>
            </a:r>
            <a:r>
              <a:rPr lang="en-US" sz="2800" b="1">
                <a:solidFill>
                  <a:srgbClr val="C00000"/>
                </a:solidFill>
              </a:rPr>
              <a:t>same day</a:t>
            </a:r>
            <a:r>
              <a:rPr lang="en-US" sz="2800"/>
              <a:t> of deal.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Wholesaler can get crop on </a:t>
            </a:r>
            <a:r>
              <a:rPr lang="en-US" sz="2800" b="1">
                <a:solidFill>
                  <a:srgbClr val="C00000"/>
                </a:solidFill>
              </a:rPr>
              <a:t>less price</a:t>
            </a:r>
            <a:r>
              <a:rPr lang="en-US" sz="2800"/>
              <a:t> compare to existing system.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Truck drivers can get </a:t>
            </a:r>
            <a:r>
              <a:rPr lang="en-US" sz="2800" b="1">
                <a:solidFill>
                  <a:srgbClr val="C00000"/>
                </a:solidFill>
              </a:rPr>
              <a:t>transport work</a:t>
            </a:r>
            <a:r>
              <a:rPr lang="en-US" sz="2800"/>
              <a:t> easily.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Agri-Transport will be lot </a:t>
            </a:r>
            <a:r>
              <a:rPr lang="en-US" sz="2800" b="1">
                <a:solidFill>
                  <a:srgbClr val="C00000"/>
                </a:solidFill>
              </a:rPr>
              <a:t>cheaper</a:t>
            </a:r>
            <a:r>
              <a:rPr lang="en-US" sz="2800"/>
              <a:t> compare to now-a-days.</a:t>
            </a:r>
            <a:endParaRPr lang="en-US" sz="28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Challenges to new system?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21690"/>
            <a:ext cx="10627995" cy="5131441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Challenge 1:</a:t>
            </a:r>
            <a:r>
              <a:rPr lang="en-US" sz="2400" dirty="0"/>
              <a:t> Quality assurance </a:t>
            </a:r>
            <a:endParaRPr lang="en-US" sz="2400" dirty="0"/>
          </a:p>
          <a:p>
            <a:pPr>
              <a:buFont typeface="Wingdings" panose="05000000000000000000" charset="0"/>
              <a:buChar char="Ø"/>
            </a:pPr>
            <a:r>
              <a:rPr lang="en-US" sz="2400" dirty="0"/>
              <a:t>How can a customer trust on farmer that he or she will provide the same quality which is expecting by the customer.</a:t>
            </a:r>
            <a:endParaRPr lang="en-US" sz="2400" dirty="0"/>
          </a:p>
          <a:p>
            <a:pPr>
              <a:buFont typeface="Wingdings" panose="05000000000000000000" charset="0"/>
              <a:buChar char="Ø"/>
            </a:pPr>
            <a:endParaRPr lang="en-US" sz="2400" dirty="0"/>
          </a:p>
          <a:p>
            <a:pPr>
              <a:buFont typeface="Wingdings" panose="05000000000000000000" charset="0"/>
              <a:buChar char="Ø"/>
            </a:pPr>
            <a:r>
              <a:rPr lang="en-US" sz="2400" dirty="0"/>
              <a:t>How can a farmer get rid by customer's fraud about crop quality after delivery.</a:t>
            </a:r>
            <a:endParaRPr lang="en-US" sz="2400" dirty="0"/>
          </a:p>
          <a:p>
            <a:pPr>
              <a:buFont typeface="Wingdings" panose="05000000000000000000" charset="0"/>
              <a:buChar char="Ø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Challenge 2: </a:t>
            </a:r>
            <a:r>
              <a:rPr lang="en-US" sz="2400" dirty="0"/>
              <a:t>Lack of Awareness and Literacy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to deal with challenge of Awareness and Literacy among farmers?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Challenge 3: </a:t>
            </a:r>
            <a:r>
              <a:rPr lang="en-US" sz="2400" dirty="0"/>
              <a:t>Lack of Availability of Resources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to deal with unavailability of resources like modern gadgets and network connectivity.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9600" y="793750"/>
            <a:ext cx="10153015" cy="27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Then what will happen to APMC?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lstStyle/>
          <a:p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APMC</a:t>
            </a:r>
            <a:r>
              <a:rPr lang="en-US" sz="2800"/>
              <a:t> can still work.</a:t>
            </a:r>
            <a:endParaRPr lang="en-US" sz="2800"/>
          </a:p>
          <a:p>
            <a:endParaRPr lang="en-US" sz="2400"/>
          </a:p>
          <a:p>
            <a:r>
              <a:rPr lang="en-US" sz="2800"/>
              <a:t>They can use platform as </a:t>
            </a:r>
            <a:r>
              <a:rPr lang="en-US" sz="2800" b="1">
                <a:solidFill>
                  <a:schemeClr val="accent1"/>
                </a:solidFill>
              </a:rPr>
              <a:t>Customers</a:t>
            </a:r>
            <a:r>
              <a:rPr lang="en-US" sz="2800"/>
              <a:t>. </a:t>
            </a:r>
            <a:r>
              <a:rPr lang="en-US" sz="1800"/>
              <a:t>(We will have option as type of customers)</a:t>
            </a:r>
            <a:endParaRPr lang="en-US" sz="1800"/>
          </a:p>
          <a:p>
            <a:endParaRPr lang="en-US" sz="1800"/>
          </a:p>
          <a:p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APMC</a:t>
            </a:r>
            <a:r>
              <a:rPr lang="en-US" sz="2800"/>
              <a:t> will be more transparent as they need compete with all other customers.</a:t>
            </a:r>
            <a:endParaRPr lang="en-US" sz="2800"/>
          </a:p>
          <a:p>
            <a:endParaRPr lang="en-US" sz="2800"/>
          </a:p>
          <a:p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APMC</a:t>
            </a:r>
            <a:r>
              <a:rPr lang="en-US" sz="2800"/>
              <a:t> can be used by a fixed trade area with some kind of extra benifts to farmers.</a:t>
            </a:r>
            <a:endParaRPr lang="en-US" sz="280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9600" y="793750"/>
            <a:ext cx="10153015" cy="27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09600" y="110601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b="1" dirty="0"/>
              <a:t>REFERENCES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9600" y="728703"/>
            <a:ext cx="10972800" cy="301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ontent Placeholder 2"/>
          <p:cNvSpPr txBox="1"/>
          <p:nvPr/>
        </p:nvSpPr>
        <p:spPr>
          <a:xfrm>
            <a:off x="683580" y="1357630"/>
            <a:ext cx="10898819" cy="39084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276225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300" dirty="0"/>
              <a:t>Krishna S, </a:t>
            </a:r>
            <a:r>
              <a:rPr lang="en-US" sz="2300" dirty="0" err="1"/>
              <a:t>Midhul</a:t>
            </a:r>
            <a:r>
              <a:rPr lang="en-US" sz="2300" dirty="0"/>
              <a:t> M S, Rahul R Pillai - An efficient agricultural marketing system for optimizing the benefits of farmers : 2019 2nd International Conference on Intelligent Computing, Instrumentation and Control Technologies (ICICICT)   </a:t>
            </a:r>
            <a:endParaRPr lang="en-IN" sz="2300" dirty="0"/>
          </a:p>
          <a:p>
            <a:pPr marL="342900" marR="276225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300" dirty="0" err="1"/>
              <a:t>Baala</a:t>
            </a:r>
            <a:r>
              <a:rPr lang="en-US" sz="2300" dirty="0"/>
              <a:t> </a:t>
            </a:r>
            <a:r>
              <a:rPr lang="en-US" sz="2300" dirty="0" err="1"/>
              <a:t>Kalyanasundaram</a:t>
            </a:r>
            <a:r>
              <a:rPr lang="en-US" sz="2300" dirty="0"/>
              <a:t>, Kirk R. </a:t>
            </a:r>
            <a:r>
              <a:rPr lang="en-US" sz="2300" dirty="0" err="1"/>
              <a:t>Pruhs</a:t>
            </a:r>
            <a:r>
              <a:rPr lang="en-US" sz="2300" dirty="0"/>
              <a:t> - The Online Transportation Problem: 2000 Society for Industrial and Applied Mathematics</a:t>
            </a:r>
            <a:endParaRPr lang="en-IN" sz="2300" dirty="0"/>
          </a:p>
          <a:p>
            <a:pPr marL="342900" marR="276225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300" dirty="0"/>
              <a:t>Manisha </a:t>
            </a:r>
            <a:r>
              <a:rPr lang="en-US" sz="2300" dirty="0" err="1"/>
              <a:t>Bhende</a:t>
            </a:r>
            <a:r>
              <a:rPr lang="en-US" sz="2300" dirty="0"/>
              <a:t>, Mohini S. </a:t>
            </a:r>
            <a:r>
              <a:rPr lang="en-US" sz="2300" dirty="0" err="1"/>
              <a:t>Avatade</a:t>
            </a:r>
            <a:r>
              <a:rPr lang="en-US" sz="2300" dirty="0"/>
              <a:t>, Suvarna Patil, Pooja Mishra, Pooja Prasad, Shubham </a:t>
            </a:r>
            <a:r>
              <a:rPr lang="en-US" sz="2300" dirty="0" err="1"/>
              <a:t>Shewalkar</a:t>
            </a:r>
            <a:r>
              <a:rPr lang="en-US" sz="2300" dirty="0"/>
              <a:t> - Digital Market : E-Commerce Application for Farmers : 2018 Fourth International Conference on Computing Communication Control and Automation (ICCUBEA)</a:t>
            </a:r>
            <a:endParaRPr lang="en-IN" sz="23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605" y="2306320"/>
            <a:ext cx="10385425" cy="2244725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So Much</a:t>
            </a:r>
            <a:r>
              <a:rPr lang="en-US" sz="60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6000" b="1"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problem statement?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Farmers are </a:t>
            </a:r>
            <a:r>
              <a:rPr lang="en-US" b="1" dirty="0">
                <a:solidFill>
                  <a:schemeClr val="accent1"/>
                </a:solidFill>
              </a:rPr>
              <a:t>not able to sell</a:t>
            </a:r>
            <a:r>
              <a:rPr lang="en-US" dirty="0"/>
              <a:t> their crops to anyone they have to visit sell it to agents in </a:t>
            </a:r>
            <a:r>
              <a:rPr lang="en-US" b="1" dirty="0">
                <a:solidFill>
                  <a:schemeClr val="accent1"/>
                </a:solidFill>
              </a:rPr>
              <a:t>APMC markets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Agents buy crop at </a:t>
            </a:r>
            <a:r>
              <a:rPr lang="en-US" b="1" dirty="0">
                <a:solidFill>
                  <a:schemeClr val="accent1"/>
                </a:solidFill>
              </a:rPr>
              <a:t>less rate</a:t>
            </a:r>
            <a:r>
              <a:rPr lang="en-US" dirty="0"/>
              <a:t> but </a:t>
            </a:r>
            <a:r>
              <a:rPr lang="en-US" b="1" dirty="0">
                <a:solidFill>
                  <a:schemeClr val="accent1"/>
                </a:solidFill>
              </a:rPr>
              <a:t>increased rate</a:t>
            </a:r>
            <a:r>
              <a:rPr lang="en-US" dirty="0"/>
              <a:t> the rate when selling to wholesalers.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Truck drivers are not getting enough </a:t>
            </a:r>
            <a:r>
              <a:rPr lang="en-US" b="1" dirty="0">
                <a:solidFill>
                  <a:schemeClr val="accent1"/>
                </a:solidFill>
              </a:rPr>
              <a:t>transport deals</a:t>
            </a:r>
            <a:r>
              <a:rPr lang="en-US" dirty="0"/>
              <a:t> due to </a:t>
            </a:r>
            <a:r>
              <a:rPr lang="en-IN" altLang="en-US" dirty="0"/>
              <a:t>lack </a:t>
            </a:r>
            <a:r>
              <a:rPr lang="en-US" b="1" dirty="0">
                <a:solidFill>
                  <a:schemeClr val="accent1"/>
                </a:solidFill>
              </a:rPr>
              <a:t>advance infrastructure</a:t>
            </a:r>
            <a:r>
              <a:rPr lang="en-US" dirty="0"/>
              <a:t>.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9600" y="784225"/>
            <a:ext cx="10153015" cy="27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09600" y="137234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/>
              <a:t>Objectives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9600" y="755336"/>
            <a:ext cx="10972800" cy="301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6656" y="987552"/>
            <a:ext cx="10826496" cy="6474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an Infrastructure to customer and driver to directly communicate regarding transportation requirements.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opportunity to all truck drivers  to make offers for all available shipments.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give opportunity for farmers to decide the minimum price of shipment and also give equal opportunities to customers including APMCs, government agencies, etc. and truck drivers throughout the country.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easy payments and more secure transport service for both farmers and drivers.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condition-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9600" y="784225"/>
            <a:ext cx="10153015" cy="27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Content Placeholder 3" descr="download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80230" y="2037080"/>
            <a:ext cx="3302000" cy="24739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2625" y="1003300"/>
            <a:ext cx="7713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Current options available for same procedure -</a:t>
            </a:r>
            <a:endParaRPr lang="en-US" sz="2400" b="1"/>
          </a:p>
        </p:txBody>
      </p:sp>
      <p:pic>
        <p:nvPicPr>
          <p:cNvPr id="6" name="Content Placeholder 5" descr="5a714b1052a69_thumb90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625" y="2302510"/>
            <a:ext cx="3422015" cy="2644775"/>
          </a:xfrm>
          <a:prstGeom prst="rect">
            <a:avLst/>
          </a:prstGeom>
        </p:spPr>
      </p:pic>
      <p:pic>
        <p:nvPicPr>
          <p:cNvPr id="8" name="Picture 7" descr="unnam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420" y="2442210"/>
            <a:ext cx="2207895" cy="220789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09600" y="163867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/>
              <a:t>Literature Review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9600" y="755059"/>
            <a:ext cx="11073414" cy="304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ontent Placeholder 2"/>
          <p:cNvSpPr txBox="1"/>
          <p:nvPr/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710214" y="1091337"/>
            <a:ext cx="10972800" cy="511982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100" dirty="0"/>
              <a:t>Recently, there are some developments done in some parts of this field like </a:t>
            </a:r>
            <a:r>
              <a:rPr lang="en-IN" sz="2100" b="1" dirty="0">
                <a:solidFill>
                  <a:schemeClr val="accent1"/>
                </a:solidFill>
              </a:rPr>
              <a:t>transporting</a:t>
            </a:r>
            <a:r>
              <a:rPr lang="en-IN" sz="2100" dirty="0"/>
              <a:t> and </a:t>
            </a:r>
            <a:r>
              <a:rPr lang="en-IN" sz="2100" b="1" dirty="0">
                <a:solidFill>
                  <a:schemeClr val="accent1"/>
                </a:solidFill>
              </a:rPr>
              <a:t>tracking management systems</a:t>
            </a:r>
            <a:r>
              <a:rPr lang="en-IN" sz="2100" dirty="0"/>
              <a:t> with the help of </a:t>
            </a:r>
            <a:r>
              <a:rPr lang="en-IN" sz="2100" b="1" dirty="0">
                <a:solidFill>
                  <a:schemeClr val="accent1"/>
                </a:solidFill>
              </a:rPr>
              <a:t>greedy like algorithms</a:t>
            </a:r>
            <a:r>
              <a:rPr lang="en-IN" sz="2100" dirty="0"/>
              <a:t>, but till date there is </a:t>
            </a:r>
            <a:r>
              <a:rPr lang="en-IN" sz="2100" b="1" dirty="0">
                <a:solidFill>
                  <a:schemeClr val="accent1"/>
                </a:solidFill>
              </a:rPr>
              <a:t>no efficient effort </a:t>
            </a:r>
            <a:r>
              <a:rPr lang="en-IN" sz="2100" dirty="0"/>
              <a:t>has been made in this area to solve the problem. There is a strong requirement for a one-stop solution for this problem. </a:t>
            </a:r>
            <a:r>
              <a:rPr lang="en-IN" sz="2100" b="1" dirty="0">
                <a:solidFill>
                  <a:schemeClr val="accent1"/>
                </a:solidFill>
              </a:rPr>
              <a:t>[2]</a:t>
            </a:r>
            <a:endParaRPr lang="en-IN" sz="2100" b="1" dirty="0">
              <a:solidFill>
                <a:schemeClr val="accent1"/>
              </a:solidFill>
            </a:endParaRPr>
          </a:p>
          <a:p>
            <a:pPr algn="just"/>
            <a:r>
              <a:rPr lang="en-IN" sz="2100" dirty="0"/>
              <a:t>The basic idea behind our application is that both Farmers and Consumers can </a:t>
            </a:r>
            <a:r>
              <a:rPr lang="en-IN" sz="2100" b="1" dirty="0">
                <a:solidFill>
                  <a:schemeClr val="accent1"/>
                </a:solidFill>
              </a:rPr>
              <a:t>search for their needs</a:t>
            </a:r>
            <a:r>
              <a:rPr lang="en-IN" sz="2100" dirty="0"/>
              <a:t> and get more benefits through our application. Our application helps farmers get different options to </a:t>
            </a:r>
            <a:r>
              <a:rPr lang="en-IN" sz="2100" b="1" dirty="0">
                <a:solidFill>
                  <a:schemeClr val="accent1"/>
                </a:solidFill>
              </a:rPr>
              <a:t>sell their products</a:t>
            </a:r>
            <a:r>
              <a:rPr lang="en-IN" sz="2100" dirty="0"/>
              <a:t> in their locations that </a:t>
            </a:r>
            <a:r>
              <a:rPr lang="en-IN" sz="2100" b="1" dirty="0">
                <a:solidFill>
                  <a:schemeClr val="accent1"/>
                </a:solidFill>
              </a:rPr>
              <a:t>reduce transportation costs</a:t>
            </a:r>
            <a:r>
              <a:rPr lang="en-IN" sz="2100" dirty="0"/>
              <a:t>. </a:t>
            </a:r>
            <a:r>
              <a:rPr lang="en-IN" sz="2100" b="1" dirty="0">
                <a:solidFill>
                  <a:schemeClr val="accent1"/>
                </a:solidFill>
              </a:rPr>
              <a:t>[1]</a:t>
            </a:r>
            <a:endParaRPr lang="en-IN" sz="2100" b="1" dirty="0">
              <a:solidFill>
                <a:schemeClr val="accent1"/>
              </a:solidFill>
            </a:endParaRPr>
          </a:p>
          <a:p>
            <a:pPr algn="just"/>
            <a:r>
              <a:rPr lang="en-IN" sz="2100" dirty="0"/>
              <a:t>In our application, we will make use of </a:t>
            </a:r>
            <a:r>
              <a:rPr lang="en-IN" sz="2100" b="1" dirty="0">
                <a:solidFill>
                  <a:schemeClr val="accent1"/>
                </a:solidFill>
              </a:rPr>
              <a:t>Time Series data</a:t>
            </a:r>
            <a:r>
              <a:rPr lang="en-IN" sz="2100" dirty="0"/>
              <a:t> that converts to time series by using point process. Our model predicts the probability of a crop that has the highest price.</a:t>
            </a:r>
            <a:r>
              <a:rPr lang="en-IN" sz="2100" b="1" dirty="0">
                <a:solidFill>
                  <a:schemeClr val="accent1"/>
                </a:solidFill>
              </a:rPr>
              <a:t>[1]</a:t>
            </a:r>
            <a:endParaRPr lang="en-IN" sz="2100" b="1" dirty="0">
              <a:solidFill>
                <a:schemeClr val="accent1"/>
              </a:solidFill>
            </a:endParaRPr>
          </a:p>
          <a:p>
            <a:pPr algn="just"/>
            <a:r>
              <a:rPr lang="en-IN" sz="2100" b="1" dirty="0">
                <a:solidFill>
                  <a:schemeClr val="accent1"/>
                </a:solidFill>
              </a:rPr>
              <a:t>Forecasting</a:t>
            </a:r>
            <a:r>
              <a:rPr lang="en-IN" sz="2100" dirty="0"/>
              <a:t> is a process of making predictions of the future based on past and present data. The common method of Prediction is the </a:t>
            </a:r>
            <a:r>
              <a:rPr lang="en-IN" sz="2100" b="1" dirty="0">
                <a:solidFill>
                  <a:schemeClr val="accent1"/>
                </a:solidFill>
              </a:rPr>
              <a:t>ARIMA model</a:t>
            </a:r>
            <a:r>
              <a:rPr lang="en-IN" sz="2100" dirty="0"/>
              <a:t>, which stands for Auto Regressive Integrated Moving Average. </a:t>
            </a:r>
            <a:r>
              <a:rPr lang="en-IN" sz="2100" b="1" dirty="0">
                <a:solidFill>
                  <a:schemeClr val="accent1"/>
                </a:solidFill>
              </a:rPr>
              <a:t>[1]</a:t>
            </a:r>
            <a:endParaRPr lang="en-IN" sz="2100" b="1" dirty="0">
              <a:solidFill>
                <a:schemeClr val="accent1"/>
              </a:solidFill>
            </a:endParaRPr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our idea?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6625"/>
            <a:ext cx="10972800" cy="4953000"/>
          </a:xfrm>
        </p:spPr>
        <p:txBody>
          <a:bodyPr/>
          <a:lstStyle/>
          <a:p>
            <a:r>
              <a:rPr lang="en-US" sz="2800"/>
              <a:t>We are providing a </a:t>
            </a:r>
            <a:r>
              <a:rPr lang="en-US" sz="2800" b="1">
                <a:solidFill>
                  <a:srgbClr val="C00000"/>
                </a:solidFill>
              </a:rPr>
              <a:t>e-platform</a:t>
            </a:r>
            <a:r>
              <a:rPr lang="en-US" sz="2800"/>
              <a:t> to </a:t>
            </a:r>
            <a:r>
              <a:rPr lang="en-US" sz="2800" b="1">
                <a:solidFill>
                  <a:srgbClr val="C00000"/>
                </a:solidFill>
              </a:rPr>
              <a:t>Farmers</a:t>
            </a:r>
            <a:r>
              <a:rPr lang="en-US" sz="2800"/>
              <a:t> where they can sell their crops to </a:t>
            </a:r>
            <a:r>
              <a:rPr lang="en-US" sz="2800" b="1">
                <a:solidFill>
                  <a:srgbClr val="C00000"/>
                </a:solidFill>
              </a:rPr>
              <a:t>anyone</a:t>
            </a:r>
            <a:r>
              <a:rPr lang="en-US" sz="2800"/>
              <a:t> on their desired rate and conditions.</a:t>
            </a:r>
            <a:endParaRPr lang="en-US" sz="2800"/>
          </a:p>
          <a:p>
            <a:endParaRPr lang="en-US" sz="1600"/>
          </a:p>
          <a:p>
            <a:r>
              <a:rPr lang="en-US" sz="2800"/>
              <a:t>They will not bounded to sell crop to </a:t>
            </a:r>
            <a:r>
              <a:rPr lang="en-US" sz="2800" b="1">
                <a:solidFill>
                  <a:srgbClr val="C00000"/>
                </a:solidFill>
              </a:rPr>
              <a:t>APMC agents</a:t>
            </a:r>
            <a:r>
              <a:rPr lang="en-US" sz="2800"/>
              <a:t> who usually rob them with low price to their crops.</a:t>
            </a:r>
            <a:endParaRPr lang="en-US" sz="2800"/>
          </a:p>
          <a:p>
            <a:endParaRPr lang="en-US" sz="1600"/>
          </a:p>
          <a:p>
            <a:r>
              <a:rPr lang="en-US" sz="2800"/>
              <a:t>On the other hand </a:t>
            </a:r>
            <a:r>
              <a:rPr lang="en-US" sz="2800" b="1">
                <a:solidFill>
                  <a:srgbClr val="C00000"/>
                </a:solidFill>
              </a:rPr>
              <a:t>Wholesaler</a:t>
            </a:r>
            <a:r>
              <a:rPr lang="en-US" sz="2800"/>
              <a:t> who buys from these </a:t>
            </a:r>
            <a:r>
              <a:rPr lang="en-US" sz="2800" b="1">
                <a:solidFill>
                  <a:srgbClr val="C00000"/>
                </a:solidFill>
              </a:rPr>
              <a:t>APMC agents</a:t>
            </a:r>
            <a:r>
              <a:rPr lang="en-US" sz="2800"/>
              <a:t> can directly buy from farmers. It will remove the cost added by APMC agents.</a:t>
            </a:r>
            <a:endParaRPr lang="en-US" sz="2800"/>
          </a:p>
          <a:p>
            <a:endParaRPr lang="en-US" sz="1600"/>
          </a:p>
          <a:p>
            <a:r>
              <a:rPr lang="en-US" sz="2800"/>
              <a:t>And, for transport </a:t>
            </a:r>
            <a:r>
              <a:rPr lang="en-US" sz="2800" b="1">
                <a:solidFill>
                  <a:srgbClr val="C00000"/>
                </a:solidFill>
              </a:rPr>
              <a:t>Truck Drivers</a:t>
            </a:r>
            <a:r>
              <a:rPr lang="en-US" sz="2800"/>
              <a:t> can see the successful deals on platform and can transport the crop from </a:t>
            </a:r>
            <a:r>
              <a:rPr lang="en-US" sz="2800" b="1">
                <a:solidFill>
                  <a:srgbClr val="C00000"/>
                </a:solidFill>
              </a:rPr>
              <a:t>Farmers</a:t>
            </a:r>
            <a:r>
              <a:rPr lang="en-US" sz="2800"/>
              <a:t> to </a:t>
            </a:r>
            <a:r>
              <a:rPr lang="en-US" sz="2800" b="1">
                <a:solidFill>
                  <a:srgbClr val="C00000"/>
                </a:solidFill>
              </a:rPr>
              <a:t>Wholesaler</a:t>
            </a:r>
            <a:endParaRPr lang="en-US" sz="2800" b="1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9600" y="822325"/>
            <a:ext cx="10153015" cy="27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1800"/>
            <a:ext cx="10972800" cy="582613"/>
          </a:xfrm>
        </p:spPr>
        <p:txBody>
          <a:bodyPr/>
          <a:lstStyle/>
          <a:p>
            <a:r>
              <a:rPr lang="en-US" b="1"/>
              <a:t>So who and all are stakeholder?</a:t>
            </a:r>
            <a:endParaRPr lang="en-US" b="1"/>
          </a:p>
        </p:txBody>
      </p:sp>
      <p:pic>
        <p:nvPicPr>
          <p:cNvPr id="6" name="Content Placeholder 5" descr="customers-icon-1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72965" y="1997710"/>
            <a:ext cx="2540000" cy="2540000"/>
          </a:xfrm>
          <a:prstGeom prst="rect">
            <a:avLst/>
          </a:prstGeom>
        </p:spPr>
      </p:pic>
      <p:pic>
        <p:nvPicPr>
          <p:cNvPr id="7" name="Content Placeholder 6" descr="bus-driver-icon-png-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7935" y="2315210"/>
            <a:ext cx="1905000" cy="1905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672965" y="4347845"/>
            <a:ext cx="2732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800" b="1"/>
              <a:t>Customers</a:t>
            </a:r>
            <a:endParaRPr lang="en-IN" altLang="en-US" sz="2800" b="1"/>
          </a:p>
        </p:txBody>
      </p:sp>
      <p:sp>
        <p:nvSpPr>
          <p:cNvPr id="9" name="Text Box 8"/>
          <p:cNvSpPr txBox="1"/>
          <p:nvPr/>
        </p:nvSpPr>
        <p:spPr>
          <a:xfrm>
            <a:off x="8463915" y="4307205"/>
            <a:ext cx="2732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800" b="1"/>
              <a:t>Drivers</a:t>
            </a:r>
            <a:endParaRPr lang="en-IN" altLang="en-US" sz="2800" b="1"/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85" y="2507615"/>
            <a:ext cx="1970405" cy="16421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953770" y="4379595"/>
            <a:ext cx="2732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800" b="1"/>
              <a:t>Farmers</a:t>
            </a:r>
            <a:endParaRPr lang="en-US" altLang="en-IN" sz="2800" b="1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9600" y="1012825"/>
            <a:ext cx="10153015" cy="27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So what is solution?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9600" y="841375"/>
            <a:ext cx="10153015" cy="27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Content Placeholder 4" descr="Tap Ship"/>
          <p:cNvPicPr>
            <a:picLocks noGrp="1" noChangeAspect="1"/>
          </p:cNvPicPr>
          <p:nvPr>
            <p:ph idx="1"/>
          </p:nvPr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4940300" y="1256665"/>
            <a:ext cx="2242185" cy="2242185"/>
          </a:xfrm>
          <a:prstGeom prst="ellipse">
            <a:avLst/>
          </a:prstGeom>
        </p:spPr>
      </p:pic>
      <p:pic>
        <p:nvPicPr>
          <p:cNvPr id="6" name="Content Placeholder 5" descr="customers-icon-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4090670"/>
            <a:ext cx="1851025" cy="185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6" descr="bus-driver-icon-png-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436100" y="1618615"/>
            <a:ext cx="1518285" cy="15182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695190" y="5516880"/>
            <a:ext cx="2732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/>
              <a:t>Customers</a:t>
            </a:r>
            <a:endParaRPr lang="en-IN" alt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8686800" y="3196590"/>
            <a:ext cx="2732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/>
              <a:t>Drivers</a:t>
            </a:r>
            <a:endParaRPr lang="en-IN" altLang="en-US" sz="2400" b="1"/>
          </a:p>
        </p:txBody>
      </p:sp>
      <p:pic>
        <p:nvPicPr>
          <p:cNvPr id="10" name="Picture 9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85" y="1703070"/>
            <a:ext cx="1619250" cy="135001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3340" y="3136900"/>
            <a:ext cx="2732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400" b="1"/>
              <a:t>Farmers</a:t>
            </a:r>
            <a:endParaRPr lang="en-US" altLang="en-IN" sz="2400" b="1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06040" y="2612390"/>
            <a:ext cx="21602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52185" y="3565525"/>
            <a:ext cx="0" cy="9632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61860" y="2612390"/>
            <a:ext cx="217424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99470" cy="582930"/>
          </a:xfrm>
        </p:spPr>
        <p:txBody>
          <a:bodyPr/>
          <a:lstStyle/>
          <a:p>
            <a:r>
              <a:rPr lang="en-US" b="1" dirty="0"/>
              <a:t>How it works?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9600" y="841375"/>
            <a:ext cx="10999470" cy="295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938831"/>
            <a:ext cx="10999469" cy="5077794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4853</Words>
  <Application>WPS Presentation</Application>
  <PresentationFormat>Widescreen</PresentationFormat>
  <Paragraphs>153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comic sans ms, sans-serif</vt:lpstr>
      <vt:lpstr>Segoe Print</vt:lpstr>
      <vt:lpstr>Times New Roman</vt:lpstr>
      <vt:lpstr>Calibri</vt:lpstr>
      <vt:lpstr>Microsoft YaHei</vt:lpstr>
      <vt:lpstr>Arial Unicode MS</vt:lpstr>
      <vt:lpstr>Wingdings</vt:lpstr>
      <vt:lpstr>Orange Waves</vt:lpstr>
      <vt:lpstr>PowerPoint 演示文稿</vt:lpstr>
      <vt:lpstr>What is the problem statement?</vt:lpstr>
      <vt:lpstr>PowerPoint 演示文稿</vt:lpstr>
      <vt:lpstr>Present condition-</vt:lpstr>
      <vt:lpstr>PowerPoint 演示文稿</vt:lpstr>
      <vt:lpstr>What is our idea?</vt:lpstr>
      <vt:lpstr>So who and all are stakeholder?</vt:lpstr>
      <vt:lpstr>So what is solution?</vt:lpstr>
      <vt:lpstr>How it works?</vt:lpstr>
      <vt:lpstr>Why we need new system?</vt:lpstr>
      <vt:lpstr>Benefit of new system on Society:</vt:lpstr>
      <vt:lpstr>Challenges to new system?</vt:lpstr>
      <vt:lpstr>Then what will happen to APMC?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TapShip  Tap to Ship - Final Year Project</dc:title>
  <dc:creator/>
  <cp:lastModifiedBy>ganpa</cp:lastModifiedBy>
  <cp:revision>50</cp:revision>
  <dcterms:created xsi:type="dcterms:W3CDTF">2020-10-19T08:33:00Z</dcterms:created>
  <dcterms:modified xsi:type="dcterms:W3CDTF">2020-12-15T12:03:50Z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