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2" r:id="rId1"/>
  </p:sldMasterIdLst>
  <p:notesMasterIdLst>
    <p:notesMasterId r:id="rId53"/>
  </p:notesMasterIdLst>
  <p:sldIdLst>
    <p:sldId id="256" r:id="rId2"/>
    <p:sldId id="258" r:id="rId3"/>
    <p:sldId id="261" r:id="rId4"/>
    <p:sldId id="262" r:id="rId5"/>
    <p:sldId id="263" r:id="rId6"/>
    <p:sldId id="265" r:id="rId7"/>
    <p:sldId id="266" r:id="rId8"/>
    <p:sldId id="268" r:id="rId9"/>
    <p:sldId id="286" r:id="rId10"/>
    <p:sldId id="269" r:id="rId11"/>
    <p:sldId id="274" r:id="rId12"/>
    <p:sldId id="271" r:id="rId13"/>
    <p:sldId id="272" r:id="rId14"/>
    <p:sldId id="273" r:id="rId15"/>
    <p:sldId id="275" r:id="rId16"/>
    <p:sldId id="276" r:id="rId17"/>
    <p:sldId id="277" r:id="rId18"/>
    <p:sldId id="278" r:id="rId19"/>
    <p:sldId id="279" r:id="rId20"/>
    <p:sldId id="280" r:id="rId21"/>
    <p:sldId id="281" r:id="rId22"/>
    <p:sldId id="282" r:id="rId23"/>
    <p:sldId id="284" r:id="rId24"/>
    <p:sldId id="285"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270" r:id="rId50"/>
    <p:sldId id="259" r:id="rId51"/>
    <p:sldId id="26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varScale="1">
        <p:scale>
          <a:sx n="73" d="100"/>
          <a:sy n="73" d="100"/>
        </p:scale>
        <p:origin x="56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EE08D-F191-4E9C-8E86-72E5356E37A3}" type="datetimeFigureOut">
              <a:rPr lang="en-IN" smtClean="0"/>
              <a:pPr/>
              <a:t>27-04-2022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7AF4D-60EB-4486-BADE-57956E9D7585}" type="slidenum">
              <a:rPr lang="en-IN" smtClean="0"/>
              <a:pPr/>
              <a:t>‹#›</a:t>
            </a:fld>
            <a:endParaRPr lang="en-IN"/>
          </a:p>
        </p:txBody>
      </p:sp>
    </p:spTree>
    <p:extLst>
      <p:ext uri="{BB962C8B-B14F-4D97-AF65-F5344CB8AC3E}">
        <p14:creationId xmlns:p14="http://schemas.microsoft.com/office/powerpoint/2010/main" val="122526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93E25B-77BF-40EA-A823-36D70918531E}"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262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CE40D-2BFC-40CA-B588-343EF5AAF5D8}" type="datetime1">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53821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6CE40D-2BFC-40CA-B588-343EF5AAF5D8}"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598154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6CE40D-2BFC-40CA-B588-343EF5AAF5D8}"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9003259"/>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CE40D-2BFC-40CA-B588-343EF5AAF5D8}"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2548061"/>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6CE40D-2BFC-40CA-B588-343EF5AAF5D8}" type="datetime1">
              <a:rPr lang="en-US" smtClean="0"/>
              <a:pPr/>
              <a:t>4/27/2022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857173"/>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6CE40D-2BFC-40CA-B588-343EF5AAF5D8}" type="datetime1">
              <a:rPr lang="en-US" smtClean="0"/>
              <a:pPr/>
              <a:t>4/27/2022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8396763"/>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76831-3D76-4722-873D-3A920D22D70C}"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415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41A33-5268-4F7D-AE12-712A52A217CA}"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4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07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163B4-660A-41F0-A11E-171BAF37F93B}" type="datetime1">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00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32DD08-ECCF-4EB1-9CDB-9546FD1134A1}" type="datetime1">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21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6397C-0633-497C-8DE7-A170D71BB31F}" type="datetime1">
              <a:rPr lang="en-US" smtClean="0"/>
              <a:pPr/>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81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F26A92C-581C-4166-A821-E1478F39A9CF}" type="datetime1">
              <a:rPr lang="en-US" smtClean="0"/>
              <a:pPr/>
              <a:t>4/27/2022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079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97E24D-7DD7-4BF6-A350-C71530AC5CB9}" type="datetime1">
              <a:rPr lang="en-US" smtClean="0"/>
              <a:pPr/>
              <a:t>4/27/2022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76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5DD4BE-6ED8-4371-A88E-21ED0B8BD298}" type="datetime1">
              <a:rPr lang="en-US" smtClean="0"/>
              <a:pPr/>
              <a:t>4/27/2022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7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8B184-342D-47D7-B8CB-E691371E8C9B}" type="datetime1">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430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6CE40D-2BFC-40CA-B588-343EF5AAF5D8}" type="datetime1">
              <a:rPr lang="en-US" smtClean="0"/>
              <a:pPr/>
              <a:t>4/27/2022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497689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dnsstuff.com/free-siem-tools#splunk-free" TargetMode="External"/><Relationship Id="rId7" Type="http://schemas.openxmlformats.org/officeDocument/2006/relationships/hyperlink" Target="https://docs.splunk.com/Documentation/Splunk/8.2.5/Installation/ChoosetheuserSplunkshouldrunas" TargetMode="External"/><Relationship Id="rId2" Type="http://schemas.openxmlformats.org/officeDocument/2006/relationships/hyperlink" Target="https://www.cs.utah.edu/~lifeifei/papers/deeplog.pdf" TargetMode="External"/><Relationship Id="rId1" Type="http://schemas.openxmlformats.org/officeDocument/2006/relationships/slideLayout" Target="../slideLayouts/slideLayout2.xml"/><Relationship Id="rId6" Type="http://schemas.openxmlformats.org/officeDocument/2006/relationships/hyperlink" Target="https://www.snort.org/" TargetMode="External"/><Relationship Id="rId5" Type="http://schemas.openxmlformats.org/officeDocument/2006/relationships/hyperlink" Target="https://www.splunk.com/en_us/download/universal-forwarder.html" TargetMode="External"/><Relationship Id="rId4" Type="http://schemas.openxmlformats.org/officeDocument/2006/relationships/hyperlink" Target="https://www.splunk.com/en_us/download.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88" y="1715470"/>
            <a:ext cx="11444845" cy="1718598"/>
          </a:xfrm>
        </p:spPr>
        <p:txBody>
          <a:bodyPr>
            <a:normAutofit fontScale="90000"/>
          </a:bodyPr>
          <a:lstStyle/>
          <a:p>
            <a:pPr algn="ctr"/>
            <a:br>
              <a:rPr lang="en-US" sz="40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IBM Project</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Presentation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on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Hypervisor-Based Cloud Anomaly Detection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using Supervised Learning Techniques</a:t>
            </a:r>
            <a:br>
              <a:rPr lang="en-US" sz="3600" dirty="0">
                <a:latin typeface="Times New Roman" panose="02020603050405020304" pitchFamily="18" charset="0"/>
                <a:cs typeface="Times New Roman" panose="02020603050405020304" pitchFamily="18" charset="0"/>
              </a:rPr>
            </a:br>
            <a:br>
              <a:rPr lang="en-US" sz="3300" dirty="0">
                <a:latin typeface="Times New Roman" panose="02020603050405020304" pitchFamily="18" charset="0"/>
                <a:cs typeface="Times New Roman" panose="02020603050405020304" pitchFamily="18" charset="0"/>
              </a:rPr>
            </a:br>
            <a:endParaRPr lang="en-US" sz="33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05753" y="2574769"/>
            <a:ext cx="9921114" cy="3690107"/>
          </a:xfrm>
        </p:spPr>
        <p:txBody>
          <a:bodyPr>
            <a:noAutofit/>
          </a:bodyPr>
          <a:lstStyle/>
          <a:p>
            <a:pPr algn="ctr"/>
            <a:r>
              <a:rPr lang="en-US" sz="2800" dirty="0">
                <a:solidFill>
                  <a:schemeClr val="tx1"/>
                </a:solidFill>
                <a:latin typeface="Times New Roman" panose="02020603050405020304" pitchFamily="18" charset="0"/>
                <a:ea typeface="+mj-ea"/>
                <a:cs typeface="Times New Roman" panose="02020603050405020304" pitchFamily="18" charset="0"/>
              </a:rPr>
              <a:t>By</a:t>
            </a:r>
          </a:p>
          <a:p>
            <a:pPr algn="ctr"/>
            <a:r>
              <a:rPr lang="en-US" sz="2800" dirty="0">
                <a:solidFill>
                  <a:schemeClr val="tx1"/>
                </a:solidFill>
                <a:latin typeface="Times New Roman" panose="02020603050405020304" pitchFamily="18" charset="0"/>
                <a:ea typeface="+mj-ea"/>
                <a:cs typeface="Times New Roman" panose="02020603050405020304" pitchFamily="18" charset="0"/>
              </a:rPr>
              <a:t>Group ID: G19</a:t>
            </a:r>
          </a:p>
          <a:p>
            <a:pPr algn="ctr"/>
            <a:r>
              <a:rPr lang="en-IN" sz="2800" dirty="0">
                <a:solidFill>
                  <a:schemeClr val="tx1"/>
                </a:solidFill>
                <a:latin typeface="Times New Roman" panose="02020603050405020304" pitchFamily="18" charset="0"/>
                <a:cs typeface="Times New Roman" panose="02020603050405020304" pitchFamily="18" charset="0"/>
              </a:rPr>
              <a:t>			Rhythm Keyur Mendawala :18162101012</a:t>
            </a:r>
          </a:p>
          <a:p>
            <a:pPr algn="ctr"/>
            <a:r>
              <a:rPr lang="en-IN" sz="2800" dirty="0">
                <a:solidFill>
                  <a:schemeClr val="tx1"/>
                </a:solidFill>
                <a:latin typeface="Times New Roman" panose="02020603050405020304" pitchFamily="18" charset="0"/>
                <a:cs typeface="Times New Roman" panose="02020603050405020304" pitchFamily="18" charset="0"/>
              </a:rPr>
              <a:t>			 Krutik Yogeshkumar Shah  :18162121035</a:t>
            </a:r>
          </a:p>
          <a:p>
            <a:pPr algn="ctr"/>
            <a:r>
              <a:rPr lang="en-IN" sz="2800" dirty="0">
                <a:solidFill>
                  <a:schemeClr val="tx1"/>
                </a:solidFill>
                <a:latin typeface="Times New Roman" panose="02020603050405020304" pitchFamily="18" charset="0"/>
                <a:cs typeface="Times New Roman" panose="02020603050405020304" pitchFamily="18" charset="0"/>
              </a:rPr>
              <a:t>		      Dhruv Rohitbhai Gajjar        :18162171003</a:t>
            </a:r>
            <a:endParaRPr lang="en-US" sz="2800" dirty="0">
              <a:solidFill>
                <a:schemeClr val="tx1"/>
              </a:solidFill>
              <a:latin typeface="Times New Roman" panose="02020603050405020304" pitchFamily="18" charset="0"/>
              <a:cs typeface="Times New Roman" panose="02020603050405020304" pitchFamily="18" charset="0"/>
            </a:endParaRPr>
          </a:p>
          <a:p>
            <a:pPr algn="ctr"/>
            <a:r>
              <a:rPr lang="en-US" sz="2800" dirty="0">
                <a:solidFill>
                  <a:schemeClr val="tx1"/>
                </a:solidFill>
                <a:latin typeface="Times New Roman" panose="02020603050405020304" pitchFamily="18" charset="0"/>
                <a:ea typeface="+mj-ea"/>
                <a:cs typeface="Times New Roman" panose="02020603050405020304" pitchFamily="18" charset="0"/>
              </a:rPr>
              <a:t>              Institute of Computer Technology </a:t>
            </a:r>
          </a:p>
          <a:p>
            <a:pPr algn="ctr"/>
            <a:r>
              <a:rPr lang="en-US" sz="2800" dirty="0">
                <a:solidFill>
                  <a:schemeClr val="tx1"/>
                </a:solidFill>
                <a:latin typeface="Times New Roman" panose="02020603050405020304" pitchFamily="18" charset="0"/>
                <a:ea typeface="+mj-ea"/>
                <a:cs typeface="Times New Roman" panose="02020603050405020304" pitchFamily="18" charset="0"/>
              </a:rPr>
              <a:t>            Ganpat University</a:t>
            </a:r>
          </a:p>
          <a:p>
            <a:pPr algn="ctr"/>
            <a:r>
              <a:rPr lang="en-US" sz="2800" dirty="0">
                <a:solidFill>
                  <a:schemeClr val="tx1"/>
                </a:solidFill>
                <a:latin typeface="Times New Roman" panose="02020603050405020304" pitchFamily="18" charset="0"/>
                <a:ea typeface="+mj-ea"/>
                <a:cs typeface="Times New Roman" panose="02020603050405020304" pitchFamily="18" charset="0"/>
              </a:rPr>
              <a:t>           Date:5</a:t>
            </a:r>
            <a:r>
              <a:rPr lang="en-US" sz="2800" baseline="30000" dirty="0">
                <a:solidFill>
                  <a:schemeClr val="tx1"/>
                </a:solidFill>
                <a:latin typeface="Times New Roman" panose="02020603050405020304" pitchFamily="18" charset="0"/>
                <a:ea typeface="+mj-ea"/>
                <a:cs typeface="Times New Roman" panose="02020603050405020304" pitchFamily="18" charset="0"/>
              </a:rPr>
              <a:t>th</a:t>
            </a:r>
            <a:r>
              <a:rPr lang="en-US" sz="2800" dirty="0">
                <a:solidFill>
                  <a:schemeClr val="tx1"/>
                </a:solidFill>
                <a:latin typeface="Times New Roman" panose="02020603050405020304" pitchFamily="18" charset="0"/>
                <a:ea typeface="+mj-ea"/>
                <a:cs typeface="Times New Roman" panose="02020603050405020304" pitchFamily="18" charset="0"/>
              </a:rPr>
              <a:t> May</a:t>
            </a:r>
          </a:p>
          <a:p>
            <a:endParaRPr lang="en-US" sz="2800" b="1" dirty="0">
              <a:solidFill>
                <a:schemeClr val="tx1"/>
              </a:solidFill>
              <a:latin typeface="Times New Roman" panose="02020603050405020304" pitchFamily="18" charset="0"/>
              <a:ea typeface="+mj-ea"/>
              <a:cs typeface="Times New Roman" panose="02020603050405020304" pitchFamily="18" charset="0"/>
            </a:endParaRPr>
          </a:p>
        </p:txBody>
      </p:sp>
      <p:pic>
        <p:nvPicPr>
          <p:cNvPr id="6" name="Picture 5" descr="ICT NEW LOGO.jpg"/>
          <p:cNvPicPr>
            <a:picLocks noChangeAspect="1"/>
          </p:cNvPicPr>
          <p:nvPr/>
        </p:nvPicPr>
        <p:blipFill>
          <a:blip r:embed="rId2"/>
          <a:stretch>
            <a:fillRect/>
          </a:stretch>
        </p:blipFill>
        <p:spPr>
          <a:xfrm>
            <a:off x="7603298" y="0"/>
            <a:ext cx="4588701" cy="11905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2600"/>
          </a:xfrm>
        </p:spPr>
        <p:txBody>
          <a:bodyPr/>
          <a:lstStyle/>
          <a:p>
            <a:r>
              <a:rPr lang="en-IN" dirty="0">
                <a:latin typeface="Times New Roman" panose="02020603050405020304" pitchFamily="18" charset="0"/>
                <a:cs typeface="Times New Roman" panose="02020603050405020304" pitchFamily="18" charset="0"/>
              </a:rPr>
              <a:t>Implementation Details</a:t>
            </a:r>
          </a:p>
        </p:txBody>
      </p:sp>
      <p:pic>
        <p:nvPicPr>
          <p:cNvPr id="6" name="Content Placeholder 5"/>
          <p:cNvPicPr>
            <a:picLocks noGrp="1"/>
          </p:cNvPicPr>
          <p:nvPr>
            <p:ph idx="1"/>
          </p:nvPr>
        </p:nvPicPr>
        <p:blipFill rotWithShape="1">
          <a:blip r:embed="rId2"/>
          <a:srcRect l="12246" t="9755" r="8092" b="11091"/>
          <a:stretch/>
        </p:blipFill>
        <p:spPr>
          <a:xfrm>
            <a:off x="1640910" y="2041743"/>
            <a:ext cx="8661600" cy="4525200"/>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TextBox 6"/>
          <p:cNvSpPr txBox="1"/>
          <p:nvPr/>
        </p:nvSpPr>
        <p:spPr>
          <a:xfrm>
            <a:off x="1640910" y="1490598"/>
            <a:ext cx="496030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Total logs generated after eight days.</a:t>
            </a:r>
          </a:p>
        </p:txBody>
      </p:sp>
    </p:spTree>
    <p:extLst>
      <p:ext uri="{BB962C8B-B14F-4D97-AF65-F5344CB8AC3E}">
        <p14:creationId xmlns:p14="http://schemas.microsoft.com/office/powerpoint/2010/main" val="32302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538" y="835178"/>
            <a:ext cx="3585723" cy="765022"/>
          </a:xfrm>
        </p:spPr>
        <p:txBody>
          <a:bodyPr>
            <a:normAutofit fontScale="90000"/>
          </a:bodyPr>
          <a:lstStyle/>
          <a:p>
            <a:r>
              <a:rPr lang="en-IN" sz="2400" dirty="0">
                <a:latin typeface="Times New Roman" panose="02020603050405020304" pitchFamily="18" charset="0"/>
                <a:cs typeface="Times New Roman" panose="02020603050405020304" pitchFamily="18" charset="0"/>
              </a:rPr>
              <a:t>Dos attack using LOIC Tool</a:t>
            </a:r>
          </a:p>
        </p:txBody>
      </p:sp>
      <p:pic>
        <p:nvPicPr>
          <p:cNvPr id="6" name="Content Placeholder 5" descr="E:\3.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562119" y="1752014"/>
            <a:ext cx="8029537" cy="4195762"/>
          </a:xfrm>
          <a:prstGeom prst="rect">
            <a:avLst/>
          </a:prstGeom>
          <a:noFill/>
          <a:ln>
            <a:noFill/>
          </a:ln>
        </p:spPr>
      </p:pic>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6185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44" y="1063416"/>
            <a:ext cx="10901819" cy="958241"/>
          </a:xfrm>
        </p:spPr>
        <p:txBody>
          <a:bodyPr>
            <a:normAutofit/>
          </a:bodyPr>
          <a:lstStyle/>
          <a:p>
            <a:r>
              <a:rPr lang="en-IN" sz="2400" dirty="0">
                <a:latin typeface="Times New Roman" panose="02020603050405020304" pitchFamily="18" charset="0"/>
                <a:cs typeface="Times New Roman" panose="02020603050405020304" pitchFamily="18" charset="0"/>
              </a:rPr>
              <a:t>Opening different type of websites: Legitimate as well as non-legitimate and trying to download some content</a:t>
            </a:r>
          </a:p>
        </p:txBody>
      </p:sp>
      <p:pic>
        <p:nvPicPr>
          <p:cNvPr id="8" name="Content Placeholder 7"/>
          <p:cNvPicPr>
            <a:picLocks noGrp="1"/>
          </p:cNvPicPr>
          <p:nvPr>
            <p:ph idx="1"/>
          </p:nvPr>
        </p:nvPicPr>
        <p:blipFill>
          <a:blip r:embed="rId2"/>
          <a:stretch>
            <a:fillRect/>
          </a:stretch>
        </p:blipFill>
        <p:spPr>
          <a:xfrm>
            <a:off x="1103313" y="2148062"/>
            <a:ext cx="8947150" cy="4004914"/>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28841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7626" y="609709"/>
            <a:ext cx="7256745" cy="990491"/>
          </a:xfrm>
        </p:spPr>
        <p:txBody>
          <a:bodyPr>
            <a:normAutofit/>
          </a:bodyPr>
          <a:lstStyle/>
          <a:p>
            <a:r>
              <a:rPr lang="en-IN" sz="2400" dirty="0">
                <a:latin typeface="Times New Roman" panose="02020603050405020304" pitchFamily="18" charset="0"/>
                <a:cs typeface="Times New Roman" panose="02020603050405020304" pitchFamily="18" charset="0"/>
              </a:rPr>
              <a:t>Fileless malware attack using metaspolit tool of kali linux</a:t>
            </a:r>
          </a:p>
        </p:txBody>
      </p:sp>
      <p:pic>
        <p:nvPicPr>
          <p:cNvPr id="6" name="Content Placeholder 5" descr="D:\2.jpg"/>
          <p:cNvPicPr>
            <a:picLocks noGrp="1"/>
          </p:cNvPicPr>
          <p:nvPr>
            <p:ph idx="1"/>
          </p:nvPr>
        </p:nvPicPr>
        <p:blipFill rotWithShape="1">
          <a:blip r:embed="rId2">
            <a:extLst>
              <a:ext uri="{28A0092B-C50C-407E-A947-70E740481C1C}">
                <a14:useLocalDpi xmlns:a14="http://schemas.microsoft.com/office/drawing/2010/main" val="0"/>
              </a:ext>
            </a:extLst>
          </a:blip>
          <a:srcRect l="5923" r="4617" b="6713"/>
          <a:stretch/>
        </p:blipFill>
        <p:spPr bwMode="auto">
          <a:xfrm>
            <a:off x="1649244" y="1600200"/>
            <a:ext cx="8661600" cy="4525200"/>
          </a:xfrm>
          <a:prstGeom prst="rect">
            <a:avLst/>
          </a:prstGeom>
          <a:noFill/>
          <a:ln>
            <a:noFill/>
          </a:ln>
          <a:extLst>
            <a:ext uri="{53640926-AAD7-44D8-BBD7-CCE9431645EC}">
              <a14:shadowObscured xmlns:a14="http://schemas.microsoft.com/office/drawing/2010/main"/>
            </a:ext>
          </a:extLst>
        </p:spPr>
      </p:pic>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19964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400" y="694258"/>
            <a:ext cx="5116883" cy="780681"/>
          </a:xfrm>
        </p:spPr>
        <p:txBody>
          <a:bodyPr>
            <a:normAutofit/>
          </a:bodyPr>
          <a:lstStyle/>
          <a:p>
            <a:r>
              <a:rPr lang="en-IN" sz="2400" dirty="0">
                <a:latin typeface="Times New Roman" panose="02020603050405020304" pitchFamily="18" charset="0"/>
                <a:cs typeface="Times New Roman" panose="02020603050405020304" pitchFamily="18" charset="0"/>
              </a:rPr>
              <a:t>Fileless malware system information</a:t>
            </a:r>
          </a:p>
        </p:txBody>
      </p:sp>
      <p:pic>
        <p:nvPicPr>
          <p:cNvPr id="6" name="Content Placeholder 5" descr="D:\1.jpg"/>
          <p:cNvPicPr>
            <a:picLocks noGrp="1"/>
          </p:cNvPicPr>
          <p:nvPr>
            <p:ph idx="1"/>
          </p:nvPr>
        </p:nvPicPr>
        <p:blipFill rotWithShape="1">
          <a:blip r:embed="rId2">
            <a:extLst>
              <a:ext uri="{28A0092B-C50C-407E-A947-70E740481C1C}">
                <a14:useLocalDpi xmlns:a14="http://schemas.microsoft.com/office/drawing/2010/main" val="0"/>
              </a:ext>
            </a:extLst>
          </a:blip>
          <a:srcRect r="537" b="34620"/>
          <a:stretch/>
        </p:blipFill>
        <p:spPr bwMode="auto">
          <a:xfrm>
            <a:off x="2039031" y="1474938"/>
            <a:ext cx="8661600" cy="4525200"/>
          </a:xfrm>
          <a:prstGeom prst="rect">
            <a:avLst/>
          </a:prstGeom>
          <a:noFill/>
          <a:ln>
            <a:noFill/>
          </a:ln>
        </p:spPr>
      </p:pic>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02056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723" y="1063416"/>
            <a:ext cx="7407058" cy="558500"/>
          </a:xfrm>
        </p:spPr>
        <p:txBody>
          <a:bodyPr>
            <a:normAutofit/>
          </a:bodyPr>
          <a:lstStyle/>
          <a:p>
            <a:r>
              <a:rPr lang="en-IN" sz="2400" dirty="0">
                <a:latin typeface="Times New Roman" panose="02020603050405020304" pitchFamily="18" charset="0"/>
                <a:cs typeface="Times New Roman" panose="02020603050405020304" pitchFamily="18" charset="0"/>
              </a:rPr>
              <a:t>Synflood dos attack using metaspolit tool of kali linux</a:t>
            </a:r>
          </a:p>
        </p:txBody>
      </p:sp>
      <p:pic>
        <p:nvPicPr>
          <p:cNvPr id="6" name="Content Placeholder 5" descr="D:\7.jpg"/>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2754661" y="1777066"/>
            <a:ext cx="5594349" cy="4195762"/>
          </a:xfrm>
          <a:prstGeom prst="rect">
            <a:avLst/>
          </a:prstGeom>
          <a:noFill/>
          <a:ln>
            <a:noFill/>
          </a:ln>
          <a:extLst>
            <a:ext uri="{53640926-AAD7-44D8-BBD7-CCE9431645EC}">
              <a14:shadowObscured xmlns:a14="http://schemas.microsoft.com/office/drawing/2010/main"/>
            </a:ext>
          </a:extLst>
        </p:spPr>
      </p:pic>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0039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400" y="724508"/>
            <a:ext cx="5448300" cy="957262"/>
          </a:xfrm>
        </p:spPr>
        <p:txBody>
          <a:bodyPr>
            <a:normAutofit/>
          </a:bodyPr>
          <a:lstStyle/>
          <a:p>
            <a:r>
              <a:rPr lang="en-IN" sz="2400" dirty="0">
                <a:latin typeface="Times New Roman" panose="02020603050405020304" pitchFamily="18" charset="0"/>
                <a:cs typeface="Times New Roman" panose="02020603050405020304" pitchFamily="18" charset="0"/>
              </a:rPr>
              <a:t>Dos attack using hping3 tool of kali linux</a:t>
            </a:r>
          </a:p>
        </p:txBody>
      </p:sp>
      <p:pic>
        <p:nvPicPr>
          <p:cNvPr id="6" name="Content Placeholder 5" descr="D:\9.jpg"/>
          <p:cNvPicPr>
            <a:picLocks noGrp="1"/>
          </p:cNvPicPr>
          <p:nvPr>
            <p:ph idx="1"/>
          </p:nvPr>
        </p:nvPicPr>
        <p:blipFill rotWithShape="1">
          <a:blip r:embed="rId2">
            <a:extLst>
              <a:ext uri="{28A0092B-C50C-407E-A947-70E740481C1C}">
                <a14:useLocalDpi xmlns:a14="http://schemas.microsoft.com/office/drawing/2010/main" val="0"/>
              </a:ext>
            </a:extLst>
          </a:blip>
          <a:srcRect l="6420" t="-228" r="5894" b="60662"/>
          <a:stretch/>
        </p:blipFill>
        <p:spPr bwMode="auto">
          <a:xfrm>
            <a:off x="1787535" y="1528176"/>
            <a:ext cx="8661600" cy="2192054"/>
          </a:xfrm>
          <a:prstGeom prst="rect">
            <a:avLst/>
          </a:prstGeom>
          <a:noFill/>
          <a:ln>
            <a:noFill/>
          </a:ln>
          <a:extLst>
            <a:ext uri="{53640926-AAD7-44D8-BBD7-CCE9431645EC}">
              <a14:shadowObscured xmlns:a14="http://schemas.microsoft.com/office/drawing/2010/main"/>
            </a:ext>
          </a:extLst>
        </p:spPr>
      </p:pic>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Picture 6" descr="D:\9.jpg"/>
          <p:cNvPicPr/>
          <p:nvPr/>
        </p:nvPicPr>
        <p:blipFill rotWithShape="1">
          <a:blip r:embed="rId2">
            <a:extLst>
              <a:ext uri="{28A0092B-C50C-407E-A947-70E740481C1C}">
                <a14:useLocalDpi xmlns:a14="http://schemas.microsoft.com/office/drawing/2010/main" val="0"/>
              </a:ext>
            </a:extLst>
          </a:blip>
          <a:srcRect l="8416" t="55044" r="8878" b="21180"/>
          <a:stretch/>
        </p:blipFill>
        <p:spPr bwMode="auto">
          <a:xfrm>
            <a:off x="1787535" y="3838916"/>
            <a:ext cx="8661600" cy="2192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5708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400" y="892175"/>
            <a:ext cx="5181600" cy="525462"/>
          </a:xfrm>
        </p:spPr>
        <p:txBody>
          <a:bodyPr>
            <a:normAutofit fontScale="90000"/>
          </a:bodyPr>
          <a:lstStyle/>
          <a:p>
            <a:pPr algn="just"/>
            <a:r>
              <a:rPr lang="en-IN" sz="2400" dirty="0">
                <a:latin typeface="Times New Roman" panose="02020603050405020304" pitchFamily="18" charset="0"/>
                <a:cs typeface="Times New Roman" panose="02020603050405020304" pitchFamily="18" charset="0"/>
              </a:rPr>
              <a:t>Dos attack using hping3 tool of kali linux</a:t>
            </a:r>
          </a:p>
        </p:txBody>
      </p:sp>
      <p:pic>
        <p:nvPicPr>
          <p:cNvPr id="6" name="Content Placeholder 5" descr="D:\10.jpg"/>
          <p:cNvPicPr>
            <a:picLocks noGrp="1"/>
          </p:cNvPicPr>
          <p:nvPr>
            <p:ph idx="1"/>
          </p:nvPr>
        </p:nvPicPr>
        <p:blipFill rotWithShape="1">
          <a:blip r:embed="rId2">
            <a:extLst>
              <a:ext uri="{28A0092B-C50C-407E-A947-70E740481C1C}">
                <a14:useLocalDpi xmlns:a14="http://schemas.microsoft.com/office/drawing/2010/main" val="0"/>
              </a:ext>
            </a:extLst>
          </a:blip>
          <a:srcRect t="13773" b="58339"/>
          <a:stretch/>
        </p:blipFill>
        <p:spPr bwMode="auto">
          <a:xfrm>
            <a:off x="1803300" y="1417637"/>
            <a:ext cx="8661600" cy="4525200"/>
          </a:xfrm>
          <a:prstGeom prst="rect">
            <a:avLst/>
          </a:prstGeom>
          <a:noFill/>
          <a:ln>
            <a:noFill/>
          </a:ln>
          <a:extLst>
            <a:ext uri="{53640926-AAD7-44D8-BBD7-CCE9431645EC}">
              <a14:shadowObscured xmlns:a14="http://schemas.microsoft.com/office/drawing/2010/main"/>
            </a:ext>
          </a:extLst>
        </p:spPr>
      </p:pic>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023882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2831" y="1360418"/>
            <a:ext cx="4396637" cy="506230"/>
          </a:xfrm>
        </p:spPr>
        <p:txBody>
          <a:bodyPr>
            <a:normAutofit/>
          </a:bodyPr>
          <a:lstStyle/>
          <a:p>
            <a:r>
              <a:rPr lang="en-IN" sz="2200" dirty="0">
                <a:latin typeface="Times New Roman" panose="02020603050405020304" pitchFamily="18" charset="0"/>
                <a:cs typeface="Times New Roman" panose="02020603050405020304" pitchFamily="18" charset="0"/>
              </a:rPr>
              <a:t>Reading Logs that we have generated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742" y="2052638"/>
            <a:ext cx="7960292" cy="4195762"/>
          </a:xfrm>
        </p:spPr>
      </p:pic>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436132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4060" y="1246917"/>
            <a:ext cx="4325655" cy="401767"/>
          </a:xfrm>
        </p:spPr>
        <p:txBody>
          <a:bodyPr>
            <a:noAutofit/>
          </a:bodyPr>
          <a:lstStyle/>
          <a:p>
            <a:r>
              <a:rPr lang="en-IN" sz="2200" dirty="0">
                <a:latin typeface="Times New Roman" panose="02020603050405020304" pitchFamily="18" charset="0"/>
                <a:cs typeface="Times New Roman" panose="02020603050405020304" pitchFamily="18" charset="0"/>
              </a:rPr>
              <a:t>Finding some patterns based on logs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742" y="2052638"/>
            <a:ext cx="7960292" cy="4195762"/>
          </a:xfrm>
        </p:spPr>
      </p:pic>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21167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83771"/>
          </a:xfrm>
        </p:spPr>
        <p:txBody>
          <a:bodyPr/>
          <a:lstStyle/>
          <a:p>
            <a:r>
              <a:rPr lang="en-US"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726" y="751117"/>
            <a:ext cx="10972800" cy="5453740"/>
          </a:xfrm>
        </p:spPr>
        <p:txBody>
          <a:bodyPr>
            <a:noAutofit/>
          </a:bodyPr>
          <a:lstStyle/>
          <a:p>
            <a:pPr algn="just"/>
            <a:r>
              <a:rPr lang="en-IN" sz="2400" dirty="0">
                <a:latin typeface="Times New Roman" panose="02020603050405020304" pitchFamily="18" charset="0"/>
                <a:cs typeface="Times New Roman" panose="02020603050405020304" pitchFamily="18" charset="0"/>
              </a:rPr>
              <a:t> Introduction</a:t>
            </a:r>
          </a:p>
          <a:p>
            <a:pPr algn="just"/>
            <a:r>
              <a:rPr lang="en-IN" sz="2400" dirty="0">
                <a:latin typeface="Times New Roman" panose="02020603050405020304" pitchFamily="18" charset="0"/>
                <a:cs typeface="Times New Roman" panose="02020603050405020304" pitchFamily="18" charset="0"/>
              </a:rPr>
              <a:t>Objectives</a:t>
            </a:r>
          </a:p>
          <a:p>
            <a:pPr algn="just"/>
            <a:r>
              <a:rPr lang="en-IN" sz="2400" dirty="0">
                <a:latin typeface="Times New Roman" panose="02020603050405020304" pitchFamily="18" charset="0"/>
                <a:cs typeface="Times New Roman" panose="02020603050405020304" pitchFamily="18" charset="0"/>
              </a:rPr>
              <a:t>Related Background</a:t>
            </a:r>
          </a:p>
          <a:p>
            <a:pPr algn="just"/>
            <a:r>
              <a:rPr lang="en-IN" sz="2400" dirty="0">
                <a:latin typeface="Times New Roman" panose="02020603050405020304" pitchFamily="18" charset="0"/>
                <a:cs typeface="Times New Roman" panose="02020603050405020304" pitchFamily="18" charset="0"/>
              </a:rPr>
              <a:t>Tools &amp; Technology</a:t>
            </a:r>
          </a:p>
          <a:p>
            <a:pPr algn="just"/>
            <a:r>
              <a:rPr lang="en-IN" sz="2400" dirty="0">
                <a:latin typeface="Times New Roman" panose="02020603050405020304" pitchFamily="18" charset="0"/>
                <a:cs typeface="Times New Roman" panose="02020603050405020304" pitchFamily="18" charset="0"/>
              </a:rPr>
              <a:t>Methodology (Modules)</a:t>
            </a:r>
          </a:p>
          <a:p>
            <a:pPr algn="just"/>
            <a:r>
              <a:rPr lang="en-IN" sz="2400" dirty="0">
                <a:latin typeface="Times New Roman" panose="02020603050405020304" pitchFamily="18" charset="0"/>
                <a:cs typeface="Times New Roman" panose="02020603050405020304" pitchFamily="18" charset="0"/>
              </a:rPr>
              <a:t>Flowchart &amp; Algorithms</a:t>
            </a:r>
          </a:p>
          <a:p>
            <a:pPr algn="just"/>
            <a:r>
              <a:rPr lang="en-IN" sz="2400" dirty="0">
                <a:latin typeface="Times New Roman" panose="02020603050405020304" pitchFamily="18" charset="0"/>
                <a:cs typeface="Times New Roman" panose="02020603050405020304" pitchFamily="18" charset="0"/>
              </a:rPr>
              <a:t>Implementation Details</a:t>
            </a:r>
          </a:p>
          <a:p>
            <a:pPr algn="just"/>
            <a:r>
              <a:rPr lang="en-IN" sz="2400" dirty="0">
                <a:latin typeface="Times New Roman" panose="02020603050405020304" pitchFamily="18" charset="0"/>
                <a:cs typeface="Times New Roman" panose="02020603050405020304" pitchFamily="18" charset="0"/>
              </a:rPr>
              <a:t>Conclusion </a:t>
            </a:r>
          </a:p>
          <a:p>
            <a:pPr algn="just"/>
            <a:r>
              <a:rPr lang="en-US"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783" y="1166018"/>
            <a:ext cx="8586757" cy="4525963"/>
          </a:xfrm>
        </p:spPr>
      </p:pic>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978247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65" y="947912"/>
            <a:ext cx="7845468" cy="652288"/>
          </a:xfrm>
        </p:spPr>
        <p:txBody>
          <a:bodyPr>
            <a:normAutofit/>
          </a:bodyPr>
          <a:lstStyle/>
          <a:p>
            <a:r>
              <a:rPr lang="en-IN" sz="2200" dirty="0">
                <a:latin typeface="Times New Roman" panose="02020603050405020304" pitchFamily="18" charset="0"/>
                <a:cs typeface="Times New Roman" panose="02020603050405020304" pitchFamily="18" charset="0"/>
              </a:rPr>
              <a:t>We are getting the html code of the website which is in our log files.</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35364"/>
          <a:stretch/>
        </p:blipFill>
        <p:spPr>
          <a:xfrm>
            <a:off x="1802621" y="1600200"/>
            <a:ext cx="8216112" cy="4526814"/>
          </a:xfrm>
        </p:spPr>
      </p:pic>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357741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35510"/>
          <a:stretch/>
        </p:blipFill>
        <p:spPr>
          <a:xfrm>
            <a:off x="1802621" y="998950"/>
            <a:ext cx="8067889" cy="4525963"/>
          </a:xfrm>
        </p:spPr>
      </p:pic>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48843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BB4AF67-C605-4059-8BFF-F7CA8364BA54}"/>
              </a:ext>
            </a:extLst>
          </p:cNvPr>
          <p:cNvPicPr>
            <a:picLocks noGrp="1" noChangeAspect="1"/>
          </p:cNvPicPr>
          <p:nvPr>
            <p:ph idx="1"/>
          </p:nvPr>
        </p:nvPicPr>
        <p:blipFill>
          <a:blip r:embed="rId2"/>
          <a:stretch>
            <a:fillRect/>
          </a:stretch>
        </p:blipFill>
        <p:spPr>
          <a:xfrm>
            <a:off x="1137760" y="1556249"/>
            <a:ext cx="9214780" cy="4465728"/>
          </a:xfrm>
        </p:spPr>
      </p:pic>
      <p:sp>
        <p:nvSpPr>
          <p:cNvPr id="5" name="Slide Number Placeholder 4">
            <a:extLst>
              <a:ext uri="{FF2B5EF4-FFF2-40B4-BE49-F238E27FC236}">
                <a16:creationId xmlns:a16="http://schemas.microsoft.com/office/drawing/2014/main" id="{ED68C1A6-1F88-4CB1-8D2B-E290886C10D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8" name="TextBox 7">
            <a:extLst>
              <a:ext uri="{FF2B5EF4-FFF2-40B4-BE49-F238E27FC236}">
                <a16:creationId xmlns:a16="http://schemas.microsoft.com/office/drawing/2014/main" id="{61C03321-963A-420E-B7C2-3351539C1D31}"/>
              </a:ext>
            </a:extLst>
          </p:cNvPr>
          <p:cNvSpPr txBox="1"/>
          <p:nvPr/>
        </p:nvSpPr>
        <p:spPr>
          <a:xfrm>
            <a:off x="3149600" y="878945"/>
            <a:ext cx="5001690" cy="430887"/>
          </a:xfrm>
          <a:prstGeom prst="rect">
            <a:avLst/>
          </a:prstGeom>
          <a:noFill/>
        </p:spPr>
        <p:txBody>
          <a:bodyPr wrap="none" rtlCol="0">
            <a:spAutoFit/>
          </a:bodyPr>
          <a:lstStyle/>
          <a:p>
            <a:r>
              <a:rPr lang="en-US" sz="2200" dirty="0"/>
              <a:t>Analysing Http request using Fiddler</a:t>
            </a:r>
          </a:p>
        </p:txBody>
      </p:sp>
    </p:spTree>
    <p:extLst>
      <p:ext uri="{BB962C8B-B14F-4D97-AF65-F5344CB8AC3E}">
        <p14:creationId xmlns:p14="http://schemas.microsoft.com/office/powerpoint/2010/main" val="30659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65A5-330C-4946-9E7A-076DA87D1A8A}"/>
              </a:ext>
            </a:extLst>
          </p:cNvPr>
          <p:cNvSpPr>
            <a:spLocks noGrp="1"/>
          </p:cNvSpPr>
          <p:nvPr>
            <p:ph type="title"/>
          </p:nvPr>
        </p:nvSpPr>
        <p:spPr>
          <a:xfrm>
            <a:off x="3249611" y="1063416"/>
            <a:ext cx="4332289" cy="423581"/>
          </a:xfrm>
        </p:spPr>
        <p:txBody>
          <a:bodyPr/>
          <a:lstStyle/>
          <a:p>
            <a:r>
              <a:rPr lang="en-US" sz="2200" dirty="0">
                <a:latin typeface="Times New Roman" panose="02020603050405020304" pitchFamily="18" charset="0"/>
                <a:cs typeface="Times New Roman" panose="02020603050405020304" pitchFamily="18" charset="0"/>
              </a:rPr>
              <a:t>Filtering Tcp protocol in Wireshark</a:t>
            </a:r>
          </a:p>
        </p:txBody>
      </p:sp>
      <p:pic>
        <p:nvPicPr>
          <p:cNvPr id="7" name="Content Placeholder 6">
            <a:extLst>
              <a:ext uri="{FF2B5EF4-FFF2-40B4-BE49-F238E27FC236}">
                <a16:creationId xmlns:a16="http://schemas.microsoft.com/office/drawing/2014/main" id="{2AC03D49-6E78-4663-95D3-3F33271F9066}"/>
              </a:ext>
            </a:extLst>
          </p:cNvPr>
          <p:cNvPicPr>
            <a:picLocks noGrp="1" noChangeAspect="1"/>
          </p:cNvPicPr>
          <p:nvPr>
            <p:ph idx="1"/>
          </p:nvPr>
        </p:nvPicPr>
        <p:blipFill>
          <a:blip r:embed="rId2"/>
          <a:stretch>
            <a:fillRect/>
          </a:stretch>
        </p:blipFill>
        <p:spPr>
          <a:xfrm>
            <a:off x="1154503" y="1663700"/>
            <a:ext cx="9664660" cy="4584700"/>
          </a:xfrm>
        </p:spPr>
      </p:pic>
      <p:sp>
        <p:nvSpPr>
          <p:cNvPr id="5" name="Slide Number Placeholder 4">
            <a:extLst>
              <a:ext uri="{FF2B5EF4-FFF2-40B4-BE49-F238E27FC236}">
                <a16:creationId xmlns:a16="http://schemas.microsoft.com/office/drawing/2014/main" id="{B779B13E-75D0-47D5-8B22-6615E04EDC0F}"/>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155363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3AE5F2-3D15-485D-9A5E-30CFAFB48578}"/>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11" name="Content Placeholder 10">
            <a:extLst>
              <a:ext uri="{FF2B5EF4-FFF2-40B4-BE49-F238E27FC236}">
                <a16:creationId xmlns:a16="http://schemas.microsoft.com/office/drawing/2014/main" id="{B04AE477-E111-49D5-B336-23A33540BD00}"/>
              </a:ext>
            </a:extLst>
          </p:cNvPr>
          <p:cNvPicPr>
            <a:picLocks noGrp="1" noChangeAspect="1"/>
          </p:cNvPicPr>
          <p:nvPr>
            <p:ph idx="1"/>
          </p:nvPr>
        </p:nvPicPr>
        <p:blipFill>
          <a:blip r:embed="rId2"/>
          <a:stretch>
            <a:fillRect/>
          </a:stretch>
        </p:blipFill>
        <p:spPr>
          <a:xfrm>
            <a:off x="1388661" y="1587500"/>
            <a:ext cx="9147057" cy="4513263"/>
          </a:xfrm>
        </p:spPr>
      </p:pic>
      <p:sp>
        <p:nvSpPr>
          <p:cNvPr id="12" name="TextBox 11">
            <a:extLst>
              <a:ext uri="{FF2B5EF4-FFF2-40B4-BE49-F238E27FC236}">
                <a16:creationId xmlns:a16="http://schemas.microsoft.com/office/drawing/2014/main" id="{F6DF74EA-0319-4EB6-A8B7-F115699AA62B}"/>
              </a:ext>
            </a:extLst>
          </p:cNvPr>
          <p:cNvSpPr txBox="1"/>
          <p:nvPr/>
        </p:nvSpPr>
        <p:spPr>
          <a:xfrm>
            <a:off x="3784600" y="894571"/>
            <a:ext cx="432329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Filtering DNS protocol in Wireshark</a:t>
            </a:r>
            <a:endParaRPr lang="en-US" sz="2200" dirty="0"/>
          </a:p>
        </p:txBody>
      </p:sp>
    </p:spTree>
    <p:extLst>
      <p:ext uri="{BB962C8B-B14F-4D97-AF65-F5344CB8AC3E}">
        <p14:creationId xmlns:p14="http://schemas.microsoft.com/office/powerpoint/2010/main" val="631309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304B-FC2A-47FA-8D8F-F346058AE898}"/>
              </a:ext>
            </a:extLst>
          </p:cNvPr>
          <p:cNvSpPr>
            <a:spLocks noGrp="1"/>
          </p:cNvSpPr>
          <p:nvPr>
            <p:ph type="title"/>
          </p:nvPr>
        </p:nvSpPr>
        <p:spPr>
          <a:xfrm>
            <a:off x="3898104" y="919985"/>
            <a:ext cx="4395789" cy="385482"/>
          </a:xfrm>
        </p:spPr>
        <p:txBody>
          <a:bodyPr/>
          <a:lstStyle/>
          <a:p>
            <a:r>
              <a:rPr lang="en-US" sz="2200" dirty="0">
                <a:latin typeface="Times New Roman" panose="02020603050405020304" pitchFamily="18" charset="0"/>
                <a:cs typeface="Times New Roman" panose="02020603050405020304" pitchFamily="18" charset="0"/>
              </a:rPr>
              <a:t>Filtering Http protocol in Wireshark</a:t>
            </a:r>
            <a:br>
              <a:rPr lang="en-US" sz="4400" dirty="0"/>
            </a:br>
            <a:endParaRPr lang="en-US" dirty="0"/>
          </a:p>
        </p:txBody>
      </p:sp>
      <p:pic>
        <p:nvPicPr>
          <p:cNvPr id="7" name="Content Placeholder 6">
            <a:extLst>
              <a:ext uri="{FF2B5EF4-FFF2-40B4-BE49-F238E27FC236}">
                <a16:creationId xmlns:a16="http://schemas.microsoft.com/office/drawing/2014/main" id="{028CEC1E-B69D-4C34-88E4-B2C2B1B5899F}"/>
              </a:ext>
            </a:extLst>
          </p:cNvPr>
          <p:cNvPicPr>
            <a:picLocks noGrp="1" noChangeAspect="1"/>
          </p:cNvPicPr>
          <p:nvPr>
            <p:ph idx="1"/>
          </p:nvPr>
        </p:nvPicPr>
        <p:blipFill>
          <a:blip r:embed="rId2"/>
          <a:stretch>
            <a:fillRect/>
          </a:stretch>
        </p:blipFill>
        <p:spPr>
          <a:xfrm>
            <a:off x="1303907" y="1547518"/>
            <a:ext cx="9584185" cy="4700882"/>
          </a:xfrm>
        </p:spPr>
      </p:pic>
      <p:sp>
        <p:nvSpPr>
          <p:cNvPr id="5" name="Slide Number Placeholder 4">
            <a:extLst>
              <a:ext uri="{FF2B5EF4-FFF2-40B4-BE49-F238E27FC236}">
                <a16:creationId xmlns:a16="http://schemas.microsoft.com/office/drawing/2014/main" id="{12C4008D-3F1F-47C8-931E-CEBB8D94527C}"/>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172161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CBA4-945D-4E86-929F-2036F462EDC7}"/>
              </a:ext>
            </a:extLst>
          </p:cNvPr>
          <p:cNvSpPr>
            <a:spLocks noGrp="1"/>
          </p:cNvSpPr>
          <p:nvPr>
            <p:ph type="title"/>
          </p:nvPr>
        </p:nvSpPr>
        <p:spPr>
          <a:xfrm>
            <a:off x="1103312" y="452718"/>
            <a:ext cx="7505111" cy="767687"/>
          </a:xfrm>
        </p:spPr>
        <p:txBody>
          <a:bodyPr/>
          <a:lstStyle/>
          <a:p>
            <a:r>
              <a:rPr lang="en-US" dirty="0">
                <a:latin typeface="Times New Roman" panose="02020603050405020304" pitchFamily="18" charset="0"/>
                <a:cs typeface="Times New Roman" panose="02020603050405020304" pitchFamily="18" charset="0"/>
              </a:rPr>
              <a:t>Anomaly Detection in IBM Cloud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41F850-DF5B-4006-9D56-ECEE54A1D0D8}"/>
              </a:ext>
            </a:extLst>
          </p:cNvPr>
          <p:cNvSpPr>
            <a:spLocks noGrp="1"/>
          </p:cNvSpPr>
          <p:nvPr>
            <p:ph idx="1"/>
          </p:nvPr>
        </p:nvSpPr>
        <p:spPr>
          <a:xfrm>
            <a:off x="1103312" y="1604790"/>
            <a:ext cx="9700026" cy="4352364"/>
          </a:xfrm>
        </p:spPr>
        <p:txBody>
          <a:bodyPr>
            <a:normAutofit lnSpcReduction="10000"/>
          </a:bodyPr>
          <a:lstStyle/>
          <a:p>
            <a:pPr marL="342900" lvl="0" indent="-342900">
              <a:spcBef>
                <a:spcPts val="440"/>
              </a:spcBef>
              <a:spcAft>
                <a:spcPts val="0"/>
              </a:spcAft>
              <a:buFont typeface="Arial" panose="020B0604020202020204" pitchFamily="34" charset="0"/>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Types of Anomaly Detection can be classified into 3 types based on the availability of the data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spcBef>
                <a:spcPts val="440"/>
              </a:spcBef>
              <a:spcAft>
                <a:spcPts val="0"/>
              </a:spcAft>
              <a:buNone/>
            </a:pPr>
            <a:endParaRPr lang="en-IN" dirty="0">
              <a:effectLst/>
              <a:latin typeface="Times New Roman" panose="02020603050405020304" pitchFamily="18" charset="0"/>
              <a:ea typeface="Times New Roman" panose="02020603050405020304" pitchFamily="18" charset="0"/>
            </a:endParaRPr>
          </a:p>
          <a:p>
            <a:pPr marL="0" lvl="0" indent="0">
              <a:spcBef>
                <a:spcPts val="440"/>
              </a:spcBef>
              <a:spcAft>
                <a:spcPts val="0"/>
              </a:spcAft>
              <a:buNone/>
            </a:pPr>
            <a:r>
              <a:rPr lang="en-IN" i="1" dirty="0">
                <a:effectLst/>
                <a:latin typeface="Times New Roman" panose="02020603050405020304" pitchFamily="18" charset="0"/>
                <a:ea typeface="Times New Roman" panose="02020603050405020304" pitchFamily="18" charset="0"/>
              </a:rPr>
              <a:t>Supervised Anomaly Detection targets </a:t>
            </a:r>
            <a:r>
              <a:rPr lang="en-IN" dirty="0">
                <a:effectLst/>
                <a:latin typeface="Times New Roman" panose="02020603050405020304" pitchFamily="18" charset="0"/>
                <a:ea typeface="Times New Roman" panose="02020603050405020304" pitchFamily="18" charset="0"/>
              </a:rPr>
              <a:t>to construct a predictive model using labelled dataset which contains both normal and anomalous samples.</a:t>
            </a:r>
          </a:p>
          <a:p>
            <a:pPr marL="114300" indent="0">
              <a:spcBef>
                <a:spcPts val="440"/>
              </a:spcBef>
              <a:spcAft>
                <a:spcPts val="0"/>
              </a:spcAft>
              <a:buNone/>
            </a:pPr>
            <a:endParaRPr lang="en-IN" dirty="0">
              <a:effectLst/>
              <a:latin typeface="Times New Roman" panose="02020603050405020304" pitchFamily="18" charset="0"/>
              <a:ea typeface="Times New Roman" panose="02020603050405020304" pitchFamily="18" charset="0"/>
            </a:endParaRPr>
          </a:p>
          <a:p>
            <a:pPr marL="0" lvl="0" indent="0">
              <a:spcBef>
                <a:spcPts val="440"/>
              </a:spcBef>
              <a:spcAft>
                <a:spcPts val="0"/>
              </a:spcAft>
              <a:buNone/>
            </a:pPr>
            <a:r>
              <a:rPr lang="en-IN" i="1" dirty="0">
                <a:effectLst/>
                <a:latin typeface="Times New Roman" panose="02020603050405020304" pitchFamily="18" charset="0"/>
                <a:ea typeface="Times New Roman" panose="02020603050405020304" pitchFamily="18" charset="0"/>
              </a:rPr>
              <a:t>Unsupervised Anomaly Detection targets </a:t>
            </a:r>
            <a:r>
              <a:rPr lang="en-IN" dirty="0">
                <a:effectLst/>
                <a:latin typeface="Times New Roman" panose="02020603050405020304" pitchFamily="18" charset="0"/>
                <a:ea typeface="Times New Roman" panose="02020603050405020304" pitchFamily="18" charset="0"/>
              </a:rPr>
              <a:t>to construct a model using unlabelled dataset. It assumes that most data points in the dataset are normal and so it searches for the data points which are different from the normal data points.</a:t>
            </a:r>
          </a:p>
          <a:p>
            <a:pPr indent="0">
              <a:spcBef>
                <a:spcPts val="440"/>
              </a:spcBef>
              <a:spcAft>
                <a:spcPts val="0"/>
              </a:spcAft>
              <a:buNone/>
            </a:pPr>
            <a:endParaRPr lang="en-IN" dirty="0">
              <a:effectLst/>
              <a:latin typeface="Times New Roman" panose="02020603050405020304" pitchFamily="18" charset="0"/>
              <a:ea typeface="Times New Roman" panose="02020603050405020304" pitchFamily="18" charset="0"/>
            </a:endParaRPr>
          </a:p>
          <a:p>
            <a:pPr marL="0" lvl="0" indent="0">
              <a:spcBef>
                <a:spcPts val="440"/>
              </a:spcBef>
              <a:spcAft>
                <a:spcPts val="0"/>
              </a:spcAft>
              <a:buNone/>
            </a:pPr>
            <a:r>
              <a:rPr lang="en-US" i="1" dirty="0">
                <a:effectLst/>
                <a:latin typeface="Times New Roman" panose="02020603050405020304" pitchFamily="18" charset="0"/>
                <a:ea typeface="Times New Roman" panose="02020603050405020304" pitchFamily="18" charset="0"/>
              </a:rPr>
              <a:t>Semi Supervised Anomaly Detection </a:t>
            </a:r>
            <a:r>
              <a:rPr lang="en-US" dirty="0">
                <a:effectLst/>
                <a:latin typeface="Times New Roman" panose="02020603050405020304" pitchFamily="18" charset="0"/>
                <a:ea typeface="Times New Roman" panose="02020603050405020304" pitchFamily="18" charset="0"/>
              </a:rPr>
              <a:t>aims to utilize such labelled samples, but most proposed methods are limited to merely including labelled normal samples. Only a few method takes advantages of labelled anomalies.</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72EDCB4-4BC2-431F-ADB8-48C21E51B81C}"/>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7EA6E05A-53AA-4785-8665-83720CA0017E}"/>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801367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1A21B-6937-4985-BCD9-DD4C3C291D70}"/>
              </a:ext>
            </a:extLst>
          </p:cNvPr>
          <p:cNvSpPr>
            <a:spLocks noGrp="1"/>
          </p:cNvSpPr>
          <p:nvPr>
            <p:ph idx="1"/>
          </p:nvPr>
        </p:nvSpPr>
        <p:spPr>
          <a:xfrm>
            <a:off x="448686" y="1074303"/>
            <a:ext cx="10049853" cy="7238998"/>
          </a:xfrm>
        </p:spPr>
        <p:txBody>
          <a:bodyPr/>
          <a:lstStyle/>
          <a:p>
            <a:pPr marL="342900" lvl="0" indent="-342900">
              <a:spcBef>
                <a:spcPts val="44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Anomaly Detection in Time series</a:t>
            </a:r>
            <a:r>
              <a:rPr lang="en-IN" dirty="0">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sym typeface="Wingdings" panose="05000000000000000000" pitchFamily="2" charset="2"/>
              </a:rPr>
              <a:t></a:t>
            </a: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mj-lt"/>
              <a:buAutoNum type="arabicPeriod"/>
            </a:pPr>
            <a:r>
              <a:rPr lang="en-IN" dirty="0">
                <a:effectLst/>
                <a:latin typeface="Times New Roman" panose="02020603050405020304" pitchFamily="18" charset="0"/>
                <a:ea typeface="Times New Roman" panose="02020603050405020304" pitchFamily="18" charset="0"/>
              </a:rPr>
              <a:t>Time series are the observations that have been recorded in an orderly manner and which are correlated in time.</a:t>
            </a:r>
          </a:p>
          <a:p>
            <a:pPr marL="342900" lvl="0" indent="-342900">
              <a:spcBef>
                <a:spcPts val="440"/>
              </a:spcBef>
              <a:spcAft>
                <a:spcPts val="0"/>
              </a:spcAft>
              <a:buFont typeface="+mj-lt"/>
              <a:buAutoNum type="arabicPeriod"/>
            </a:pPr>
            <a:r>
              <a:rPr lang="en-IN" dirty="0">
                <a:effectLst/>
                <a:latin typeface="Times New Roman" panose="02020603050405020304" pitchFamily="18" charset="0"/>
                <a:ea typeface="Times New Roman" panose="02020603050405020304" pitchFamily="18" charset="0"/>
              </a:rPr>
              <a:t> When we are analysing time series data, we should make sure of the outliers the same way we do it for the static data. </a:t>
            </a:r>
          </a:p>
          <a:p>
            <a:pPr marL="0" lvl="0" indent="0">
              <a:spcBef>
                <a:spcPts val="440"/>
              </a:spcBef>
              <a:spcAft>
                <a:spcPts val="0"/>
              </a:spcAft>
              <a:buNone/>
            </a:pPr>
            <a:endParaRPr lang="en-IN" dirty="0">
              <a:latin typeface="Times New Roman" panose="02020603050405020304" pitchFamily="18" charset="0"/>
              <a:ea typeface="Times New Roman" panose="02020603050405020304" pitchFamily="18" charset="0"/>
            </a:endParaRPr>
          </a:p>
          <a:p>
            <a:pPr>
              <a:spcBef>
                <a:spcPts val="440"/>
              </a:spcBef>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Anomaly Detection API’s </a:t>
            </a:r>
            <a:r>
              <a:rPr lang="en-US" dirty="0">
                <a:effectLst/>
                <a:latin typeface="Times New Roman" panose="02020603050405020304" pitchFamily="18" charset="0"/>
                <a:ea typeface="Times New Roman" panose="02020603050405020304" pitchFamily="18" charset="0"/>
                <a:sym typeface="Wingdings" panose="05000000000000000000" pitchFamily="2" charset="2"/>
              </a:rPr>
              <a:t></a:t>
            </a:r>
            <a:endParaRPr lang="en-IN" dirty="0">
              <a:effectLst/>
              <a:latin typeface="Times New Roman" panose="02020603050405020304" pitchFamily="18" charset="0"/>
              <a:ea typeface="Times New Roman" panose="02020603050405020304" pitchFamily="18" charset="0"/>
            </a:endParaRPr>
          </a:p>
          <a:p>
            <a:pPr marL="0" indent="0">
              <a:spcBef>
                <a:spcPts val="440"/>
              </a:spcBef>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9B65B11-516F-450B-9ED2-F415B6F0BE47}"/>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58782106-CA5F-47D5-8765-B82263AB48C9}"/>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1025" name="Picture 2" descr="Anomaly detection APIs">
            <a:extLst>
              <a:ext uri="{FF2B5EF4-FFF2-40B4-BE49-F238E27FC236}">
                <a16:creationId xmlns:a16="http://schemas.microsoft.com/office/drawing/2014/main" id="{54E47633-428B-4ED6-81D5-7D727048C2E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498" y="3200407"/>
            <a:ext cx="8028811" cy="3522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D2B49CA-E916-4F5F-9A7D-F1F7FBAF57E5}"/>
              </a:ext>
            </a:extLst>
          </p:cNvPr>
          <p:cNvSpPr>
            <a:spLocks noChangeArrowheads="1"/>
          </p:cNvSpPr>
          <p:nvPr/>
        </p:nvSpPr>
        <p:spPr bwMode="auto">
          <a:xfrm>
            <a:off x="996662" y="5237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39262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B9FAB-2202-4511-A0E7-2D4EB097C1FA}"/>
              </a:ext>
            </a:extLst>
          </p:cNvPr>
          <p:cNvSpPr>
            <a:spLocks noGrp="1"/>
          </p:cNvSpPr>
          <p:nvPr>
            <p:ph idx="1"/>
          </p:nvPr>
        </p:nvSpPr>
        <p:spPr>
          <a:xfrm>
            <a:off x="1103312" y="748145"/>
            <a:ext cx="9249228" cy="5791199"/>
          </a:xfrm>
        </p:spPr>
        <p:txBody>
          <a:bodyPr>
            <a:noAutofit/>
          </a:bodyPr>
          <a:lstStyle/>
          <a:p>
            <a:pPr>
              <a:spcBef>
                <a:spcPts val="440"/>
              </a:spcBef>
            </a:pPr>
            <a:r>
              <a:rPr lang="en-US" sz="1800" dirty="0">
                <a:effectLst/>
                <a:latin typeface="Times New Roman" panose="02020603050405020304" pitchFamily="18" charset="0"/>
                <a:ea typeface="Times New Roman" panose="02020603050405020304" pitchFamily="18" charset="0"/>
              </a:rPr>
              <a:t>Anomaly Operators</a:t>
            </a:r>
            <a:r>
              <a:rPr lang="en-IN" sz="1800" dirty="0">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sym typeface="Wingdings" panose="05000000000000000000" pitchFamily="2" charset="2"/>
              </a:rPr>
              <a:t></a:t>
            </a:r>
          </a:p>
          <a:p>
            <a:pPr marL="0" lvl="0" indent="0">
              <a:spcBef>
                <a:spcPts val="44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rPr>
              <a:t>The lower layer consists of the Anomaly operators, which are the basic operations like Estimators, Transformers, Detectors and </a:t>
            </a:r>
            <a:r>
              <a:rPr lang="en-IN" sz="1800" dirty="0" err="1">
                <a:effectLst/>
                <a:latin typeface="Times New Roman" panose="02020603050405020304" pitchFamily="18" charset="0"/>
                <a:ea typeface="Times New Roman" panose="02020603050405020304" pitchFamily="18" charset="0"/>
              </a:rPr>
              <a:t>Stationarizers</a:t>
            </a:r>
            <a:r>
              <a:rPr lang="en-IN" sz="1800" dirty="0">
                <a:effectLst/>
                <a:latin typeface="Times New Roman" panose="02020603050405020304" pitchFamily="18" charset="0"/>
                <a:ea typeface="Times New Roman" panose="02020603050405020304" pitchFamily="18" charset="0"/>
              </a:rPr>
              <a:t>. </a:t>
            </a:r>
          </a:p>
          <a:p>
            <a:pPr marL="342900" lvl="0" indent="-342900">
              <a:spcBef>
                <a:spcPts val="44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rPr>
              <a:t>These components perform one specific task and hence are referred to as Operators.</a:t>
            </a:r>
          </a:p>
          <a:p>
            <a:pPr marL="342900" lvl="0" indent="-342900">
              <a:spcBef>
                <a:spcPts val="440"/>
              </a:spcBef>
              <a:spcAft>
                <a:spcPts val="0"/>
              </a:spcAft>
              <a:buFont typeface="+mj-lt"/>
              <a:buAutoNum type="arabicPeriod"/>
            </a:pPr>
            <a:endParaRPr lang="en-IN" sz="1800" dirty="0">
              <a:latin typeface="Times New Roman" panose="02020603050405020304" pitchFamily="18" charset="0"/>
              <a:ea typeface="Times New Roman" panose="02020603050405020304" pitchFamily="18" charset="0"/>
            </a:endParaRPr>
          </a:p>
          <a:p>
            <a:pPr>
              <a:spcBef>
                <a:spcPts val="440"/>
              </a:spcBef>
            </a:pPr>
            <a:r>
              <a:rPr lang="en-IN" sz="1800" dirty="0">
                <a:effectLst/>
                <a:latin typeface="Times New Roman" panose="02020603050405020304" pitchFamily="18" charset="0"/>
                <a:ea typeface="Times New Roman" panose="02020603050405020304" pitchFamily="18" charset="0"/>
              </a:rPr>
              <a:t>Anomaly Pipelines </a:t>
            </a:r>
            <a:r>
              <a:rPr lang="en-IN" sz="1800" dirty="0">
                <a:effectLst/>
                <a:latin typeface="Times New Roman" panose="02020603050405020304" pitchFamily="18" charset="0"/>
                <a:ea typeface="Times New Roman" panose="02020603050405020304" pitchFamily="18" charset="0"/>
                <a:sym typeface="Wingdings" panose="05000000000000000000" pitchFamily="2" charset="2"/>
              </a:rPr>
              <a:t></a:t>
            </a:r>
          </a:p>
          <a:p>
            <a:pPr marL="0" indent="0">
              <a:spcBef>
                <a:spcPts val="440"/>
              </a:spcBef>
              <a:buNone/>
            </a:pPr>
            <a:endParaRPr lang="en-IN" sz="1800" dirty="0">
              <a:latin typeface="Times New Roman" panose="02020603050405020304" pitchFamily="18" charset="0"/>
              <a:ea typeface="Times New Roman" panose="02020603050405020304" pitchFamily="18" charset="0"/>
              <a:sym typeface="Wingdings" panose="05000000000000000000" pitchFamily="2" charset="2"/>
            </a:endParaRPr>
          </a:p>
          <a:p>
            <a:pPr marL="742950" lvl="1" indent="-285750">
              <a:spcBef>
                <a:spcPts val="440"/>
              </a:spcBef>
              <a:spcAft>
                <a:spcPts val="0"/>
              </a:spcAft>
              <a:buFont typeface="Courier New" panose="02070309020205020404" pitchFamily="49" charset="0"/>
              <a:buChar char="o"/>
            </a:pPr>
            <a:r>
              <a:rPr lang="en-IN" dirty="0">
                <a:effectLst/>
                <a:latin typeface="Times New Roman" panose="02020603050405020304" pitchFamily="18" charset="0"/>
                <a:ea typeface="Times New Roman" panose="02020603050405020304" pitchFamily="18" charset="0"/>
              </a:rPr>
              <a:t>The upper layer consists of Anomaly pipelines. It is used to implement advanced machine learning primitives in the form of an anomaly pipeline which connects the lower layer. </a:t>
            </a:r>
          </a:p>
          <a:p>
            <a:pPr marL="457200" lvl="1" indent="0">
              <a:spcBef>
                <a:spcPts val="440"/>
              </a:spcBef>
              <a:spcAft>
                <a:spcPts val="0"/>
              </a:spcAft>
              <a:buNone/>
            </a:pPr>
            <a:endParaRPr lang="en-IN" dirty="0">
              <a:effectLst/>
              <a:latin typeface="Times New Roman" panose="02020603050405020304" pitchFamily="18" charset="0"/>
              <a:ea typeface="Times New Roman" panose="02020603050405020304" pitchFamily="18" charset="0"/>
            </a:endParaRPr>
          </a:p>
          <a:p>
            <a:pPr marL="742950" lvl="1" indent="-285750">
              <a:spcBef>
                <a:spcPts val="440"/>
              </a:spcBef>
              <a:spcAft>
                <a:spcPts val="0"/>
              </a:spcAft>
              <a:buFont typeface="Courier New" panose="02070309020205020404" pitchFamily="49" charset="0"/>
              <a:buChar char="o"/>
            </a:pPr>
            <a:r>
              <a:rPr lang="en-IN" dirty="0">
                <a:effectLst/>
                <a:latin typeface="Times New Roman" panose="02020603050405020304" pitchFamily="18" charset="0"/>
                <a:ea typeface="Times New Roman" panose="02020603050405020304" pitchFamily="18" charset="0"/>
              </a:rPr>
              <a:t>Types of anomaly pipelines </a:t>
            </a:r>
            <a:r>
              <a:rPr lang="en-IN" dirty="0">
                <a:effectLst/>
                <a:latin typeface="Times New Roman" panose="02020603050405020304" pitchFamily="18" charset="0"/>
                <a:ea typeface="Times New Roman" panose="02020603050405020304" pitchFamily="18" charset="0"/>
                <a:sym typeface="Wingdings" panose="05000000000000000000" pitchFamily="2" charset="2"/>
              </a:rPr>
              <a:t></a:t>
            </a:r>
          </a:p>
          <a:p>
            <a:pPr marL="457200" lvl="1" indent="0">
              <a:spcBef>
                <a:spcPts val="440"/>
              </a:spcBef>
              <a:spcAft>
                <a:spcPts val="0"/>
              </a:spcAft>
              <a:buNone/>
            </a:pPr>
            <a:endParaRPr lang="en-IN"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mj-lt"/>
              <a:buAutoNum type="arabicPeriod"/>
            </a:pPr>
            <a:r>
              <a:rPr lang="en-IN" sz="1800" dirty="0" err="1">
                <a:effectLst/>
                <a:latin typeface="Times New Roman" panose="02020603050405020304" pitchFamily="18" charset="0"/>
                <a:ea typeface="Times New Roman" panose="02020603050405020304" pitchFamily="18" charset="0"/>
              </a:rPr>
              <a:t>PredAD</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mj-lt"/>
              <a:buAutoNum type="arabicPeriod"/>
            </a:pPr>
            <a:r>
              <a:rPr lang="en-IN" sz="1800" dirty="0" err="1">
                <a:effectLst/>
                <a:latin typeface="Times New Roman" panose="02020603050405020304" pitchFamily="18" charset="0"/>
                <a:ea typeface="Times New Roman" panose="02020603050405020304" pitchFamily="18" charset="0"/>
              </a:rPr>
              <a:t>DeepAD</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mj-lt"/>
              <a:buAutoNum type="arabicPeriod"/>
            </a:pPr>
            <a:r>
              <a:rPr lang="en-IN" sz="1800" dirty="0" err="1">
                <a:effectLst/>
                <a:latin typeface="Times New Roman" panose="02020603050405020304" pitchFamily="18" charset="0"/>
                <a:ea typeface="Times New Roman" panose="02020603050405020304" pitchFamily="18" charset="0"/>
              </a:rPr>
              <a:t>RelationshipAD</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mj-lt"/>
              <a:buAutoNum type="arabicPeriod"/>
            </a:pPr>
            <a:r>
              <a:rPr lang="en-IN" sz="1800" dirty="0" err="1">
                <a:effectLst/>
                <a:latin typeface="Times New Roman" panose="02020603050405020304" pitchFamily="18" charset="0"/>
                <a:ea typeface="Times New Roman" panose="02020603050405020304" pitchFamily="18" charset="0"/>
              </a:rPr>
              <a:t>WindowAD</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mj-lt"/>
              <a:buAutoNum type="arabicPeriod"/>
            </a:pPr>
            <a:r>
              <a:rPr lang="en-IN" sz="1800" dirty="0" err="1">
                <a:effectLst/>
                <a:latin typeface="Times New Roman" panose="02020603050405020304" pitchFamily="18" charset="0"/>
                <a:ea typeface="Times New Roman" panose="02020603050405020304" pitchFamily="18" charset="0"/>
              </a:rPr>
              <a:t>ReconstructAD</a:t>
            </a:r>
            <a:endParaRPr lang="en-IN" sz="1800" dirty="0">
              <a:effectLst/>
              <a:latin typeface="Times New Roman" panose="02020603050405020304" pitchFamily="18" charset="0"/>
              <a:ea typeface="Times New Roman" panose="02020603050405020304" pitchFamily="18" charset="0"/>
            </a:endParaRPr>
          </a:p>
          <a:p>
            <a:pPr marL="0" indent="0">
              <a:spcBef>
                <a:spcPts val="440"/>
              </a:spcBef>
              <a:buNone/>
            </a:pPr>
            <a:endParaRPr lang="en-IN" sz="1800" dirty="0">
              <a:effectLst/>
              <a:latin typeface="Times New Roman" panose="02020603050405020304" pitchFamily="18" charset="0"/>
              <a:ea typeface="Times New Roman" panose="02020603050405020304" pitchFamily="18" charset="0"/>
            </a:endParaRPr>
          </a:p>
          <a:p>
            <a:pPr marL="0" lvl="0" indent="0">
              <a:spcBef>
                <a:spcPts val="440"/>
              </a:spcBef>
              <a:spcAft>
                <a:spcPts val="0"/>
              </a:spcAft>
              <a:buNone/>
            </a:pPr>
            <a:endParaRPr lang="en-IN" sz="1800" dirty="0">
              <a:effectLst/>
              <a:latin typeface="Times New Roman" panose="02020603050405020304" pitchFamily="18" charset="0"/>
              <a:ea typeface="Times New Roman" panose="02020603050405020304" pitchFamily="18" charset="0"/>
            </a:endParaRPr>
          </a:p>
          <a:p>
            <a:endParaRPr lang="en-IN" sz="1800" dirty="0"/>
          </a:p>
        </p:txBody>
      </p:sp>
      <p:sp>
        <p:nvSpPr>
          <p:cNvPr id="4" name="Date Placeholder 3">
            <a:extLst>
              <a:ext uri="{FF2B5EF4-FFF2-40B4-BE49-F238E27FC236}">
                <a16:creationId xmlns:a16="http://schemas.microsoft.com/office/drawing/2014/main" id="{D9B2CFE1-2E03-4EA8-AE55-73E368083013}"/>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4DA4F1EF-8518-4138-8304-5A96E9B9BE53}"/>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00708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1104293" y="1965236"/>
            <a:ext cx="8946541" cy="4195481"/>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This project is about to detect different logs and analyse it. Basically anomaly detection is the recognition of suspicious activities like attacks on system.</a:t>
            </a:r>
          </a:p>
          <a:p>
            <a:pPr algn="just"/>
            <a:r>
              <a:rPr lang="en-US" sz="2400" dirty="0">
                <a:latin typeface="Times New Roman" panose="02020603050405020304" pitchFamily="18" charset="0"/>
                <a:cs typeface="Times New Roman" panose="02020603050405020304" pitchFamily="18" charset="0"/>
              </a:rPr>
              <a:t>Log analysis is the process of examining, interpreting, and understanding computer-generated details known as logs. Logs are generated </a:t>
            </a:r>
            <a:r>
              <a:rPr lang="en-US" sz="2400">
                <a:latin typeface="Times New Roman" panose="02020603050405020304" pitchFamily="18" charset="0"/>
                <a:cs typeface="Times New Roman" panose="02020603050405020304" pitchFamily="18" charset="0"/>
              </a:rPr>
              <a:t>by various technologies </a:t>
            </a:r>
            <a:r>
              <a:rPr lang="en-US" sz="2400" dirty="0">
                <a:latin typeface="Times New Roman" panose="02020603050405020304" pitchFamily="18" charset="0"/>
                <a:cs typeface="Times New Roman" panose="02020603050405020304" pitchFamily="18" charset="0"/>
              </a:rPr>
              <a:t>including network devices, operating systems, applications, </a:t>
            </a:r>
            <a:r>
              <a:rPr lang="en-US" sz="2400">
                <a:latin typeface="Times New Roman" panose="02020603050405020304" pitchFamily="18" charset="0"/>
                <a:cs typeface="Times New Roman" panose="02020603050405020304" pitchFamily="18" charset="0"/>
              </a:rPr>
              <a:t>and many more. </a:t>
            </a:r>
            <a:r>
              <a:rPr lang="en-US" sz="2400" dirty="0">
                <a:latin typeface="Times New Roman" panose="02020603050405020304" pitchFamily="18" charset="0"/>
                <a:cs typeface="Times New Roman" panose="02020603050405020304" pitchFamily="18" charset="0"/>
              </a:rPr>
              <a:t>Log consists of a series of messages in time-sequence that describe activities going on within a system.</a:t>
            </a:r>
          </a:p>
          <a:p>
            <a:pPr algn="just"/>
            <a:r>
              <a:rPr lang="en-IN" sz="2400" dirty="0">
                <a:latin typeface="Times New Roman" panose="02020603050405020304" pitchFamily="18" charset="0"/>
                <a:cs typeface="Times New Roman" panose="02020603050405020304" pitchFamily="18" charset="0"/>
              </a:rPr>
              <a:t>From this file we have to find the solution so that in future there will be no anomaly in that system.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92173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829E5-5AC6-4530-B17F-1A0A9316DA60}"/>
              </a:ext>
            </a:extLst>
          </p:cNvPr>
          <p:cNvSpPr>
            <a:spLocks noGrp="1"/>
          </p:cNvSpPr>
          <p:nvPr>
            <p:ph idx="1"/>
          </p:nvPr>
        </p:nvSpPr>
        <p:spPr>
          <a:xfrm>
            <a:off x="748146" y="457200"/>
            <a:ext cx="9462654" cy="5957455"/>
          </a:xfrm>
        </p:spPr>
        <p:txBody>
          <a:bodyPr/>
          <a:lstStyle/>
          <a:p>
            <a:pPr marL="342900" lvl="0" indent="-342900">
              <a:spcBef>
                <a:spcPts val="440"/>
              </a:spcBef>
              <a:spcAft>
                <a:spcPts val="0"/>
              </a:spcAft>
              <a:buFont typeface="Arial" panose="020B0604020202020204" pitchFamily="34" charset="0"/>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DeepAD uses an ensemble of time series forecasting model whereas PredAD uses single time series forecasting model. We can say that DeepAD is the plural form of PredAD.</a:t>
            </a:r>
          </a:p>
          <a:p>
            <a:pPr marL="114300" indent="0">
              <a:spcBef>
                <a:spcPts val="440"/>
              </a:spcBef>
              <a:spcAft>
                <a:spcPts val="0"/>
              </a:spcAft>
              <a:buNone/>
            </a:pPr>
            <a:endParaRPr lang="en-IN"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Arial" panose="020B0604020202020204" pitchFamily="34" charset="0"/>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RelationshipAD has a pair wise relationship between the variables for the anomaly detection by comparing the behaviour of relationships between variables under normal operation with that of the relationships observed during a test period. </a:t>
            </a:r>
            <a:r>
              <a:rPr lang="en-US" dirty="0">
                <a:effectLst/>
                <a:latin typeface="Times New Roman" panose="02020603050405020304" pitchFamily="18" charset="0"/>
                <a:ea typeface="Times New Roman" panose="02020603050405020304" pitchFamily="18" charset="0"/>
              </a:rPr>
              <a:t> </a:t>
            </a:r>
          </a:p>
          <a:p>
            <a:pPr marL="0" lvl="0" indent="0">
              <a:spcBef>
                <a:spcPts val="440"/>
              </a:spcBef>
              <a:spcAft>
                <a:spcPts val="0"/>
              </a:spcAft>
              <a:buNone/>
              <a:tabLst>
                <a:tab pos="457200" algn="l"/>
              </a:tabLst>
            </a:pPr>
            <a:endParaRPr lang="en-IN"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WindowAD performs windowing on the time series data to generate sequential windows at each data point and performs anomaly detection on the tabular data that is generated by flattening the time series.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spcBef>
                <a:spcPts val="440"/>
              </a:spcBef>
              <a:spcAft>
                <a:spcPts val="0"/>
              </a:spcAft>
              <a:buNone/>
            </a:pPr>
            <a:endParaRPr lang="en-IN"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ReconstructAD is an algorithm that performs anomaly detection based on the reconstruction of the original data and comparing the quality of reconstruction to detect anomalies.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07128A9-73FE-4382-9D62-DA51FEB3E81A}"/>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FD6C3CFE-0D89-4D82-91B1-E237B63AE56A}"/>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092216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59CB6-F2F6-4682-9C7F-5B0E103255A3}"/>
              </a:ext>
            </a:extLst>
          </p:cNvPr>
          <p:cNvSpPr>
            <a:spLocks noGrp="1"/>
          </p:cNvSpPr>
          <p:nvPr>
            <p:ph idx="1"/>
          </p:nvPr>
        </p:nvSpPr>
        <p:spPr>
          <a:xfrm>
            <a:off x="1103312" y="595746"/>
            <a:ext cx="8946541" cy="5652654"/>
          </a:xfrm>
        </p:spPr>
        <p:txBody>
          <a:bodyPr/>
          <a:lstStyle/>
          <a:p>
            <a:pPr marL="342900" lvl="0" indent="-342900">
              <a:spcBef>
                <a:spcPts val="440"/>
              </a:spcBef>
              <a:spcAft>
                <a:spcPts val="0"/>
              </a:spcAft>
              <a:buFont typeface="Arial" panose="020B0604020202020204" pitchFamily="34" charset="0"/>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Also each pipeline is capable of generating anomaly labels(+1 for normal Sample and -1 for anomalous) in the form of Anomaly Thresholding. </a:t>
            </a:r>
          </a:p>
          <a:p>
            <a:pPr marL="0" indent="0">
              <a:spcBef>
                <a:spcPts val="440"/>
              </a:spcBef>
              <a:buNone/>
            </a:pPr>
            <a:r>
              <a:rPr lang="en-IN" dirty="0">
                <a:effectLst/>
                <a:latin typeface="Times New Roman" panose="02020603050405020304" pitchFamily="18" charset="0"/>
                <a:ea typeface="Times New Roman" panose="02020603050405020304" pitchFamily="18" charset="0"/>
              </a:rPr>
              <a:t> </a:t>
            </a:r>
          </a:p>
          <a:p>
            <a:pPr marL="342900" lvl="0" indent="-342900">
              <a:spcBef>
                <a:spcPts val="440"/>
              </a:spcBef>
              <a:spcAft>
                <a:spcPts val="0"/>
              </a:spcAft>
              <a:buFont typeface="Arial" panose="020B0604020202020204" pitchFamily="34" charset="0"/>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Anomaly labelling methods are of 2 types, Static and Dynamic.</a:t>
            </a:r>
          </a:p>
          <a:p>
            <a:pPr marL="0" lvl="0" indent="0">
              <a:spcBef>
                <a:spcPts val="440"/>
              </a:spcBef>
              <a:spcAft>
                <a:spcPts val="0"/>
              </a:spcAft>
              <a:buNone/>
              <a:tabLst>
                <a:tab pos="457200" algn="l"/>
              </a:tabLst>
            </a:pPr>
            <a:r>
              <a:rPr lang="en-IN" dirty="0">
                <a:effectLst/>
                <a:latin typeface="Times New Roman" panose="02020603050405020304" pitchFamily="18" charset="0"/>
                <a:ea typeface="Times New Roman" panose="02020603050405020304" pitchFamily="18" charset="0"/>
              </a:rPr>
              <a:t> </a:t>
            </a:r>
          </a:p>
          <a:p>
            <a:pPr marL="342900" lvl="0" indent="-342900">
              <a:spcBef>
                <a:spcPts val="440"/>
              </a:spcBef>
              <a:spcAft>
                <a:spcPts val="0"/>
              </a:spcAft>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Static thresholding provides a single-value threshold for the entire range of anomaly scores, and all anomaly score values greater than this threshold are labeled as an anomaly.</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440"/>
              </a:spcBef>
              <a:buNone/>
            </a:pPr>
            <a:endParaRPr lang="en-IN" dirty="0">
              <a:effectLst/>
              <a:latin typeface="Times New Roman" panose="02020603050405020304" pitchFamily="18" charset="0"/>
              <a:ea typeface="Times New Roman" panose="02020603050405020304" pitchFamily="18" charset="0"/>
            </a:endParaRPr>
          </a:p>
          <a:p>
            <a:pPr marL="342900" lvl="0" indent="-342900">
              <a:spcBef>
                <a:spcPts val="440"/>
              </a:spcBef>
              <a:spcAft>
                <a:spcPts val="0"/>
              </a:spcAft>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Dynamic thresholding provides changing or contextual thresholds throughout the range of the scores, and anomaly score values that are greater than their corresponding dynamic threshold values are labeled as an anomaly.</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8C0A58B-3095-415A-8E1E-E5762E1FF86D}"/>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074C0CE7-FEA7-4254-BD30-FD843D81EF7E}"/>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635086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8FBD-DAE2-457D-A5A5-4EA71117AD62}"/>
              </a:ext>
            </a:extLst>
          </p:cNvPr>
          <p:cNvSpPr>
            <a:spLocks noGrp="1"/>
          </p:cNvSpPr>
          <p:nvPr>
            <p:ph type="title"/>
          </p:nvPr>
        </p:nvSpPr>
        <p:spPr>
          <a:xfrm>
            <a:off x="646111" y="-207818"/>
            <a:ext cx="9404723" cy="1271235"/>
          </a:xfrm>
        </p:spPr>
        <p:txBody>
          <a:bodyPr/>
          <a:lstStyle/>
          <a:p>
            <a:br>
              <a:rPr lang="en-US" sz="3000" b="1" dirty="0">
                <a:effectLst/>
                <a:latin typeface="Times New Roman" panose="02020603050405020304" pitchFamily="18" charset="0"/>
                <a:ea typeface="Times New Roman" panose="02020603050405020304" pitchFamily="18" charset="0"/>
              </a:rPr>
            </a:br>
            <a:r>
              <a:rPr lang="en-US" sz="3000" b="1" dirty="0">
                <a:effectLst/>
                <a:latin typeface="Times New Roman" panose="02020603050405020304" pitchFamily="18" charset="0"/>
                <a:ea typeface="Times New Roman" panose="02020603050405020304" pitchFamily="18" charset="0"/>
              </a:rPr>
              <a:t>Anomaly Detection ON UNIVARIATE DATA</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1A13A2-C205-4F81-9E9D-DAD7EF5A266F}"/>
              </a:ext>
            </a:extLst>
          </p:cNvPr>
          <p:cNvSpPr>
            <a:spLocks noGrp="1"/>
          </p:cNvSpPr>
          <p:nvPr>
            <p:ph idx="1"/>
          </p:nvPr>
        </p:nvSpPr>
        <p:spPr>
          <a:xfrm>
            <a:off x="344406" y="1063417"/>
            <a:ext cx="9547739" cy="5498854"/>
          </a:xfrm>
        </p:spPr>
        <p:txBody>
          <a:bodyPr>
            <a:normAutofit/>
          </a:bodyPr>
          <a:lstStyle/>
          <a:p>
            <a:pPr>
              <a:spcBef>
                <a:spcPts val="440"/>
              </a:spcBef>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Steps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p>
          <a:p>
            <a:pPr marL="0" lvl="0" indent="0">
              <a:spcBef>
                <a:spcPts val="440"/>
              </a:spcBef>
              <a:spcAft>
                <a:spcPts val="0"/>
              </a:spcAft>
              <a:buNone/>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spcBef>
                <a:spcPts val="440"/>
              </a:spcBef>
              <a:spcAft>
                <a:spcPts val="0"/>
              </a:spcAft>
              <a:buNone/>
            </a:pPr>
            <a:r>
              <a:rPr lang="en-IN" sz="1800" dirty="0">
                <a:effectLst/>
                <a:latin typeface="Times New Roman" panose="02020603050405020304" pitchFamily="18" charset="0"/>
                <a:ea typeface="Times New Roman" panose="02020603050405020304" pitchFamily="18" charset="0"/>
              </a:rPr>
              <a:t>1.   	Authentication </a:t>
            </a:r>
            <a:r>
              <a:rPr lang="en-IN"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Times New Roman" panose="02020603050405020304" pitchFamily="18" charset="0"/>
              </a:rPr>
              <a:t> Here all API request requires the authentication information, which includes 	CLIENT ID and CLIENT SECRET. You can get this by clicking on get trial subscription, 	registering 	for free trial using your IBM ID. Go to the Dashboard. Then search for the 	Anomaly Detection API 	and click on it. Click on the dropdown arrow and you will see that those 	two credentials are available 	in the key management section. </a:t>
            </a:r>
          </a:p>
          <a:p>
            <a:pPr marL="876300" indent="0">
              <a:spcBef>
                <a:spcPts val="44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lvl="0" indent="0">
              <a:spcBef>
                <a:spcPts val="440"/>
              </a:spcBef>
              <a:spcAft>
                <a:spcPts val="0"/>
              </a:spcAft>
              <a:buNone/>
            </a:pPr>
            <a:r>
              <a:rPr lang="en-US" sz="1800" dirty="0">
                <a:effectLst/>
                <a:latin typeface="Times New Roman" panose="02020603050405020304" pitchFamily="18" charset="0"/>
                <a:ea typeface="Times New Roman" panose="02020603050405020304" pitchFamily="18" charset="0"/>
              </a:rPr>
              <a:t>2. 	Connection Check </a:t>
            </a: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 Now the next task is to verify that the anomaly detection service is up or 	not. 	For that go to connection check tab, click on try this API button and give the CLIENT ID 	and 	CLIENT Secret values which you retrieved from step 1, click on run request. If the service 	is 	connected you will see a response message that the anomaly detection service is up. You 	can add the 	code snippets of different languages in your program by selecting your desired 	language in the code 	snippet session.</a:t>
            </a:r>
            <a:endParaRPr lang="en-IN" sz="1800" dirty="0">
              <a:effectLst/>
              <a:latin typeface="Times New Roman" panose="02020603050405020304" pitchFamily="18" charset="0"/>
              <a:ea typeface="Times New Roman" panose="02020603050405020304" pitchFamily="18" charset="0"/>
            </a:endParaRPr>
          </a:p>
          <a:p>
            <a:pPr marL="876300" indent="0">
              <a:spcBef>
                <a:spcPts val="440"/>
              </a:spcBef>
              <a:spcAft>
                <a:spcPts val="0"/>
              </a:spcAft>
              <a:buNone/>
            </a:pPr>
            <a:r>
              <a:rPr lang="en-IN" sz="1800" dirty="0">
                <a:effectLst/>
                <a:latin typeface="Times New Roman" panose="02020603050405020304" pitchFamily="18" charset="0"/>
                <a:ea typeface="Times New Roman" panose="02020603050405020304" pitchFamily="18" charset="0"/>
              </a:rPr>
              <a:t> </a:t>
            </a:r>
          </a:p>
          <a:p>
            <a:pPr marL="0" lvl="0" indent="0">
              <a:spcBef>
                <a:spcPts val="440"/>
              </a:spcBef>
              <a:spcAft>
                <a:spcPts val="0"/>
              </a:spcAft>
              <a:buNone/>
            </a:pPr>
            <a:r>
              <a:rPr lang="en-IN" sz="1800" dirty="0">
                <a:effectLst/>
                <a:latin typeface="Times New Roman" panose="02020603050405020304" pitchFamily="18" charset="0"/>
                <a:ea typeface="Times New Roman" panose="02020603050405020304" pitchFamily="18" charset="0"/>
              </a:rPr>
              <a:t>3. 	Create a dataset </a:t>
            </a:r>
            <a:r>
              <a:rPr lang="en-IN"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Times New Roman" panose="02020603050405020304" pitchFamily="18" charset="0"/>
              </a:rPr>
              <a:t> For implementing our anomaly detection service, we need a CSV or JSON 	datafile. The data format for JSON file should be as follow </a:t>
            </a:r>
            <a:r>
              <a:rPr lang="en-IN" sz="1800" dirty="0">
                <a:effectLst/>
                <a:latin typeface="Times New Roman" panose="02020603050405020304" pitchFamily="18" charset="0"/>
                <a:ea typeface="Times New Roman" panose="02020603050405020304" pitchFamily="18" charset="0"/>
                <a:sym typeface="Wingdings" panose="05000000000000000000" pitchFamily="2" charset="2"/>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645C7AA6-4B35-4FCE-9875-34FF0DA052DB}"/>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3D71A573-01ED-4052-A5C7-9FE4EC50809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6" name="Content Placeholder 6">
            <a:extLst>
              <a:ext uri="{FF2B5EF4-FFF2-40B4-BE49-F238E27FC236}">
                <a16:creationId xmlns:a16="http://schemas.microsoft.com/office/drawing/2014/main" id="{BB856143-1072-432E-9181-D26F7946D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523" y="4847944"/>
            <a:ext cx="2524477" cy="2010056"/>
          </a:xfrm>
          <a:prstGeom prst="rect">
            <a:avLst/>
          </a:prstGeom>
        </p:spPr>
      </p:pic>
    </p:spTree>
    <p:extLst>
      <p:ext uri="{BB962C8B-B14F-4D97-AF65-F5344CB8AC3E}">
        <p14:creationId xmlns:p14="http://schemas.microsoft.com/office/powerpoint/2010/main" val="3830661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00FCB-4E40-4455-974E-FF2B103837D6}"/>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B91F4BA8-7AF0-4021-875D-BE83AC06FB58}"/>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Title 1">
            <a:extLst>
              <a:ext uri="{FF2B5EF4-FFF2-40B4-BE49-F238E27FC236}">
                <a16:creationId xmlns:a16="http://schemas.microsoft.com/office/drawing/2014/main" id="{B87B76AB-2C9B-46B6-AB29-EE3CA4F64F9C}"/>
              </a:ext>
            </a:extLst>
          </p:cNvPr>
          <p:cNvSpPr>
            <a:spLocks noGrp="1"/>
          </p:cNvSpPr>
          <p:nvPr>
            <p:ph type="title"/>
          </p:nvPr>
        </p:nvSpPr>
        <p:spPr>
          <a:xfrm>
            <a:off x="1067054" y="479738"/>
            <a:ext cx="8106001" cy="1167356"/>
          </a:xfrm>
        </p:spPr>
        <p:txBody>
          <a:bodyPr/>
          <a:lstStyle/>
          <a:p>
            <a:br>
              <a:rPr lang="en-US" sz="3000" b="1" dirty="0">
                <a:effectLst/>
                <a:latin typeface="Times New Roman" panose="02020603050405020304" pitchFamily="18" charset="0"/>
                <a:ea typeface="Times New Roman" panose="02020603050405020304" pitchFamily="18" charset="0"/>
              </a:rPr>
            </a:br>
            <a:r>
              <a:rPr lang="en-US" sz="3000" b="1" dirty="0">
                <a:effectLst/>
                <a:latin typeface="Times New Roman" panose="02020603050405020304" pitchFamily="18" charset="0"/>
                <a:ea typeface="Times New Roman" panose="02020603050405020304" pitchFamily="18" charset="0"/>
              </a:rPr>
              <a:t>Anomaly Detection ON UNIVARIATE DATA</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9" name="Content Placeholder 8">
            <a:extLst>
              <a:ext uri="{FF2B5EF4-FFF2-40B4-BE49-F238E27FC236}">
                <a16:creationId xmlns:a16="http://schemas.microsoft.com/office/drawing/2014/main" id="{D3AC022C-F2C5-4641-BFB3-D25C24078C2F}"/>
              </a:ext>
            </a:extLst>
          </p:cNvPr>
          <p:cNvSpPr>
            <a:spLocks noGrp="1"/>
          </p:cNvSpPr>
          <p:nvPr>
            <p:ph idx="1"/>
          </p:nvPr>
        </p:nvSpPr>
        <p:spPr>
          <a:xfrm>
            <a:off x="1067054" y="2052918"/>
            <a:ext cx="8946541" cy="4352644"/>
          </a:xfrm>
        </p:spPr>
        <p:txBody>
          <a:bodyPr>
            <a:normAutofit/>
          </a:bodyPr>
          <a:lstStyle/>
          <a:p>
            <a:pPr marL="0" lvl="0" indent="0">
              <a:spcBef>
                <a:spcPts val="440"/>
              </a:spcBef>
              <a:spcAft>
                <a:spcPts val="0"/>
              </a:spcAft>
              <a:buNone/>
            </a:pPr>
            <a:r>
              <a:rPr lang="en-IN" sz="1800" dirty="0">
                <a:effectLst/>
                <a:latin typeface="Times New Roman" panose="02020603050405020304" pitchFamily="18" charset="0"/>
                <a:ea typeface="Times New Roman" panose="02020603050405020304" pitchFamily="18" charset="0"/>
              </a:rPr>
              <a:t>4. 	Create a dataset </a:t>
            </a:r>
            <a:r>
              <a:rPr lang="en-IN"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Times New Roman" panose="02020603050405020304" pitchFamily="18" charset="0"/>
              </a:rPr>
              <a:t> For implementing our anomaly detection service, we need a CSV or 	JSON datafile. 	The data format for CSV file should be as follow </a:t>
            </a:r>
            <a:r>
              <a:rPr lang="en-IN" sz="1800" dirty="0">
                <a:effectLst/>
                <a:latin typeface="Times New Roman" panose="02020603050405020304" pitchFamily="18" charset="0"/>
                <a:ea typeface="Times New Roman" panose="02020603050405020304" pitchFamily="18" charset="0"/>
                <a:sym typeface="Wingdings" panose="05000000000000000000" pitchFamily="2" charset="2"/>
              </a:rPr>
              <a: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spcBef>
                <a:spcPts val="440"/>
              </a:spcBef>
              <a:buNone/>
            </a:pPr>
            <a:endParaRPr lang="en-IN" sz="1800" dirty="0">
              <a:effectLst/>
              <a:latin typeface="Times New Roman" panose="02020603050405020304" pitchFamily="18" charset="0"/>
              <a:ea typeface="Times New Roman" panose="02020603050405020304" pitchFamily="18" charset="0"/>
            </a:endParaRPr>
          </a:p>
          <a:p>
            <a:pPr marL="0" lvl="0" indent="0">
              <a:spcBef>
                <a:spcPts val="440"/>
              </a:spcBef>
              <a:spcAft>
                <a:spcPts val="0"/>
              </a:spcAft>
              <a:buNone/>
            </a:pPr>
            <a:r>
              <a:rPr lang="en-IN" sz="1800" dirty="0">
                <a:latin typeface="Times New Roman" panose="02020603050405020304" pitchFamily="18" charset="0"/>
                <a:ea typeface="Times New Roman" panose="02020603050405020304" pitchFamily="18" charset="0"/>
              </a:rPr>
              <a:t>5.	</a:t>
            </a:r>
            <a:r>
              <a:rPr lang="en-IN" sz="1800" dirty="0">
                <a:effectLst/>
                <a:latin typeface="Times New Roman" panose="02020603050405020304" pitchFamily="18" charset="0"/>
                <a:ea typeface="Times New Roman" panose="02020603050405020304" pitchFamily="18" charset="0"/>
              </a:rPr>
              <a:t>Submit an Anomaly Detection job </a:t>
            </a:r>
            <a:r>
              <a:rPr lang="en-IN"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Times New Roman" panose="02020603050405020304" pitchFamily="18" charset="0"/>
              </a:rPr>
              <a:t> Navigate to the submit anomaly detection job tab 	and select Detect anomalies for univariate time series. Click on try this API, fill the 	CLIENT ID and CLIENT SECRET. Give the parameter values according to your choice 	and click on run request to send a request and submit a job. Once the job would run 	successfully, it will return a JOBID which is necessary for the next step. </a:t>
            </a:r>
          </a:p>
          <a:p>
            <a:pPr marL="0" indent="0">
              <a:buNone/>
            </a:pPr>
            <a:endParaRPr lang="en-IN" dirty="0"/>
          </a:p>
        </p:txBody>
      </p:sp>
      <p:pic>
        <p:nvPicPr>
          <p:cNvPr id="10" name="Picture 9">
            <a:extLst>
              <a:ext uri="{FF2B5EF4-FFF2-40B4-BE49-F238E27FC236}">
                <a16:creationId xmlns:a16="http://schemas.microsoft.com/office/drawing/2014/main" id="{50FFA72A-7E3F-4EE4-A534-FD4820070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311" y="2863936"/>
            <a:ext cx="3248025" cy="1490345"/>
          </a:xfrm>
          <a:prstGeom prst="rect">
            <a:avLst/>
          </a:prstGeom>
        </p:spPr>
      </p:pic>
    </p:spTree>
    <p:extLst>
      <p:ext uri="{BB962C8B-B14F-4D97-AF65-F5344CB8AC3E}">
        <p14:creationId xmlns:p14="http://schemas.microsoft.com/office/powerpoint/2010/main" val="199004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1ECA2-EB8F-40F0-8ED1-1D7B888A8E99}"/>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Times New Roman" panose="02020603050405020304" pitchFamily="18" charset="0"/>
              </a:rPr>
              <a:t>6.	Get Result </a:t>
            </a:r>
            <a:r>
              <a:rPr lang="en-US" sz="20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rPr>
              <a:t> Once a job is successfully submitted, the service will perform data 	quality checks and run the 	anomaly detection on the data. The execution time is 	dependent on the data size, parameter selections, e.g. 	algorithm type, and the 	current number of job submissions. Navigate to get result tab, click on try this 	API and give CLIENT ID and CLIENT SECRET. Give the JOB ID you got 	from 	the last step and click on run 	request. If the job is done, the result of each 	sample will be returned with anomaly scores and other details.</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084FDB8-A7CA-404E-B143-6F2ED5CC7259}"/>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BA3890F7-647D-4710-ADD7-4BD9D93BB6ED}"/>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Title 1">
            <a:extLst>
              <a:ext uri="{FF2B5EF4-FFF2-40B4-BE49-F238E27FC236}">
                <a16:creationId xmlns:a16="http://schemas.microsoft.com/office/drawing/2014/main" id="{9D7CDBCE-AE69-4CDE-83F8-C0A521464D10}"/>
              </a:ext>
            </a:extLst>
          </p:cNvPr>
          <p:cNvSpPr>
            <a:spLocks noGrp="1"/>
          </p:cNvSpPr>
          <p:nvPr>
            <p:ph type="title"/>
          </p:nvPr>
        </p:nvSpPr>
        <p:spPr>
          <a:xfrm>
            <a:off x="1826287" y="526507"/>
            <a:ext cx="7766367" cy="1219608"/>
          </a:xfrm>
        </p:spPr>
        <p:txBody>
          <a:bodyPr/>
          <a:lstStyle/>
          <a:p>
            <a:br>
              <a:rPr lang="en-US" sz="3000" b="1" dirty="0">
                <a:effectLst/>
                <a:latin typeface="Times New Roman" panose="02020603050405020304" pitchFamily="18" charset="0"/>
                <a:ea typeface="Times New Roman" panose="02020603050405020304" pitchFamily="18" charset="0"/>
              </a:rPr>
            </a:br>
            <a:r>
              <a:rPr lang="en-US" sz="3000" b="1" dirty="0">
                <a:effectLst/>
                <a:latin typeface="Times New Roman" panose="02020603050405020304" pitchFamily="18" charset="0"/>
                <a:ea typeface="Times New Roman" panose="02020603050405020304" pitchFamily="18" charset="0"/>
              </a:rPr>
              <a:t>Anomaly Detection ON UNIVARIATE DATA</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30828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F06D-B9C3-47E6-937C-12561D62DC1E}"/>
              </a:ext>
            </a:extLst>
          </p:cNvPr>
          <p:cNvSpPr>
            <a:spLocks noGrp="1"/>
          </p:cNvSpPr>
          <p:nvPr>
            <p:ph type="title"/>
          </p:nvPr>
        </p:nvSpPr>
        <p:spPr/>
        <p:txBody>
          <a:bodyPr/>
          <a:lstStyle/>
          <a:p>
            <a:r>
              <a:rPr lang="en-US" sz="2800" b="1" dirty="0">
                <a:effectLst/>
                <a:latin typeface="Times New Roman" panose="02020603050405020304" pitchFamily="18" charset="0"/>
                <a:ea typeface="Times New Roman" panose="02020603050405020304" pitchFamily="18" charset="0"/>
              </a:rPr>
              <a:t>Trying to generate logs in IBM cloud using IBM LOG ANALYSIS </a:t>
            </a:r>
            <a:endParaRPr lang="en-IN" sz="2800" dirty="0"/>
          </a:p>
        </p:txBody>
      </p:sp>
      <p:sp>
        <p:nvSpPr>
          <p:cNvPr id="3" name="Content Placeholder 2">
            <a:extLst>
              <a:ext uri="{FF2B5EF4-FFF2-40B4-BE49-F238E27FC236}">
                <a16:creationId xmlns:a16="http://schemas.microsoft.com/office/drawing/2014/main" id="{4ADC4AAC-387C-4459-96B6-4822A3346AF3}"/>
              </a:ext>
            </a:extLst>
          </p:cNvPr>
          <p:cNvSpPr>
            <a:spLocks noGrp="1"/>
          </p:cNvSpPr>
          <p:nvPr>
            <p:ph idx="1"/>
          </p:nvPr>
        </p:nvSpPr>
        <p:spPr>
          <a:xfrm>
            <a:off x="646111" y="1853247"/>
            <a:ext cx="9706429" cy="4709023"/>
          </a:xfrm>
        </p:spPr>
        <p:txBody>
          <a:bodyPr>
            <a:normAutofit/>
          </a:bodyPr>
          <a:lstStyle/>
          <a:p>
            <a:pPr>
              <a:spcBef>
                <a:spcPts val="440"/>
              </a:spcBef>
            </a:pPr>
            <a:r>
              <a:rPr lang="en-US" sz="1800" b="1" dirty="0">
                <a:effectLst/>
                <a:latin typeface="Times New Roman" panose="02020603050405020304" pitchFamily="18" charset="0"/>
                <a:ea typeface="Times New Roman" panose="02020603050405020304" pitchFamily="18" charset="0"/>
              </a:rPr>
              <a:t>Steps </a:t>
            </a:r>
            <a:r>
              <a:rPr lang="en-US" sz="1800" b="1" dirty="0">
                <a:effectLst/>
                <a:latin typeface="Times New Roman" panose="02020603050405020304" pitchFamily="18" charset="0"/>
                <a:ea typeface="Times New Roman" panose="02020603050405020304" pitchFamily="18" charset="0"/>
                <a:sym typeface="Wingdings" panose="05000000000000000000" pitchFamily="2" charset="2"/>
              </a:rPr>
              <a:t></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Login to your IBM account.</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Click on catalog and you will see the services available in </a:t>
            </a:r>
            <a:r>
              <a:rPr lang="en-US" sz="1800" dirty="0" err="1">
                <a:effectLst/>
                <a:latin typeface="Times New Roman" panose="02020603050405020304" pitchFamily="18" charset="0"/>
                <a:ea typeface="Times New Roman" panose="02020603050405020304" pitchFamily="18" charset="0"/>
              </a:rPr>
              <a:t>ibm</a:t>
            </a:r>
            <a:r>
              <a:rPr lang="en-US" sz="1800" dirty="0">
                <a:effectLst/>
                <a:latin typeface="Times New Roman" panose="02020603050405020304" pitchFamily="18" charset="0"/>
                <a:ea typeface="Times New Roman" panose="02020603050405020304" pitchFamily="18" charset="0"/>
              </a:rPr>
              <a:t> cloud.</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Now in services search for logging and monitoring category.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Now click on IBM log analysis block.</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The following screen will be visible, so select the region, select the lite plan and give the name of the service.</a:t>
            </a:r>
            <a:endParaRPr lang="en-IN"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a:pPr>
            <a:r>
              <a:rPr lang="en-IN" sz="1800" spc="10" dirty="0">
                <a:effectLst/>
                <a:latin typeface="Times New Roman" panose="02020603050405020304" pitchFamily="18" charset="0"/>
                <a:ea typeface="Times New Roman" panose="02020603050405020304" pitchFamily="18" charset="0"/>
              </a:rPr>
              <a:t>To provision the IBM Log Analysis service in the IBM Cloud selected resource group, click create.</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Then the IBM log analysis dashboard opens.</a:t>
            </a:r>
            <a:endParaRPr lang="en-IN"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a:pPr>
            <a:r>
              <a:rPr lang="en-IN" sz="1800" spc="10" dirty="0">
                <a:effectLst/>
                <a:latin typeface="Times New Roman" panose="02020603050405020304" pitchFamily="18" charset="0"/>
                <a:ea typeface="Times New Roman" panose="02020603050405020304" pitchFamily="18" charset="0"/>
              </a:rPr>
              <a:t>Go to the menu icon  &gt; observability to access the </a:t>
            </a:r>
            <a:r>
              <a:rPr lang="en-IN" sz="1800" i="1" spc="10" dirty="0">
                <a:effectLst/>
                <a:latin typeface="Times New Roman" panose="02020603050405020304" pitchFamily="18" charset="0"/>
                <a:ea typeface="Times New Roman" panose="02020603050405020304" pitchFamily="18" charset="0"/>
              </a:rPr>
              <a:t>Observability</a:t>
            </a:r>
            <a:r>
              <a:rPr lang="en-IN" sz="1800" spc="10" dirty="0">
                <a:effectLst/>
                <a:latin typeface="Times New Roman" panose="02020603050405020304" pitchFamily="18" charset="0"/>
                <a:ea typeface="Times New Roman" panose="02020603050405020304" pitchFamily="18" charset="0"/>
              </a:rPr>
              <a:t> dashboard.</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Click on logs </a:t>
            </a: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 options and then edit platform.</a:t>
            </a:r>
            <a:endParaRPr lang="en-IN" dirty="0"/>
          </a:p>
        </p:txBody>
      </p:sp>
      <p:sp>
        <p:nvSpPr>
          <p:cNvPr id="4" name="Date Placeholder 3">
            <a:extLst>
              <a:ext uri="{FF2B5EF4-FFF2-40B4-BE49-F238E27FC236}">
                <a16:creationId xmlns:a16="http://schemas.microsoft.com/office/drawing/2014/main" id="{A9407EC0-1EBB-414D-9882-CCF1A00F4BBF}"/>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23B763C3-254D-4AD9-A438-D357A2D5BA6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579704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244A6-D55B-427C-8F6C-114ED86C9F18}"/>
              </a:ext>
            </a:extLst>
          </p:cNvPr>
          <p:cNvSpPr>
            <a:spLocks noGrp="1"/>
          </p:cNvSpPr>
          <p:nvPr>
            <p:ph idx="1"/>
          </p:nvPr>
        </p:nvSpPr>
        <p:spPr>
          <a:xfrm>
            <a:off x="645130" y="1620982"/>
            <a:ext cx="9404723" cy="4627417"/>
          </a:xfrm>
        </p:spPr>
        <p:txBody>
          <a:bodyPr>
            <a:normAutofit fontScale="92500" lnSpcReduction="10000"/>
          </a:bodyPr>
          <a:lstStyle/>
          <a:p>
            <a:pPr marL="0" lvl="0" indent="0">
              <a:buNone/>
            </a:pP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10.	Select a region from the drop down list.</a:t>
            </a: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11.	Select the instance you created </a:t>
            </a:r>
            <a:r>
              <a:rPr lang="en-US" sz="20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rPr>
              <a:t> Click select</a:t>
            </a: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12.	Open </a:t>
            </a:r>
            <a:r>
              <a:rPr lang="en-US" sz="2000" dirty="0" err="1">
                <a:effectLst/>
                <a:latin typeface="Times New Roman" panose="02020603050405020304" pitchFamily="18" charset="0"/>
                <a:ea typeface="Times New Roman" panose="02020603050405020304" pitchFamily="18" charset="0"/>
              </a:rPr>
              <a:t>ibm</a:t>
            </a:r>
            <a:r>
              <a:rPr lang="en-US" sz="2000" dirty="0">
                <a:effectLst/>
                <a:latin typeface="Times New Roman" panose="02020603050405020304" pitchFamily="18" charset="0"/>
                <a:ea typeface="Times New Roman" panose="02020603050405020304" pitchFamily="18" charset="0"/>
              </a:rPr>
              <a:t> cloud cli or command prompt and login to you’re </a:t>
            </a:r>
            <a:r>
              <a:rPr lang="en-US" sz="2000" dirty="0" err="1">
                <a:effectLst/>
                <a:latin typeface="Times New Roman" panose="02020603050405020304" pitchFamily="18" charset="0"/>
                <a:ea typeface="Times New Roman" panose="02020603050405020304" pitchFamily="18" charset="0"/>
              </a:rPr>
              <a:t>ibm</a:t>
            </a:r>
            <a:r>
              <a:rPr lang="en-US" sz="2000" dirty="0">
                <a:effectLst/>
                <a:latin typeface="Times New Roman" panose="02020603050405020304" pitchFamily="18" charset="0"/>
                <a:ea typeface="Times New Roman" panose="02020603050405020304" pitchFamily="18" charset="0"/>
              </a:rPr>
              <a:t> account.</a:t>
            </a: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13.	Give commands </a:t>
            </a:r>
            <a:r>
              <a:rPr lang="en-US" sz="20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ibmcloud</a:t>
            </a:r>
            <a:r>
              <a:rPr lang="en-US" sz="2000" dirty="0">
                <a:effectLst/>
                <a:latin typeface="Times New Roman" panose="02020603050405020304" pitchFamily="18" charset="0"/>
                <a:ea typeface="Times New Roman" panose="02020603050405020304" pitchFamily="18" charset="0"/>
              </a:rPr>
              <a:t> login, give mail id and password, and select the account you 	want to use.</a:t>
            </a: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14. 	Select the region.</a:t>
            </a: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15.	Set the resource group which is there in your instance, in this case it is default.</a:t>
            </a: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16. 	Switch to IBM cloud tab and search for cloud foundry.</a:t>
            </a: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17.	Click on create a cloud foundry app.</a:t>
            </a: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18.	Select the location, give the name to the app and click on create.</a:t>
            </a:r>
            <a:endParaRPr lang="en-IN" sz="2000" dirty="0">
              <a:effectLst/>
              <a:latin typeface="Times New Roman" panose="02020603050405020304" pitchFamily="18" charset="0"/>
              <a:ea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rPr>
              <a:t>19.	After that we will try to connect the cloud foundry app to the IBM log analysis service.</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D7DEFBC1-9110-4735-B21E-46A9E57F57FF}"/>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101EC5B5-0B57-4925-A34A-B3035A847DA9}"/>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6" name="Title 1">
            <a:extLst>
              <a:ext uri="{FF2B5EF4-FFF2-40B4-BE49-F238E27FC236}">
                <a16:creationId xmlns:a16="http://schemas.microsoft.com/office/drawing/2014/main" id="{8FCB1DF2-C4B8-4054-A1E8-1C64150BD84E}"/>
              </a:ext>
            </a:extLst>
          </p:cNvPr>
          <p:cNvSpPr>
            <a:spLocks noGrp="1"/>
          </p:cNvSpPr>
          <p:nvPr>
            <p:ph type="title"/>
          </p:nvPr>
        </p:nvSpPr>
        <p:spPr>
          <a:xfrm>
            <a:off x="646113" y="452438"/>
            <a:ext cx="9404350" cy="1400175"/>
          </a:xfrm>
        </p:spPr>
        <p:txBody>
          <a:bodyPr/>
          <a:lstStyle/>
          <a:p>
            <a:r>
              <a:rPr lang="en-US" sz="2800" b="1" dirty="0">
                <a:effectLst/>
                <a:latin typeface="Times New Roman" panose="02020603050405020304" pitchFamily="18" charset="0"/>
                <a:ea typeface="Times New Roman" panose="02020603050405020304" pitchFamily="18" charset="0"/>
              </a:rPr>
              <a:t>Trying to generate logs in IBM cloud using IBM LOG ANALYSIS </a:t>
            </a:r>
            <a:endParaRPr lang="en-IN" sz="2800" dirty="0"/>
          </a:p>
        </p:txBody>
      </p:sp>
    </p:spTree>
    <p:extLst>
      <p:ext uri="{BB962C8B-B14F-4D97-AF65-F5344CB8AC3E}">
        <p14:creationId xmlns:p14="http://schemas.microsoft.com/office/powerpoint/2010/main" val="2769648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67A1-F0A4-481F-8950-0577635C154D}"/>
              </a:ext>
            </a:extLst>
          </p:cNvPr>
          <p:cNvSpPr>
            <a:spLocks noGrp="1"/>
          </p:cNvSpPr>
          <p:nvPr>
            <p:ph type="title"/>
          </p:nvPr>
        </p:nvSpPr>
        <p:spPr>
          <a:xfrm>
            <a:off x="646111" y="152401"/>
            <a:ext cx="9404723" cy="1295400"/>
          </a:xfrm>
        </p:spPr>
        <p:txBody>
          <a:bodyPr/>
          <a:lstStyle/>
          <a:p>
            <a:br>
              <a:rPr lang="en-US" sz="32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Anomaly Detection in AWS Cloud</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A06B4BB-0962-49CB-9438-E6E8C97040E9}"/>
              </a:ext>
            </a:extLst>
          </p:cNvPr>
          <p:cNvSpPr>
            <a:spLocks noGrp="1"/>
          </p:cNvSpPr>
          <p:nvPr>
            <p:ph idx="1"/>
          </p:nvPr>
        </p:nvSpPr>
        <p:spPr>
          <a:xfrm>
            <a:off x="645129" y="1579417"/>
            <a:ext cx="9853409" cy="4982853"/>
          </a:xfrm>
        </p:spPr>
        <p:txBody>
          <a:bodyPr/>
          <a:lstStyle/>
          <a:p>
            <a:pPr algn="just"/>
            <a:r>
              <a:rPr lang="en-US" sz="2400" b="1" i="0" dirty="0">
                <a:effectLst/>
                <a:latin typeface="Times New Roman" panose="02020603050405020304" pitchFamily="18" charset="0"/>
                <a:cs typeface="Times New Roman" panose="02020603050405020304" pitchFamily="18" charset="0"/>
              </a:rPr>
              <a:t>EC2 </a:t>
            </a:r>
            <a:r>
              <a:rPr lang="en-US" sz="2400" b="1" i="0" dirty="0">
                <a:effectLst/>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buNone/>
            </a:pP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EC2 stands for Amazon Elastic Compute Cloud.</a:t>
            </a:r>
          </a:p>
          <a:p>
            <a:pPr algn="just"/>
            <a:r>
              <a:rPr lang="en-US" sz="2400" b="0" i="0" dirty="0">
                <a:effectLst/>
                <a:latin typeface="Times New Roman" panose="02020603050405020304" pitchFamily="18" charset="0"/>
                <a:cs typeface="Times New Roman" panose="02020603050405020304" pitchFamily="18" charset="0"/>
              </a:rPr>
              <a:t>Amazon EC2 is a web service that provides resizable compute capacity in the cloud.</a:t>
            </a:r>
          </a:p>
          <a:p>
            <a:pPr algn="just"/>
            <a:r>
              <a:rPr lang="en-US" sz="2400" b="0" i="0" dirty="0">
                <a:effectLst/>
                <a:latin typeface="Times New Roman" panose="02020603050405020304" pitchFamily="18" charset="0"/>
                <a:cs typeface="Times New Roman" panose="02020603050405020304" pitchFamily="18" charset="0"/>
              </a:rPr>
              <a:t>Amazon EC2 reduces the time required to obtain and boot new user instances to minutes rather than in older days, if you need a server then you had to put a purchase order, and cabling is done to get a new server which is a very time-consuming process. Now, Amazon has provided an EC2 which is a virtual machine in the cloud that completely changes the industry.</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DD20343-7A09-4493-9F85-3064261D5AA6}"/>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46E332F2-9C10-41C0-8B67-49CD0D303A9A}"/>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733189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2EB57-2BF5-43DA-A21B-B1D0551A0897}"/>
              </a:ext>
            </a:extLst>
          </p:cNvPr>
          <p:cNvSpPr>
            <a:spLocks noGrp="1"/>
          </p:cNvSpPr>
          <p:nvPr>
            <p:ph idx="1"/>
          </p:nvPr>
        </p:nvSpPr>
        <p:spPr/>
        <p:txBody>
          <a:bodyPr>
            <a:normAutofit lnSpcReduction="10000"/>
          </a:bodyPr>
          <a:lstStyle/>
          <a:p>
            <a:r>
              <a:rPr lang="en-US" sz="2400" b="1" dirty="0">
                <a:latin typeface="Times New Roman" panose="02020603050405020304" pitchFamily="18" charset="0"/>
                <a:cs typeface="Times New Roman" panose="02020603050405020304" pitchFamily="18" charset="0"/>
              </a:rPr>
              <a:t>IAM </a:t>
            </a:r>
            <a:r>
              <a:rPr lang="en-US" sz="2400" b="1" dirty="0">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algn="just"/>
            <a:r>
              <a:rPr lang="en-US" sz="2400" b="0" i="0" dirty="0">
                <a:effectLst/>
                <a:latin typeface="Times New Roman" panose="02020603050405020304" pitchFamily="18" charset="0"/>
                <a:cs typeface="Times New Roman" panose="02020603050405020304" pitchFamily="18" charset="0"/>
              </a:rPr>
              <a:t>IAM stands for Identity Access Management.</a:t>
            </a:r>
          </a:p>
          <a:p>
            <a:pPr algn="just"/>
            <a:r>
              <a:rPr lang="en-US" sz="2400" b="0" i="0" dirty="0">
                <a:effectLst/>
                <a:latin typeface="Times New Roman" panose="02020603050405020304" pitchFamily="18" charset="0"/>
                <a:cs typeface="Times New Roman" panose="02020603050405020304" pitchFamily="18" charset="0"/>
              </a:rPr>
              <a:t>IAM allows you to manage users and their level of access to the AWS console.</a:t>
            </a:r>
          </a:p>
          <a:p>
            <a:pPr algn="just"/>
            <a:r>
              <a:rPr lang="en-US" sz="2400" b="0" i="0" dirty="0">
                <a:effectLst/>
                <a:latin typeface="Times New Roman" panose="02020603050405020304" pitchFamily="18" charset="0"/>
                <a:cs typeface="Times New Roman" panose="02020603050405020304" pitchFamily="18" charset="0"/>
              </a:rPr>
              <a:t>It is used to set users, permissions and roles. It allows you to grant access to the different parts of the </a:t>
            </a:r>
            <a:r>
              <a:rPr lang="en-US" sz="2400" dirty="0">
                <a:latin typeface="Times New Roman" panose="02020603050405020304" pitchFamily="18" charset="0"/>
                <a:cs typeface="Times New Roman" panose="02020603050405020304" pitchFamily="18" charset="0"/>
              </a:rPr>
              <a:t>AWS</a:t>
            </a:r>
            <a:r>
              <a:rPr lang="en-US" sz="2400" b="0" i="0" dirty="0">
                <a:effectLst/>
                <a:latin typeface="Times New Roman" panose="02020603050405020304" pitchFamily="18" charset="0"/>
                <a:cs typeface="Times New Roman" panose="02020603050405020304" pitchFamily="18" charset="0"/>
              </a:rPr>
              <a:t> platform.</a:t>
            </a:r>
          </a:p>
          <a:p>
            <a:pPr algn="just"/>
            <a:r>
              <a:rPr lang="en-US" sz="2400" b="0" i="0" dirty="0">
                <a:effectLst/>
                <a:latin typeface="Times New Roman" panose="02020603050405020304" pitchFamily="18" charset="0"/>
                <a:cs typeface="Times New Roman" panose="02020603050405020304" pitchFamily="18" charset="0"/>
              </a:rPr>
              <a:t>AWS Identity and Access Management is a web service that enables Amazon Web Services (AWS) customers to manage users and user permissions in AWS.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DC9B872-138F-4E98-A6B6-0982CD38B10C}"/>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ADE24AA8-51D4-472C-81EF-2B852968F419}"/>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Title 1">
            <a:extLst>
              <a:ext uri="{FF2B5EF4-FFF2-40B4-BE49-F238E27FC236}">
                <a16:creationId xmlns:a16="http://schemas.microsoft.com/office/drawing/2014/main" id="{99905654-F923-4AD1-91E4-1F162CF6FEFD}"/>
              </a:ext>
            </a:extLst>
          </p:cNvPr>
          <p:cNvSpPr>
            <a:spLocks noGrp="1"/>
          </p:cNvSpPr>
          <p:nvPr>
            <p:ph type="title"/>
          </p:nvPr>
        </p:nvSpPr>
        <p:spPr>
          <a:xfrm>
            <a:off x="646113" y="452438"/>
            <a:ext cx="9404350" cy="1400175"/>
          </a:xfrm>
        </p:spPr>
        <p:txBody>
          <a:bodyPr/>
          <a:lstStyle/>
          <a:p>
            <a:br>
              <a:rPr lang="en-US" sz="32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Anomaly Detection in AWS Cloud</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456455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AF8E9-CE97-418A-B5C2-D29419108193}"/>
              </a:ext>
            </a:extLst>
          </p:cNvPr>
          <p:cNvSpPr>
            <a:spLocks noGrp="1"/>
          </p:cNvSpPr>
          <p:nvPr>
            <p:ph idx="1"/>
          </p:nvPr>
        </p:nvSpPr>
        <p:spPr/>
        <p:txBody>
          <a:bodyPr>
            <a:normAutofit lnSpcReduction="10000"/>
          </a:bodyPr>
          <a:lstStyle/>
          <a:p>
            <a:r>
              <a:rPr lang="en-US" sz="2400" b="1" i="0" dirty="0">
                <a:solidFill>
                  <a:schemeClr val="tx1"/>
                </a:solidFill>
                <a:effectLst/>
                <a:latin typeface="Times New Roman" panose="02020603050405020304" pitchFamily="18" charset="0"/>
                <a:cs typeface="Times New Roman" panose="02020603050405020304" pitchFamily="18" charset="0"/>
              </a:rPr>
              <a:t>CloudWatch </a:t>
            </a:r>
            <a:r>
              <a:rPr lang="en-US" sz="2400" b="1" i="0" dirty="0">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endParaRPr lang="en-US" sz="2400" b="1" i="0" dirty="0">
              <a:solidFill>
                <a:schemeClr val="tx1"/>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i="0" dirty="0">
                <a:solidFill>
                  <a:schemeClr val="tx1"/>
                </a:solidFill>
                <a:effectLst/>
                <a:latin typeface="Times New Roman" panose="02020603050405020304" pitchFamily="18" charset="0"/>
                <a:cs typeface="Times New Roman" panose="02020603050405020304" pitchFamily="18" charset="0"/>
              </a:rPr>
              <a:t>Amazon CloudWatch is a monitoring and management service that provides data and actionable insights for AWS, hybrid, and on-premises applications and infrastructure resources.</a:t>
            </a:r>
          </a:p>
          <a:p>
            <a:r>
              <a:rPr lang="en-US" sz="2400" b="0" i="0" dirty="0">
                <a:solidFill>
                  <a:schemeClr val="tx1"/>
                </a:solidFill>
                <a:effectLst/>
                <a:latin typeface="Times New Roman" panose="02020603050405020304" pitchFamily="18" charset="0"/>
                <a:cs typeface="Times New Roman" panose="02020603050405020304" pitchFamily="18" charset="0"/>
              </a:rPr>
              <a:t>Amazon CloudWatch is basically </a:t>
            </a:r>
            <a:r>
              <a:rPr lang="en-US" sz="2400" i="0" dirty="0">
                <a:solidFill>
                  <a:schemeClr val="tx1"/>
                </a:solidFill>
                <a:effectLst/>
                <a:latin typeface="Times New Roman" panose="02020603050405020304" pitchFamily="18" charset="0"/>
                <a:cs typeface="Times New Roman" panose="02020603050405020304" pitchFamily="18" charset="0"/>
              </a:rPr>
              <a:t>a metrics repository</a:t>
            </a:r>
            <a:r>
              <a:rPr lang="en-US" sz="2400" b="0" i="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latin typeface="Times New Roman" panose="02020603050405020304" pitchFamily="18" charset="0"/>
              <a:cs typeface="Times New Roman" panose="02020603050405020304" pitchFamily="18" charset="0"/>
            </a:endParaRPr>
          </a:p>
          <a:p>
            <a:r>
              <a:rPr lang="en-US" sz="2400" b="0" i="0" dirty="0">
                <a:solidFill>
                  <a:schemeClr val="tx1"/>
                </a:solidFill>
                <a:effectLst/>
                <a:latin typeface="Times New Roman" panose="02020603050405020304" pitchFamily="18" charset="0"/>
                <a:cs typeface="Times New Roman" panose="02020603050405020304" pitchFamily="18" charset="0"/>
              </a:rPr>
              <a:t>An AWS service—such as Amazon EC2—puts metrics into the repository, and you retrieve statistics based on those metrics. If you put your own custom metrics into the repository, you can retrieve statistics on these metrics as well.</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3CFB057-F0C9-4A98-B4AD-2DCA61B8D766}"/>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FCF5A67B-56C2-484B-8EC3-CFD3DD9C6D6E}"/>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6" name="Title 1">
            <a:extLst>
              <a:ext uri="{FF2B5EF4-FFF2-40B4-BE49-F238E27FC236}">
                <a16:creationId xmlns:a16="http://schemas.microsoft.com/office/drawing/2014/main" id="{468E5743-3B1A-451D-AFAD-34D322989128}"/>
              </a:ext>
            </a:extLst>
          </p:cNvPr>
          <p:cNvSpPr>
            <a:spLocks noGrp="1"/>
          </p:cNvSpPr>
          <p:nvPr>
            <p:ph type="title"/>
          </p:nvPr>
        </p:nvSpPr>
        <p:spPr>
          <a:xfrm>
            <a:off x="646113" y="295730"/>
            <a:ext cx="9404350" cy="1556884"/>
          </a:xfrm>
        </p:spPr>
        <p:txBody>
          <a:bodyPr/>
          <a:lstStyle/>
          <a:p>
            <a:br>
              <a:rPr lang="en-US" sz="32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Anomaly Detection in AWS Cloud</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6347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Generate different types of logs.</a:t>
            </a:r>
          </a:p>
          <a:p>
            <a:pPr algn="just"/>
            <a:r>
              <a:rPr lang="en-US" sz="2400" dirty="0">
                <a:latin typeface="Times New Roman" panose="02020603050405020304" pitchFamily="18" charset="0"/>
                <a:cs typeface="Times New Roman" panose="02020603050405020304" pitchFamily="18" charset="0"/>
              </a:rPr>
              <a:t>Log Analysis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523759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8A7A-B277-4F1D-AAB0-6F50D6D152F0}"/>
              </a:ext>
            </a:extLst>
          </p:cNvPr>
          <p:cNvSpPr>
            <a:spLocks noGrp="1"/>
          </p:cNvSpPr>
          <p:nvPr>
            <p:ph type="title"/>
          </p:nvPr>
        </p:nvSpPr>
        <p:spPr/>
        <p:txBody>
          <a:bodyPr/>
          <a:lstStyle/>
          <a:p>
            <a:r>
              <a:rPr lang="en-US" dirty="0"/>
              <a:t>Steps for CloudWatch Service</a:t>
            </a:r>
            <a:endParaRPr lang="en-IN" dirty="0"/>
          </a:p>
        </p:txBody>
      </p:sp>
      <p:sp>
        <p:nvSpPr>
          <p:cNvPr id="3" name="Content Placeholder 2">
            <a:extLst>
              <a:ext uri="{FF2B5EF4-FFF2-40B4-BE49-F238E27FC236}">
                <a16:creationId xmlns:a16="http://schemas.microsoft.com/office/drawing/2014/main" id="{DD34798A-42B3-4D5B-8177-A65E08D87309}"/>
              </a:ext>
            </a:extLst>
          </p:cNvPr>
          <p:cNvSpPr>
            <a:spLocks noGrp="1"/>
          </p:cNvSpPr>
          <p:nvPr>
            <p:ph idx="1"/>
          </p:nvPr>
        </p:nvSpPr>
        <p:spPr>
          <a:xfrm>
            <a:off x="645130" y="2052918"/>
            <a:ext cx="9404723" cy="4195481"/>
          </a:xfrm>
        </p:spPr>
        <p:txBody>
          <a:bodyPr>
            <a:normAutofit lnSpcReduction="10000"/>
          </a:bodyPr>
          <a:lstStyle/>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Login to you AWS management console.</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In search bar, search for IAM service and open it.</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Let the IAM dashboard open, then click on policies section to create policies.</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Click on create policy and write the code in </a:t>
            </a:r>
            <a:r>
              <a:rPr lang="en-US" dirty="0" err="1">
                <a:effectLst/>
                <a:latin typeface="Times New Roman" panose="02020603050405020304" pitchFamily="18" charset="0"/>
                <a:ea typeface="Times New Roman" panose="02020603050405020304" pitchFamily="18" charset="0"/>
              </a:rPr>
              <a:t>json</a:t>
            </a:r>
            <a:r>
              <a:rPr lang="en-US"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Give the name to the policy, review all the settings and click on create policy.</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Once the policy is created, check whether it appears in the list of the policies.</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Now go to roles section, and click on create role for creating a new role.</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Select entity type as AWS service, use case as EC2 and click on next.</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Now in permissions sections we need to select the policy which we created recently.</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In step 3, give the name of the role and review the other settings and click on create.</a:t>
            </a:r>
            <a:endParaRPr lang="en-IN" dirty="0">
              <a:effectLst/>
              <a:latin typeface="Times New Roman" panose="02020603050405020304" pitchFamily="18" charset="0"/>
              <a:ea typeface="Times New Roman" panose="02020603050405020304" pitchFamily="18" charset="0"/>
            </a:endParaRPr>
          </a:p>
          <a:p>
            <a:pPr marL="0" lvl="0" indent="0">
              <a:buNone/>
            </a:pP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5BE3EB5-8B34-4DA0-9D3F-50AB4CEBCD36}"/>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C4473C39-7ABB-474C-A888-5E05C2E778CA}"/>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152080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721E6-F6FD-4623-82E1-678D806D4F12}"/>
              </a:ext>
            </a:extLst>
          </p:cNvPr>
          <p:cNvSpPr>
            <a:spLocks noGrp="1"/>
          </p:cNvSpPr>
          <p:nvPr>
            <p:ph idx="1"/>
          </p:nvPr>
        </p:nvSpPr>
        <p:spPr>
          <a:xfrm>
            <a:off x="645132" y="2052918"/>
            <a:ext cx="9404722" cy="4195481"/>
          </a:xfrm>
        </p:spPr>
        <p:txBody>
          <a:bodyPr>
            <a:normAutofit fontScale="85000" lnSpcReduction="10000"/>
          </a:bodyPr>
          <a:lstStyle/>
          <a:p>
            <a:pPr marL="0" lvl="0" indent="0">
              <a:buNone/>
            </a:pPr>
            <a:r>
              <a:rPr lang="en-US" dirty="0">
                <a:effectLst/>
                <a:latin typeface="Times New Roman" panose="02020603050405020304" pitchFamily="18" charset="0"/>
                <a:ea typeface="Times New Roman" panose="02020603050405020304" pitchFamily="18" charset="0"/>
              </a:rPr>
              <a:t>11. The role will be created.</a:t>
            </a:r>
            <a:endParaRPr lang="en-IN" dirty="0">
              <a:effectLst/>
              <a:latin typeface="Times New Roman" panose="02020603050405020304" pitchFamily="18" charset="0"/>
              <a:ea typeface="Times New Roman" panose="02020603050405020304" pitchFamily="18" charset="0"/>
            </a:endParaRPr>
          </a:p>
          <a:p>
            <a:pPr marL="0" lvl="0" indent="0">
              <a:buNone/>
            </a:pPr>
            <a:r>
              <a:rPr lang="en-US" dirty="0">
                <a:effectLst/>
                <a:latin typeface="Times New Roman" panose="02020603050405020304" pitchFamily="18" charset="0"/>
                <a:ea typeface="Times New Roman" panose="02020603050405020304" pitchFamily="18" charset="0"/>
              </a:rPr>
              <a:t>12. Next we will create EC2 instance whose logs are to be collected.</a:t>
            </a:r>
            <a:endParaRPr lang="en-IN" dirty="0">
              <a:effectLst/>
              <a:latin typeface="Times New Roman" panose="02020603050405020304" pitchFamily="18" charset="0"/>
              <a:ea typeface="Times New Roman" panose="02020603050405020304" pitchFamily="18" charset="0"/>
            </a:endParaRPr>
          </a:p>
          <a:p>
            <a:pPr marL="0" lvl="0" indent="0">
              <a:buNone/>
            </a:pPr>
            <a:r>
              <a:rPr lang="en-US" dirty="0">
                <a:effectLst/>
                <a:latin typeface="Times New Roman" panose="02020603050405020304" pitchFamily="18" charset="0"/>
                <a:ea typeface="Times New Roman" panose="02020603050405020304" pitchFamily="18" charset="0"/>
              </a:rPr>
              <a:t>13. Click on instances and then launch instances.</a:t>
            </a:r>
            <a:endParaRPr lang="en-IN" dirty="0">
              <a:effectLst/>
              <a:latin typeface="Times New Roman" panose="02020603050405020304" pitchFamily="18" charset="0"/>
              <a:ea typeface="Times New Roman" panose="02020603050405020304" pitchFamily="18" charset="0"/>
            </a:endParaRPr>
          </a:p>
          <a:p>
            <a:pPr marL="0" lvl="0" indent="0">
              <a:buNone/>
            </a:pPr>
            <a:r>
              <a:rPr lang="en-US" dirty="0">
                <a:effectLst/>
                <a:latin typeface="Times New Roman" panose="02020603050405020304" pitchFamily="18" charset="0"/>
                <a:ea typeface="Times New Roman" panose="02020603050405020304" pitchFamily="18" charset="0"/>
              </a:rPr>
              <a:t>14. Choose AMI as Amazon Linux AMI, click on next, select family as t2.micro and click on next.</a:t>
            </a:r>
            <a:endParaRPr lang="en-IN" dirty="0">
              <a:effectLst/>
              <a:latin typeface="Times New Roman" panose="02020603050405020304" pitchFamily="18" charset="0"/>
              <a:ea typeface="Times New Roman" panose="02020603050405020304" pitchFamily="18" charset="0"/>
            </a:endParaRPr>
          </a:p>
          <a:p>
            <a:pPr marL="0" lvl="0" indent="0">
              <a:buNone/>
            </a:pPr>
            <a:r>
              <a:rPr lang="en-US" dirty="0">
                <a:effectLst/>
                <a:latin typeface="Times New Roman" panose="02020603050405020304" pitchFamily="18" charset="0"/>
                <a:ea typeface="Times New Roman" panose="02020603050405020304" pitchFamily="18" charset="0"/>
              </a:rPr>
              <a:t>15. In step number 3, keep all the settings as default.</a:t>
            </a:r>
            <a:endParaRPr lang="en-IN" dirty="0">
              <a:effectLst/>
              <a:latin typeface="Times New Roman" panose="02020603050405020304" pitchFamily="18" charset="0"/>
              <a:ea typeface="Times New Roman" panose="02020603050405020304" pitchFamily="18" charset="0"/>
            </a:endParaRPr>
          </a:p>
          <a:p>
            <a:pPr marL="0" lvl="0" indent="0">
              <a:buNone/>
            </a:pPr>
            <a:r>
              <a:rPr lang="en-US" dirty="0">
                <a:effectLst/>
                <a:latin typeface="Times New Roman" panose="02020603050405020304" pitchFamily="18" charset="0"/>
                <a:ea typeface="Times New Roman" panose="02020603050405020304" pitchFamily="18" charset="0"/>
              </a:rPr>
              <a:t>16. In user data, write the script.</a:t>
            </a:r>
            <a:endParaRPr lang="en-IN" dirty="0">
              <a:effectLst/>
              <a:latin typeface="Times New Roman" panose="02020603050405020304" pitchFamily="18" charset="0"/>
              <a:ea typeface="Times New Roman" panose="02020603050405020304" pitchFamily="18" charset="0"/>
            </a:endParaRPr>
          </a:p>
          <a:p>
            <a:pPr marL="0" lvl="0" indent="0">
              <a:buNone/>
            </a:pPr>
            <a:r>
              <a:rPr lang="en-US" dirty="0">
                <a:effectLst/>
                <a:latin typeface="Times New Roman" panose="02020603050405020304" pitchFamily="18" charset="0"/>
                <a:ea typeface="Times New Roman" panose="02020603050405020304" pitchFamily="18" charset="0"/>
              </a:rPr>
              <a:t>17. In step number 4, keep everything as default, click next and give tags.</a:t>
            </a:r>
            <a:endParaRPr lang="en-IN" dirty="0">
              <a:effectLst/>
              <a:latin typeface="Times New Roman" panose="02020603050405020304" pitchFamily="18" charset="0"/>
              <a:ea typeface="Times New Roman" panose="02020603050405020304" pitchFamily="18" charset="0"/>
            </a:endParaRPr>
          </a:p>
          <a:p>
            <a:pPr marL="0" lvl="0" indent="0">
              <a:buNone/>
            </a:pPr>
            <a:r>
              <a:rPr lang="en-US" dirty="0">
                <a:effectLst/>
                <a:latin typeface="Times New Roman" panose="02020603050405020304" pitchFamily="18" charset="0"/>
                <a:ea typeface="Times New Roman" panose="02020603050405020304" pitchFamily="18" charset="0"/>
              </a:rPr>
              <a:t>18. Create a new security group having protocol SSH and source as my IP, then click on review and launch.</a:t>
            </a:r>
            <a:endParaRPr lang="en-IN" dirty="0">
              <a:effectLst/>
              <a:latin typeface="Times New Roman" panose="02020603050405020304" pitchFamily="18" charset="0"/>
              <a:ea typeface="Times New Roman" panose="02020603050405020304" pitchFamily="18" charset="0"/>
            </a:endParaRPr>
          </a:p>
          <a:p>
            <a:pPr marL="0" lvl="0" indent="0">
              <a:buNone/>
            </a:pPr>
            <a:r>
              <a:rPr lang="en-US" dirty="0">
                <a:effectLst/>
                <a:latin typeface="Times New Roman" panose="02020603050405020304" pitchFamily="18" charset="0"/>
                <a:ea typeface="Times New Roman" panose="02020603050405020304" pitchFamily="18" charset="0"/>
              </a:rPr>
              <a:t>19. Click on create a new key pair, give the name of the key pair and then download it so that you can easily login in that instance.</a:t>
            </a:r>
            <a:endParaRPr lang="en-IN" dirty="0">
              <a:effectLst/>
              <a:latin typeface="Times New Roman" panose="02020603050405020304" pitchFamily="18" charset="0"/>
              <a:ea typeface="Times New Roman" panose="02020603050405020304" pitchFamily="18" charset="0"/>
            </a:endParaRPr>
          </a:p>
          <a:p>
            <a:pPr marL="0" lvl="0" indent="0">
              <a:buNone/>
            </a:pPr>
            <a:r>
              <a:rPr lang="en-US" dirty="0">
                <a:effectLst/>
                <a:latin typeface="Times New Roman" panose="02020603050405020304" pitchFamily="18" charset="0"/>
                <a:ea typeface="Times New Roman" panose="02020603050405020304" pitchFamily="18" charset="0"/>
              </a:rPr>
              <a:t>20. As you can see the instance is created, wait for its status to become running.</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B85C7B9-704D-4055-942A-985143B1AC36}"/>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9F6A709D-BC6F-4FB8-ABAB-30E79619F47C}"/>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6" name="Title 1">
            <a:extLst>
              <a:ext uri="{FF2B5EF4-FFF2-40B4-BE49-F238E27FC236}">
                <a16:creationId xmlns:a16="http://schemas.microsoft.com/office/drawing/2014/main" id="{7FFA2740-F8AF-428B-BDF0-DD929187E708}"/>
              </a:ext>
            </a:extLst>
          </p:cNvPr>
          <p:cNvSpPr>
            <a:spLocks noGrp="1"/>
          </p:cNvSpPr>
          <p:nvPr>
            <p:ph type="title"/>
          </p:nvPr>
        </p:nvSpPr>
        <p:spPr>
          <a:xfrm>
            <a:off x="646113" y="452438"/>
            <a:ext cx="9404350" cy="1400175"/>
          </a:xfrm>
        </p:spPr>
        <p:txBody>
          <a:bodyPr/>
          <a:lstStyle/>
          <a:p>
            <a:r>
              <a:rPr lang="en-US" dirty="0"/>
              <a:t>Steps for CloudWatch Service</a:t>
            </a:r>
            <a:endParaRPr lang="en-IN" dirty="0"/>
          </a:p>
        </p:txBody>
      </p:sp>
    </p:spTree>
    <p:extLst>
      <p:ext uri="{BB962C8B-B14F-4D97-AF65-F5344CB8AC3E}">
        <p14:creationId xmlns:p14="http://schemas.microsoft.com/office/powerpoint/2010/main" val="1774191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0935B-CE06-4B55-A353-F5F1C1CB69A5}"/>
              </a:ext>
            </a:extLst>
          </p:cNvPr>
          <p:cNvSpPr>
            <a:spLocks noGrp="1"/>
          </p:cNvSpPr>
          <p:nvPr>
            <p:ph idx="1"/>
          </p:nvPr>
        </p:nvSpPr>
        <p:spPr>
          <a:xfrm>
            <a:off x="645132" y="2052918"/>
            <a:ext cx="9404722" cy="4195481"/>
          </a:xfrm>
        </p:spPr>
        <p:txBody>
          <a:bodyPr/>
          <a:lstStyle/>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21. Once the status turns to running, select your instance and go to actions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security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modify IAM role.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22. Choose the IAM role which you just recently created and click on save.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23. Now select the instance and click on connect for logging into the instance, go to SSH client tab.</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24. Open git bash, go to the folder where the downloaded key was saved and give the following commands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chmod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400 key name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copy the command given in the SSH tab and paste it in the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gitbash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25. Now we need to connect this instance to the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cloudwatch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log service so, some installations needs to be performed. For that give the command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sudo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yum install – y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awslogs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B4D632-8D7A-41A3-A444-FF497BA1E91A}"/>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A40C5AD2-C5B7-4B31-83ED-9C2848BD3261}"/>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6" name="Title 1">
            <a:extLst>
              <a:ext uri="{FF2B5EF4-FFF2-40B4-BE49-F238E27FC236}">
                <a16:creationId xmlns:a16="http://schemas.microsoft.com/office/drawing/2014/main" id="{371AAB79-2F11-4F9D-B688-E1ECE6B2E625}"/>
              </a:ext>
            </a:extLst>
          </p:cNvPr>
          <p:cNvSpPr>
            <a:spLocks noGrp="1"/>
          </p:cNvSpPr>
          <p:nvPr>
            <p:ph type="title"/>
          </p:nvPr>
        </p:nvSpPr>
        <p:spPr>
          <a:xfrm>
            <a:off x="646113" y="452438"/>
            <a:ext cx="9404350" cy="1400175"/>
          </a:xfrm>
        </p:spPr>
        <p:txBody>
          <a:bodyPr/>
          <a:lstStyle/>
          <a:p>
            <a:r>
              <a:rPr lang="en-US" dirty="0">
                <a:latin typeface="Times New Roman" panose="02020603050405020304" pitchFamily="18" charset="0"/>
                <a:cs typeface="Times New Roman" panose="02020603050405020304" pitchFamily="18" charset="0"/>
              </a:rPr>
              <a:t>Steps for CloudWatch Service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451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38F26-10DF-45FF-AB07-CC613914E1D0}"/>
              </a:ext>
            </a:extLst>
          </p:cNvPr>
          <p:cNvSpPr>
            <a:spLocks noGrp="1"/>
          </p:cNvSpPr>
          <p:nvPr>
            <p:ph idx="1"/>
          </p:nvPr>
        </p:nvSpPr>
        <p:spPr>
          <a:xfrm>
            <a:off x="645132" y="2052918"/>
            <a:ext cx="9404722" cy="4195481"/>
          </a:xfrm>
        </p:spPr>
        <p:txBody>
          <a:bodyPr/>
          <a:lstStyle/>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26. Then give the command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sudo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vim/</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awslogs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awscli.conf</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27. Then do the following changes the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vim file. Select the region as given below or you can also select the region where you want these logs to be stored.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28. Region = ap-south-1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29. The give the following command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sudo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vim/</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atc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awslogs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awslogs.conf</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30. Do the following edits in the vim file, save the file and exit the vim file.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03A74B8-4965-4DDF-BDFD-CD79D1DE3DD2}"/>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AC81A636-843D-427D-A7D6-A6E669FD5EFE}"/>
              </a:ext>
            </a:extLst>
          </p:cNvPr>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6" name="Picture 5">
            <a:extLst>
              <a:ext uri="{FF2B5EF4-FFF2-40B4-BE49-F238E27FC236}">
                <a16:creationId xmlns:a16="http://schemas.microsoft.com/office/drawing/2014/main" id="{19880901-3DEE-48A5-BEA8-3D8A7F3129FA}"/>
              </a:ext>
            </a:extLst>
          </p:cNvPr>
          <p:cNvPicPr>
            <a:picLocks noChangeAspect="1"/>
          </p:cNvPicPr>
          <p:nvPr/>
        </p:nvPicPr>
        <p:blipFill>
          <a:blip r:embed="rId2"/>
          <a:stretch>
            <a:fillRect/>
          </a:stretch>
        </p:blipFill>
        <p:spPr>
          <a:xfrm>
            <a:off x="4045527" y="4570676"/>
            <a:ext cx="4488873" cy="2287324"/>
          </a:xfrm>
          <a:prstGeom prst="rect">
            <a:avLst/>
          </a:prstGeom>
        </p:spPr>
      </p:pic>
      <p:sp>
        <p:nvSpPr>
          <p:cNvPr id="7" name="Title 1">
            <a:extLst>
              <a:ext uri="{FF2B5EF4-FFF2-40B4-BE49-F238E27FC236}">
                <a16:creationId xmlns:a16="http://schemas.microsoft.com/office/drawing/2014/main" id="{2D45CF4D-9EB7-4002-9B52-0F86C76BEBFC}"/>
              </a:ext>
            </a:extLst>
          </p:cNvPr>
          <p:cNvSpPr>
            <a:spLocks noGrp="1"/>
          </p:cNvSpPr>
          <p:nvPr>
            <p:ph type="title"/>
          </p:nvPr>
        </p:nvSpPr>
        <p:spPr>
          <a:xfrm>
            <a:off x="646113" y="452438"/>
            <a:ext cx="9404350" cy="1400175"/>
          </a:xfrm>
        </p:spPr>
        <p:txBody>
          <a:bodyPr/>
          <a:lstStyle/>
          <a:p>
            <a:r>
              <a:rPr lang="en-US" dirty="0">
                <a:latin typeface="Times New Roman" panose="02020603050405020304" pitchFamily="18" charset="0"/>
                <a:cs typeface="Times New Roman" panose="02020603050405020304" pitchFamily="18" charset="0"/>
              </a:rPr>
              <a:t>Steps for CloudWatch Service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744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ED72D-6189-469E-8C03-4C39EEA5B375}"/>
              </a:ext>
            </a:extLst>
          </p:cNvPr>
          <p:cNvSpPr>
            <a:spLocks noGrp="1"/>
          </p:cNvSpPr>
          <p:nvPr>
            <p:ph idx="1"/>
          </p:nvPr>
        </p:nvSpPr>
        <p:spPr>
          <a:xfrm>
            <a:off x="645132" y="2052918"/>
            <a:ext cx="9404722" cy="4195481"/>
          </a:xfrm>
        </p:spPr>
        <p:txBody>
          <a:bodyPr/>
          <a:lstStyle/>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31. Next give the command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Sudo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service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awslogsd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start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32. Give command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cd /var/log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sudo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ls  and you will see the list of existing files in that folder.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33. Create a dummy file containing dummy data as logs. Now if everything is well we should see this data in the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cloudWatch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service.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34. Go to CloudWatch service tab and in logs section go to log groups. You will see that the dummy log file which you just created is now shown here.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35.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Open it, and you will see the log stream, click on it and open it.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4D16CC3-9652-45F7-BB99-8483478D8DD7}"/>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7C75A810-9E45-4701-9C25-93CCED3ABB6C}"/>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6" name="Title 1">
            <a:extLst>
              <a:ext uri="{FF2B5EF4-FFF2-40B4-BE49-F238E27FC236}">
                <a16:creationId xmlns:a16="http://schemas.microsoft.com/office/drawing/2014/main" id="{8E80543B-A470-4F1A-911B-24FC4C23AC6A}"/>
              </a:ext>
            </a:extLst>
          </p:cNvPr>
          <p:cNvSpPr>
            <a:spLocks noGrp="1"/>
          </p:cNvSpPr>
          <p:nvPr>
            <p:ph type="title"/>
          </p:nvPr>
        </p:nvSpPr>
        <p:spPr>
          <a:xfrm>
            <a:off x="646113" y="452438"/>
            <a:ext cx="9404350" cy="1400175"/>
          </a:xfrm>
        </p:spPr>
        <p:txBody>
          <a:bodyPr/>
          <a:lstStyle/>
          <a:p>
            <a:r>
              <a:rPr lang="en-US" dirty="0">
                <a:latin typeface="Times New Roman" panose="02020603050405020304" pitchFamily="18" charset="0"/>
                <a:cs typeface="Times New Roman" panose="02020603050405020304" pitchFamily="18" charset="0"/>
              </a:rPr>
              <a:t>Steps for CloudWatch Service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223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FAA08-A10F-4EDB-A833-D526F17F14A2}"/>
              </a:ext>
            </a:extLst>
          </p:cNvPr>
          <p:cNvSpPr>
            <a:spLocks noGrp="1"/>
          </p:cNvSpPr>
          <p:nvPr>
            <p:ph idx="1"/>
          </p:nvPr>
        </p:nvSpPr>
        <p:spPr>
          <a:xfrm>
            <a:off x="645130" y="2052918"/>
            <a:ext cx="9404723" cy="4195481"/>
          </a:xfrm>
        </p:spPr>
        <p:txBody>
          <a:bodyPr/>
          <a:lstStyle/>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36. You will see that the data you entered in the dummy file is now shown here.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37. Now enter some more messages to see is it working live or not.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38. And you will see that it is working live.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39. Now we will create a metric filter, for this you need to select your log group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actions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create metric filter.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40. Select filter pattern as ERROR to check weather the data contains error message or not.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AD5EC9F-BD31-47AD-A583-FC07AF85E904}"/>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FF796090-F633-48BA-85AE-F83786B50A5D}"/>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6" name="Title 1">
            <a:extLst>
              <a:ext uri="{FF2B5EF4-FFF2-40B4-BE49-F238E27FC236}">
                <a16:creationId xmlns:a16="http://schemas.microsoft.com/office/drawing/2014/main" id="{26CF1A36-2CA5-4B71-A6C9-FD2EE515A794}"/>
              </a:ext>
            </a:extLst>
          </p:cNvPr>
          <p:cNvSpPr>
            <a:spLocks noGrp="1"/>
          </p:cNvSpPr>
          <p:nvPr>
            <p:ph type="title"/>
          </p:nvPr>
        </p:nvSpPr>
        <p:spPr>
          <a:xfrm>
            <a:off x="646113" y="452438"/>
            <a:ext cx="9404350" cy="1400175"/>
          </a:xfrm>
        </p:spPr>
        <p:txBody>
          <a:bodyPr/>
          <a:lstStyle/>
          <a:p>
            <a:r>
              <a:rPr lang="en-US" dirty="0">
                <a:latin typeface="Times New Roman" panose="02020603050405020304" pitchFamily="18" charset="0"/>
                <a:cs typeface="Times New Roman" panose="02020603050405020304" pitchFamily="18" charset="0"/>
              </a:rPr>
              <a:t>Steps for CloudWatch Service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31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F78FD-C1D7-496D-B679-0836FCEAAAD6}"/>
              </a:ext>
            </a:extLst>
          </p:cNvPr>
          <p:cNvSpPr>
            <a:spLocks noGrp="1"/>
          </p:cNvSpPr>
          <p:nvPr>
            <p:ph idx="1"/>
          </p:nvPr>
        </p:nvSpPr>
        <p:spPr>
          <a:xfrm>
            <a:off x="645130" y="2052918"/>
            <a:ext cx="9404723" cy="4195481"/>
          </a:xfrm>
        </p:spPr>
        <p:txBody>
          <a:bodyPr/>
          <a:lstStyle/>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41. Give the name of the filter according to your choice.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42. Give the metric name and leave all other settings as default.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43. Review it and click on create.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44. You will see that metric filter is already created.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45. Select it and click on create alarm to get a notification each time there is a error in the system.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46. Give the metric name, threshold type as static and give the alarm setting as greater than threshold value 0, then click on next.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F25DACE-B5DA-441A-9FC6-FFB2D907AF93}"/>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3D46D121-1869-4C46-AE27-7E21D1738237}"/>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6" name="Title 1">
            <a:extLst>
              <a:ext uri="{FF2B5EF4-FFF2-40B4-BE49-F238E27FC236}">
                <a16:creationId xmlns:a16="http://schemas.microsoft.com/office/drawing/2014/main" id="{F06FFF84-7693-4321-9FC7-966BF6A9CEC8}"/>
              </a:ext>
            </a:extLst>
          </p:cNvPr>
          <p:cNvSpPr>
            <a:spLocks noGrp="1"/>
          </p:cNvSpPr>
          <p:nvPr>
            <p:ph type="title"/>
          </p:nvPr>
        </p:nvSpPr>
        <p:spPr>
          <a:xfrm>
            <a:off x="646113" y="452438"/>
            <a:ext cx="9404350" cy="1400175"/>
          </a:xfrm>
        </p:spPr>
        <p:txBody>
          <a:bodyPr/>
          <a:lstStyle/>
          <a:p>
            <a:r>
              <a:rPr lang="en-US" dirty="0">
                <a:latin typeface="Times New Roman" panose="02020603050405020304" pitchFamily="18" charset="0"/>
                <a:cs typeface="Times New Roman" panose="02020603050405020304" pitchFamily="18" charset="0"/>
              </a:rPr>
              <a:t>Steps for CloudWatch Service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838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1B930-368C-43DA-AA73-9829E08B79D6}"/>
              </a:ext>
            </a:extLst>
          </p:cNvPr>
          <p:cNvSpPr>
            <a:spLocks noGrp="1"/>
          </p:cNvSpPr>
          <p:nvPr>
            <p:ph idx="1"/>
          </p:nvPr>
        </p:nvSpPr>
        <p:spPr>
          <a:xfrm>
            <a:off x="645132" y="2052918"/>
            <a:ext cx="9404722" cy="4195481"/>
          </a:xfrm>
        </p:spPr>
        <p:txBody>
          <a:bodyPr/>
          <a:lstStyle/>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47. In step 2, keep alarm state trigger as in alarm and select an SNS topic as create new topic, give the name of the new topic and give the email ID in which you want to get the notifications.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48. In step 3, give the alarm name and click on next. Review all the settings and click on create.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49. As you can see that the alarm is created, now for getting email notifications you need to go to SNS service, select your topic and click on confirm subscription and go to mail and click on confirm subscription.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50. Now it is showing that the data is insufficient, so we will add some more lines to our log file and also add some error files to see if it gives the notification and alarm or not.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4E6F47-F0AF-4FD8-8C78-1A5B326CB63C}"/>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87D24DAD-D8AF-4737-8B25-A10997FE60B4}"/>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
        <p:nvSpPr>
          <p:cNvPr id="6" name="Title 1">
            <a:extLst>
              <a:ext uri="{FF2B5EF4-FFF2-40B4-BE49-F238E27FC236}">
                <a16:creationId xmlns:a16="http://schemas.microsoft.com/office/drawing/2014/main" id="{ED2CFFBA-4513-4D41-8DC8-859CA6E79BED}"/>
              </a:ext>
            </a:extLst>
          </p:cNvPr>
          <p:cNvSpPr>
            <a:spLocks noGrp="1"/>
          </p:cNvSpPr>
          <p:nvPr>
            <p:ph type="title"/>
          </p:nvPr>
        </p:nvSpPr>
        <p:spPr>
          <a:xfrm>
            <a:off x="646113" y="452438"/>
            <a:ext cx="9404350" cy="1400175"/>
          </a:xfrm>
        </p:spPr>
        <p:txBody>
          <a:bodyPr/>
          <a:lstStyle/>
          <a:p>
            <a:r>
              <a:rPr lang="en-US" dirty="0">
                <a:latin typeface="Times New Roman" panose="02020603050405020304" pitchFamily="18" charset="0"/>
                <a:cs typeface="Times New Roman" panose="02020603050405020304" pitchFamily="18" charset="0"/>
              </a:rPr>
              <a:t>Steps for CloudWatch Service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829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559032-8633-4EA3-A9FD-D56851E49D51}"/>
              </a:ext>
            </a:extLst>
          </p:cNvPr>
          <p:cNvSpPr>
            <a:spLocks noGrp="1"/>
          </p:cNvSpPr>
          <p:nvPr>
            <p:ph idx="1"/>
          </p:nvPr>
        </p:nvSpPr>
        <p:spPr>
          <a:xfrm>
            <a:off x="645130" y="2230582"/>
            <a:ext cx="9404723" cy="4017817"/>
          </a:xfrm>
        </p:spPr>
        <p:txBody>
          <a:bodyPr/>
          <a:lstStyle/>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51. As you can see that all the data is added in the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cloudWatch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service including the error messages.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52. Go to alarm section and you will see that it is showing the state in alarm, it is because we have added the error messages in the log file.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53. You can also see that it has send the email to the selected mail id that the CloudWatch service is in alarming state.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008FF9-7055-409E-8CC2-B1609C3A8A23}"/>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7E5400AD-E18D-4516-B192-2142220E4144}"/>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6" name="Title 1">
            <a:extLst>
              <a:ext uri="{FF2B5EF4-FFF2-40B4-BE49-F238E27FC236}">
                <a16:creationId xmlns:a16="http://schemas.microsoft.com/office/drawing/2014/main" id="{FB2E2F97-392A-41FB-8F56-AA2C5C8B7C0E}"/>
              </a:ext>
            </a:extLst>
          </p:cNvPr>
          <p:cNvSpPr>
            <a:spLocks noGrp="1"/>
          </p:cNvSpPr>
          <p:nvPr>
            <p:ph type="title"/>
          </p:nvPr>
        </p:nvSpPr>
        <p:spPr>
          <a:xfrm>
            <a:off x="646113" y="452438"/>
            <a:ext cx="9404350" cy="1400175"/>
          </a:xfrm>
        </p:spPr>
        <p:txBody>
          <a:bodyPr/>
          <a:lstStyle/>
          <a:p>
            <a:r>
              <a:rPr lang="en-US" dirty="0">
                <a:latin typeface="Times New Roman" panose="02020603050405020304" pitchFamily="18" charset="0"/>
                <a:cs typeface="Times New Roman" panose="02020603050405020304" pitchFamily="18" charset="0"/>
              </a:rPr>
              <a:t>Steps for CloudWatch Service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726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In this project we have generated different types of logs and analysed it using analysing tool. From this we are understanding the logs and try to analyse from it. Apart from this, we also tried to perform the same in IBM and AWS clouds.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79899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Related Background</a:t>
            </a:r>
          </a:p>
        </p:txBody>
      </p:sp>
      <p:sp>
        <p:nvSpPr>
          <p:cNvPr id="3" name="Content Placeholder 2"/>
          <p:cNvSpPr>
            <a:spLocks noGrp="1"/>
          </p:cNvSpPr>
          <p:nvPr>
            <p:ph idx="1"/>
          </p:nvPr>
        </p:nvSpPr>
        <p:spPr>
          <a:xfrm>
            <a:off x="1103312" y="2052918"/>
            <a:ext cx="10846518" cy="4195481"/>
          </a:xfrm>
        </p:spPr>
        <p:txBody>
          <a:bodyPr>
            <a:normAutofit/>
          </a:bodyPr>
          <a:lstStyle/>
          <a:p>
            <a:pPr algn="just"/>
            <a:r>
              <a:rPr lang="en-US" sz="2400" dirty="0">
                <a:latin typeface="Times New Roman" panose="02020603050405020304" pitchFamily="18" charset="0"/>
                <a:cs typeface="Times New Roman" panose="02020603050405020304" pitchFamily="18" charset="0"/>
              </a:rPr>
              <a:t>Nowadays as we know that as technology increases the complexity also increases and due to more complex structure it cause more bugs and security holes. Detection of anomaly become more challenging then ever before.</a:t>
            </a:r>
            <a:endParaRPr lang="en-IN"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98628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hlinkClick r:id="rId2"/>
              </a:rPr>
              <a:t>https://www.cs.utah.edu/~lifeifei/papers/deeplog.pdf</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hlinkClick r:id="rId3"/>
              </a:rPr>
              <a:t>https://www.dnsstuff.com/free-siem-tools#splunk-free</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Security Information and Event Management SIEM Implementation Network (Book)</a:t>
            </a:r>
          </a:p>
          <a:p>
            <a:pPr algn="just"/>
            <a:r>
              <a:rPr lang="en-US" sz="2400" u="sng" dirty="0">
                <a:latin typeface="Times New Roman" panose="02020603050405020304" pitchFamily="18" charset="0"/>
                <a:cs typeface="Times New Roman" panose="02020603050405020304" pitchFamily="18" charset="0"/>
                <a:hlinkClick r:id="rId4"/>
              </a:rPr>
              <a:t>https://www.splunk.com/en_us/download.html</a:t>
            </a:r>
            <a:r>
              <a:rPr lang="en-US" sz="2400" dirty="0">
                <a:latin typeface="Times New Roman" panose="02020603050405020304" pitchFamily="18" charset="0"/>
                <a:cs typeface="Times New Roman" panose="02020603050405020304" pitchFamily="18" charset="0"/>
              </a:rPr>
              <a:t> Splunk Enterprise</a:t>
            </a:r>
            <a:endParaRPr lang="en-IN" sz="2400" dirty="0">
              <a:latin typeface="Times New Roman" panose="02020603050405020304" pitchFamily="18" charset="0"/>
              <a:cs typeface="Times New Roman" panose="02020603050405020304" pitchFamily="18" charset="0"/>
            </a:endParaRPr>
          </a:p>
          <a:p>
            <a:pPr algn="just"/>
            <a:r>
              <a:rPr lang="en-US" sz="2400" u="sng" dirty="0">
                <a:latin typeface="Times New Roman" panose="02020603050405020304" pitchFamily="18" charset="0"/>
                <a:cs typeface="Times New Roman" panose="02020603050405020304" pitchFamily="18" charset="0"/>
                <a:hlinkClick r:id="rId5"/>
              </a:rPr>
              <a:t>https://www.splunk.com/en_us/download/universal-forwarder.html</a:t>
            </a:r>
            <a:r>
              <a:rPr lang="en-US" sz="2400" dirty="0">
                <a:latin typeface="Times New Roman" panose="02020603050405020304" pitchFamily="18" charset="0"/>
                <a:cs typeface="Times New Roman" panose="02020603050405020304" pitchFamily="18" charset="0"/>
              </a:rPr>
              <a:t>Splunk Forwarded</a:t>
            </a:r>
            <a:endParaRPr lang="en-IN" sz="2400" dirty="0">
              <a:latin typeface="Times New Roman" panose="02020603050405020304" pitchFamily="18" charset="0"/>
              <a:cs typeface="Times New Roman" panose="02020603050405020304" pitchFamily="18" charset="0"/>
            </a:endParaRPr>
          </a:p>
          <a:p>
            <a:pPr algn="just"/>
            <a:r>
              <a:rPr lang="en-US" sz="2400" u="sng" dirty="0">
                <a:latin typeface="Times New Roman" panose="02020603050405020304" pitchFamily="18" charset="0"/>
                <a:cs typeface="Times New Roman" panose="02020603050405020304" pitchFamily="18" charset="0"/>
                <a:hlinkClick r:id="rId6"/>
              </a:rPr>
              <a:t>https://www.snort.org/</a:t>
            </a:r>
            <a:r>
              <a:rPr lang="en-US" sz="2400" dirty="0">
                <a:latin typeface="Times New Roman" panose="02020603050405020304" pitchFamily="18" charset="0"/>
                <a:cs typeface="Times New Roman" panose="02020603050405020304" pitchFamily="18" charset="0"/>
              </a:rPr>
              <a:t> snort</a:t>
            </a:r>
          </a:p>
          <a:p>
            <a:pPr algn="just"/>
            <a:r>
              <a:rPr lang="en-IN" sz="2400" dirty="0">
                <a:latin typeface="Times New Roman" panose="02020603050405020304" pitchFamily="18" charset="0"/>
                <a:cs typeface="Times New Roman" panose="02020603050405020304" pitchFamily="18" charset="0"/>
                <a:hlinkClick r:id="rId7"/>
              </a:rPr>
              <a:t>https://docs.splunk.com/Documentation/Splunk/8.2.5/Installation/ChoosetheuserSplunkshouldrunas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2557"/>
            <a:ext cx="10972800" cy="2181183"/>
          </a:xfrm>
        </p:spPr>
        <p:txBody>
          <a:bodyPr>
            <a:normAutofit fontScale="62500" lnSpcReduction="20000"/>
          </a:bodyPr>
          <a:lstStyle/>
          <a:p>
            <a:pPr algn="ctr">
              <a:buNone/>
            </a:pPr>
            <a:endParaRPr lang="en-US" sz="11500" dirty="0">
              <a:latin typeface="Times New Roman" panose="02020603050405020304" pitchFamily="18" charset="0"/>
              <a:cs typeface="Times New Roman" panose="02020603050405020304" pitchFamily="18" charset="0"/>
            </a:endParaRPr>
          </a:p>
          <a:p>
            <a:pPr algn="ctr">
              <a:buNone/>
            </a:pPr>
            <a:r>
              <a:rPr lang="en-US" sz="11500" dirty="0">
                <a:latin typeface="Times New Roman" panose="02020603050405020304" pitchFamily="18" charset="0"/>
                <a:cs typeface="Times New Roman" panose="02020603050405020304" pitchFamily="18" charset="0"/>
              </a:rPr>
              <a:t>Thank You !!</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Tools &amp; Technology</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Virtual Box as Host machine</a:t>
            </a:r>
          </a:p>
          <a:p>
            <a:pPr algn="just"/>
            <a:r>
              <a:rPr lang="en-IN" sz="2400" dirty="0">
                <a:latin typeface="Times New Roman" panose="02020603050405020304" pitchFamily="18" charset="0"/>
                <a:cs typeface="Times New Roman" panose="02020603050405020304" pitchFamily="18" charset="0"/>
              </a:rPr>
              <a:t>Splunk and Snort for log analysis and log management</a:t>
            </a:r>
          </a:p>
          <a:p>
            <a:pPr algn="just"/>
            <a:r>
              <a:rPr lang="en-IN" sz="2400" dirty="0">
                <a:latin typeface="Times New Roman" panose="02020603050405020304" pitchFamily="18" charset="0"/>
                <a:cs typeface="Times New Roman" panose="02020603050405020304" pitchFamily="18" charset="0"/>
              </a:rPr>
              <a:t>Normal windows for attacking</a:t>
            </a:r>
          </a:p>
          <a:p>
            <a:pPr algn="just"/>
            <a:r>
              <a:rPr lang="en-IN" sz="2400" dirty="0">
                <a:latin typeface="Times New Roman" panose="02020603050405020304" pitchFamily="18" charset="0"/>
                <a:cs typeface="Times New Roman" panose="02020603050405020304" pitchFamily="18" charset="0"/>
              </a:rPr>
              <a:t>Cyber security tools for attacking like LOIC</a:t>
            </a:r>
          </a:p>
          <a:p>
            <a:pPr algn="just"/>
            <a:r>
              <a:rPr lang="en-IN" sz="2400" dirty="0">
                <a:latin typeface="Times New Roman" panose="02020603050405020304" pitchFamily="18" charset="0"/>
                <a:cs typeface="Times New Roman" panose="02020603050405020304" pitchFamily="18" charset="0"/>
              </a:rPr>
              <a:t>IBM and AWS Cloud</a:t>
            </a:r>
          </a:p>
          <a:p>
            <a:endParaRPr lang="en-IN"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28498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 (Modules)</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First of all, we are collecting logs from our system using Snort tool by continuously keeping our system working for a week or more.</a:t>
            </a:r>
          </a:p>
          <a:p>
            <a:pPr algn="just"/>
            <a:r>
              <a:rPr lang="en-IN" sz="2400" dirty="0">
                <a:latin typeface="Times New Roman" panose="02020603050405020304" pitchFamily="18" charset="0"/>
                <a:cs typeface="Times New Roman" panose="02020603050405020304" pitchFamily="18" charset="0"/>
              </a:rPr>
              <a:t>Then we will try to attack on our system oftenly.</a:t>
            </a:r>
          </a:p>
          <a:p>
            <a:pPr algn="just"/>
            <a:r>
              <a:rPr lang="en-IN" sz="2400" dirty="0">
                <a:latin typeface="Times New Roman" panose="02020603050405020304" pitchFamily="18" charset="0"/>
                <a:cs typeface="Times New Roman" panose="02020603050405020304" pitchFamily="18" charset="0"/>
              </a:rPr>
              <a:t>After gathering the logs we will change them into some understandable format to understand.</a:t>
            </a:r>
          </a:p>
          <a:p>
            <a:pPr algn="just"/>
            <a:r>
              <a:rPr lang="en-IN" sz="2400" dirty="0">
                <a:latin typeface="Times New Roman" panose="02020603050405020304" pitchFamily="18" charset="0"/>
                <a:cs typeface="Times New Roman" panose="02020603050405020304" pitchFamily="18" charset="0"/>
              </a:rPr>
              <a:t>After proper formatting of the logs we will assess the logs for anomaly detection using Splunk, Fiddler.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63957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05" y="363151"/>
            <a:ext cx="9404723" cy="1400530"/>
          </a:xfrm>
        </p:spPr>
        <p:txBody>
          <a:bodyPr/>
          <a:lstStyle/>
          <a:p>
            <a:r>
              <a:rPr lang="en-IN" dirty="0">
                <a:latin typeface="Times New Roman" panose="02020603050405020304" pitchFamily="18" charset="0"/>
                <a:cs typeface="Times New Roman" panose="02020603050405020304" pitchFamily="18" charset="0"/>
              </a:rPr>
              <a:t>Flowchart &amp; Algorithms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8" name="Content Placeholder 7">
            <a:extLst>
              <a:ext uri="{FF2B5EF4-FFF2-40B4-BE49-F238E27FC236}">
                <a16:creationId xmlns:a16="http://schemas.microsoft.com/office/drawing/2014/main" id="{5527AA90-9D68-4242-8F16-A13EA3411A0E}"/>
              </a:ext>
            </a:extLst>
          </p:cNvPr>
          <p:cNvPicPr>
            <a:picLocks noGrp="1" noChangeAspect="1"/>
          </p:cNvPicPr>
          <p:nvPr>
            <p:ph idx="1"/>
          </p:nvPr>
        </p:nvPicPr>
        <p:blipFill rotWithShape="1">
          <a:blip r:embed="rId2"/>
          <a:srcRect r="2130" b="33223"/>
          <a:stretch/>
        </p:blipFill>
        <p:spPr>
          <a:xfrm>
            <a:off x="3318405" y="1289941"/>
            <a:ext cx="4841208" cy="4818759"/>
          </a:xfrm>
        </p:spPr>
      </p:pic>
    </p:spTree>
    <p:extLst>
      <p:ext uri="{BB962C8B-B14F-4D97-AF65-F5344CB8AC3E}">
        <p14:creationId xmlns:p14="http://schemas.microsoft.com/office/powerpoint/2010/main" val="158027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234D68-EFE5-4988-826F-7F158ACEFC20}"/>
              </a:ext>
            </a:extLst>
          </p:cNvPr>
          <p:cNvSpPr>
            <a:spLocks noGrp="1"/>
          </p:cNvSpPr>
          <p:nvPr>
            <p:ph type="dt" sz="half" idx="10"/>
          </p:nvPr>
        </p:nvSpPr>
        <p:spPr/>
        <p:txBody>
          <a:bodyPr/>
          <a:lstStyle/>
          <a:p>
            <a:fld id="{D475C98E-8DF6-40FE-826F-CB1B1EDB4BCF}" type="datetime1">
              <a:rPr lang="en-US" smtClean="0"/>
              <a:pPr/>
              <a:t>4/27/2022</a:t>
            </a:fld>
            <a:endParaRPr lang="en-US" dirty="0"/>
          </a:p>
        </p:txBody>
      </p:sp>
      <p:sp>
        <p:nvSpPr>
          <p:cNvPr id="5" name="Slide Number Placeholder 4">
            <a:extLst>
              <a:ext uri="{FF2B5EF4-FFF2-40B4-BE49-F238E27FC236}">
                <a16:creationId xmlns:a16="http://schemas.microsoft.com/office/drawing/2014/main" id="{2DD176A9-3CB7-4B2B-8E0E-34C1430BD8D7}"/>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Content Placeholder 7">
            <a:extLst>
              <a:ext uri="{FF2B5EF4-FFF2-40B4-BE49-F238E27FC236}">
                <a16:creationId xmlns:a16="http://schemas.microsoft.com/office/drawing/2014/main" id="{EC0B00F7-5F51-4F7A-819C-97C5352C69BF}"/>
              </a:ext>
            </a:extLst>
          </p:cNvPr>
          <p:cNvPicPr>
            <a:picLocks noGrp="1" noChangeAspect="1"/>
          </p:cNvPicPr>
          <p:nvPr>
            <p:ph idx="1"/>
          </p:nvPr>
        </p:nvPicPr>
        <p:blipFill rotWithShape="1">
          <a:blip r:embed="rId2"/>
          <a:srcRect l="-1" t="66975" r="-2491"/>
          <a:stretch/>
        </p:blipFill>
        <p:spPr>
          <a:xfrm>
            <a:off x="3338810" y="1727890"/>
            <a:ext cx="5514380" cy="2592177"/>
          </a:xfrm>
        </p:spPr>
      </p:pic>
    </p:spTree>
    <p:extLst>
      <p:ext uri="{BB962C8B-B14F-4D97-AF65-F5344CB8AC3E}">
        <p14:creationId xmlns:p14="http://schemas.microsoft.com/office/powerpoint/2010/main" val="3140434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5073</TotalTime>
  <Words>3372</Words>
  <Application>Microsoft Office PowerPoint</Application>
  <PresentationFormat>Widescreen</PresentationFormat>
  <Paragraphs>307</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Century Gothic</vt:lpstr>
      <vt:lpstr>Courier New</vt:lpstr>
      <vt:lpstr>Symbol</vt:lpstr>
      <vt:lpstr>Times New Roman</vt:lpstr>
      <vt:lpstr>Wingdings 3</vt:lpstr>
      <vt:lpstr>Ion</vt:lpstr>
      <vt:lpstr>  IBM Project Presentation  on  Hypervisor-Based Cloud Anomaly Detection  using Supervised Learning Techniques  </vt:lpstr>
      <vt:lpstr>Table of Contents</vt:lpstr>
      <vt:lpstr> Introduction</vt:lpstr>
      <vt:lpstr>Objectives</vt:lpstr>
      <vt:lpstr>Related Background</vt:lpstr>
      <vt:lpstr>Tools &amp; Technology</vt:lpstr>
      <vt:lpstr>Methodology (Modules)</vt:lpstr>
      <vt:lpstr>Flowchart &amp; Algorithms</vt:lpstr>
      <vt:lpstr>PowerPoint Presentation</vt:lpstr>
      <vt:lpstr>Implementation Details</vt:lpstr>
      <vt:lpstr>Dos attack using LOIC Tool</vt:lpstr>
      <vt:lpstr>Opening different type of websites: Legitimate as well as non-legitimate and trying to download some content</vt:lpstr>
      <vt:lpstr>Fileless malware attack using metaspolit tool of kali linux</vt:lpstr>
      <vt:lpstr>Fileless malware system information</vt:lpstr>
      <vt:lpstr>Synflood dos attack using metaspolit tool of kali linux</vt:lpstr>
      <vt:lpstr>Dos attack using hping3 tool of kali linux</vt:lpstr>
      <vt:lpstr>Dos attack using hping3 tool of kali linux</vt:lpstr>
      <vt:lpstr>Reading Logs that we have generated</vt:lpstr>
      <vt:lpstr>Finding some patterns based on logs</vt:lpstr>
      <vt:lpstr>PowerPoint Presentation</vt:lpstr>
      <vt:lpstr>We are getting the html code of the website which is in our log files.</vt:lpstr>
      <vt:lpstr>PowerPoint Presentation</vt:lpstr>
      <vt:lpstr>PowerPoint Presentation</vt:lpstr>
      <vt:lpstr>Filtering Tcp protocol in Wireshark</vt:lpstr>
      <vt:lpstr>PowerPoint Presentation</vt:lpstr>
      <vt:lpstr>Filtering Http protocol in Wireshark </vt:lpstr>
      <vt:lpstr>Anomaly Detection in IBM Cloud</vt:lpstr>
      <vt:lpstr>PowerPoint Presentation</vt:lpstr>
      <vt:lpstr>PowerPoint Presentation</vt:lpstr>
      <vt:lpstr>PowerPoint Presentation</vt:lpstr>
      <vt:lpstr>PowerPoint Presentation</vt:lpstr>
      <vt:lpstr> Anomaly Detection ON UNIVARIATE DATA </vt:lpstr>
      <vt:lpstr> Anomaly Detection ON UNIVARIATE DATA </vt:lpstr>
      <vt:lpstr> Anomaly Detection ON UNIVARIATE DATA </vt:lpstr>
      <vt:lpstr>Trying to generate logs in IBM cloud using IBM LOG ANALYSIS </vt:lpstr>
      <vt:lpstr>Trying to generate logs in IBM cloud using IBM LOG ANALYSIS </vt:lpstr>
      <vt:lpstr> Anomaly Detection in AWS Cloud </vt:lpstr>
      <vt:lpstr> Anomaly Detection in AWS Cloud </vt:lpstr>
      <vt:lpstr> Anomaly Detection in AWS Cloud </vt:lpstr>
      <vt:lpstr>Steps for CloudWatch Service</vt:lpstr>
      <vt:lpstr>Steps for CloudWatch Service</vt:lpstr>
      <vt:lpstr>Steps for CloudWatch Service</vt:lpstr>
      <vt:lpstr>Steps for CloudWatch Service</vt:lpstr>
      <vt:lpstr>Steps for CloudWatch Service</vt:lpstr>
      <vt:lpstr>Steps for CloudWatch Service</vt:lpstr>
      <vt:lpstr>Steps for CloudWatch Service</vt:lpstr>
      <vt:lpstr>Steps for CloudWatch Service</vt:lpstr>
      <vt:lpstr>Steps for CloudWatch Service</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 Panwar</dc:creator>
  <cp:lastModifiedBy>Krutik Shah</cp:lastModifiedBy>
  <cp:revision>253</cp:revision>
  <dcterms:created xsi:type="dcterms:W3CDTF">2017-12-29T08:33:53Z</dcterms:created>
  <dcterms:modified xsi:type="dcterms:W3CDTF">2022-04-27T13:20:52Z</dcterms:modified>
</cp:coreProperties>
</file>