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6" r:id="rId18"/>
    <p:sldId id="287" r:id="rId19"/>
    <p:sldId id="288" r:id="rId20"/>
    <p:sldId id="289" r:id="rId21"/>
    <p:sldId id="293" r:id="rId22"/>
    <p:sldId id="291" r:id="rId23"/>
    <p:sldId id="292" r:id="rId24"/>
    <p:sldId id="28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nMW5gpp/7vsK0daIUZrEkONb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424B7-CCA6-45F6-9654-871188BB798E}">
  <a:tblStyle styleId="{988424B7-CCA6-45F6-9654-871188BB798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337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0688638" y="1371604"/>
            <a:ext cx="5851525" cy="3657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271838" y="-2184396"/>
            <a:ext cx="5851525" cy="1076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128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82296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2389717" y="612775"/>
            <a:ext cx="7315200" cy="4114800"/>
          </a:xfrm>
          <a:prstGeom prst="rect">
            <a:avLst/>
          </a:prstGeom>
          <a:noFill/>
          <a:ln>
            <a:noFill/>
          </a:ln>
        </p:spPr>
      </p:sp>
      <p:sp>
        <p:nvSpPr>
          <p:cNvPr id="68" name="Google Shape;68;p1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70263" y="0"/>
            <a:ext cx="11480800" cy="16263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8712"/>
              <a:buFont typeface="Calibri"/>
              <a:buNone/>
            </a:pPr>
            <a:br>
              <a:rPr lang="en-US" dirty="0"/>
            </a:br>
            <a:r>
              <a:rPr lang="en-US" sz="3100" dirty="0"/>
              <a:t> IBM Project Presentation </a:t>
            </a:r>
            <a:br>
              <a:rPr lang="en-US" sz="3100" dirty="0"/>
            </a:br>
            <a:r>
              <a:rPr lang="en-US" sz="3100" dirty="0"/>
              <a:t>on </a:t>
            </a:r>
            <a:br>
              <a:rPr lang="en-US" dirty="0"/>
            </a:br>
            <a:r>
              <a:rPr lang="en-US" sz="3100" dirty="0">
                <a:solidFill>
                  <a:schemeClr val="accent2"/>
                </a:solidFill>
              </a:rPr>
              <a:t>“One Stop Solution for Billboard Advertising Rates”</a:t>
            </a:r>
            <a:br>
              <a:rPr lang="en-US" sz="3300" dirty="0"/>
            </a:br>
            <a:endParaRPr sz="2000" dirty="0"/>
          </a:p>
        </p:txBody>
      </p:sp>
      <p:sp>
        <p:nvSpPr>
          <p:cNvPr id="89" name="Google Shape;89;p1"/>
          <p:cNvSpPr txBox="1">
            <a:spLocks noGrp="1"/>
          </p:cNvSpPr>
          <p:nvPr>
            <p:ph type="subTitle" idx="1"/>
          </p:nvPr>
        </p:nvSpPr>
        <p:spPr>
          <a:xfrm>
            <a:off x="521031" y="1533832"/>
            <a:ext cx="11379300" cy="519143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r>
              <a:rPr lang="en-US" sz="2800" dirty="0">
                <a:solidFill>
                  <a:schemeClr val="dk1"/>
                </a:solidFill>
                <a:latin typeface="Calibri"/>
                <a:ea typeface="Calibri"/>
                <a:cs typeface="Calibri"/>
                <a:sym typeface="Calibri"/>
              </a:rPr>
              <a:t>By</a:t>
            </a:r>
            <a:endParaRPr dirty="0"/>
          </a:p>
          <a:p>
            <a:pPr marL="0" lvl="0" indent="0" algn="ctr" rtl="0">
              <a:lnSpc>
                <a:spcPct val="100000"/>
              </a:lnSpc>
              <a:spcBef>
                <a:spcPts val="560"/>
              </a:spcBef>
              <a:spcAft>
                <a:spcPts val="0"/>
              </a:spcAft>
              <a:buClr>
                <a:schemeClr val="dk1"/>
              </a:buClr>
              <a:buSzPts val="2800"/>
              <a:buNone/>
            </a:pPr>
            <a:r>
              <a:rPr lang="en-US" sz="2800" dirty="0">
                <a:solidFill>
                  <a:schemeClr val="dk1"/>
                </a:solidFill>
                <a:latin typeface="Calibri"/>
                <a:ea typeface="Calibri"/>
                <a:cs typeface="Calibri"/>
                <a:sym typeface="Calibri"/>
              </a:rPr>
              <a:t>Group ID: G01</a:t>
            </a:r>
            <a:endParaRPr sz="2800" dirty="0">
              <a:solidFill>
                <a:schemeClr val="dk1"/>
              </a:solidFill>
            </a:endParaRPr>
          </a:p>
          <a:p>
            <a:pPr marL="0" lvl="0" indent="0" algn="ctr" rtl="0">
              <a:lnSpc>
                <a:spcPct val="100000"/>
              </a:lnSpc>
              <a:spcBef>
                <a:spcPts val="560"/>
              </a:spcBef>
              <a:spcAft>
                <a:spcPts val="0"/>
              </a:spcAft>
              <a:buClr>
                <a:schemeClr val="dk1"/>
              </a:buClr>
              <a:buSzPts val="2800"/>
              <a:buNone/>
            </a:pPr>
            <a:endParaRPr sz="2800" dirty="0">
              <a:solidFill>
                <a:schemeClr val="dk1"/>
              </a:solidFill>
            </a:endParaRPr>
          </a:p>
          <a:p>
            <a:pPr marL="0" lvl="0" indent="0" algn="ctr" rtl="0">
              <a:lnSpc>
                <a:spcPct val="100000"/>
              </a:lnSpc>
              <a:spcBef>
                <a:spcPts val="560"/>
              </a:spcBef>
              <a:spcAft>
                <a:spcPts val="0"/>
              </a:spcAft>
              <a:buClr>
                <a:schemeClr val="dk1"/>
              </a:buClr>
              <a:buSzPts val="2800"/>
              <a:buNone/>
            </a:pPr>
            <a:endParaRPr sz="2800" dirty="0">
              <a:solidFill>
                <a:schemeClr val="dk1"/>
              </a:solidFill>
            </a:endParaRPr>
          </a:p>
          <a:p>
            <a:pPr marL="0" lvl="0" indent="0" algn="l" rtl="0">
              <a:lnSpc>
                <a:spcPct val="100000"/>
              </a:lnSpc>
              <a:spcBef>
                <a:spcPts val="560"/>
              </a:spcBef>
              <a:spcAft>
                <a:spcPts val="0"/>
              </a:spcAft>
              <a:buClr>
                <a:schemeClr val="dk1"/>
              </a:buClr>
              <a:buSzPts val="2800"/>
              <a:buNone/>
            </a:pPr>
            <a:endParaRPr sz="2800" dirty="0">
              <a:solidFill>
                <a:schemeClr val="dk1"/>
              </a:solidFill>
            </a:endParaRPr>
          </a:p>
          <a:p>
            <a:pPr marL="0" lvl="0" indent="0" algn="ctr" rtl="0">
              <a:lnSpc>
                <a:spcPct val="100000"/>
              </a:lnSpc>
              <a:spcBef>
                <a:spcPts val="560"/>
              </a:spcBef>
              <a:spcAft>
                <a:spcPts val="0"/>
              </a:spcAft>
              <a:buClr>
                <a:schemeClr val="dk1"/>
              </a:buClr>
              <a:buSzPts val="2800"/>
              <a:buNone/>
            </a:pPr>
            <a:endParaRPr sz="1800" dirty="0">
              <a:solidFill>
                <a:schemeClr val="dk1"/>
              </a:solidFill>
            </a:endParaRPr>
          </a:p>
          <a:p>
            <a:pPr marL="0" lvl="0" indent="0" algn="ctr" rtl="0">
              <a:lnSpc>
                <a:spcPct val="100000"/>
              </a:lnSpc>
              <a:spcBef>
                <a:spcPts val="560"/>
              </a:spcBef>
              <a:spcAft>
                <a:spcPts val="0"/>
              </a:spcAft>
              <a:buClr>
                <a:schemeClr val="dk1"/>
              </a:buClr>
              <a:buSzPts val="2800"/>
              <a:buNone/>
            </a:pPr>
            <a:r>
              <a:rPr lang="en-US" sz="2800" dirty="0">
                <a:solidFill>
                  <a:schemeClr val="dk1"/>
                </a:solidFill>
                <a:latin typeface="Calibri"/>
                <a:ea typeface="Calibri"/>
                <a:cs typeface="Calibri"/>
                <a:sym typeface="Calibri"/>
              </a:rPr>
              <a:t>Under the guidance of </a:t>
            </a:r>
            <a:r>
              <a:rPr lang="en-US" sz="2800" dirty="0">
                <a:solidFill>
                  <a:schemeClr val="dk1"/>
                </a:solidFill>
              </a:rPr>
              <a:t>Prof. Umang Thakkar (Internal Guide)</a:t>
            </a:r>
          </a:p>
          <a:p>
            <a:pPr marL="0" lvl="0" indent="0" algn="ctr" rtl="0">
              <a:lnSpc>
                <a:spcPct val="100000"/>
              </a:lnSpc>
              <a:spcBef>
                <a:spcPts val="560"/>
              </a:spcBef>
              <a:spcAft>
                <a:spcPts val="0"/>
              </a:spcAft>
              <a:buClr>
                <a:schemeClr val="dk1"/>
              </a:buClr>
              <a:buSzPts val="2800"/>
              <a:buNone/>
            </a:pPr>
            <a:r>
              <a:rPr lang="en-US" sz="2800" dirty="0">
                <a:solidFill>
                  <a:schemeClr val="dk1"/>
                </a:solidFill>
              </a:rPr>
              <a:t>			  &amp; Mr. Prakash </a:t>
            </a:r>
            <a:r>
              <a:rPr lang="en-US" sz="2800" dirty="0" err="1">
                <a:solidFill>
                  <a:schemeClr val="dk1"/>
                </a:solidFill>
              </a:rPr>
              <a:t>Agrahari</a:t>
            </a:r>
            <a:r>
              <a:rPr lang="en-US" sz="2800" dirty="0">
                <a:solidFill>
                  <a:schemeClr val="dk1"/>
                </a:solidFill>
              </a:rPr>
              <a:t> (External Guide)</a:t>
            </a:r>
            <a:endParaRPr sz="2800" dirty="0">
              <a:solidFill>
                <a:schemeClr val="dk1"/>
              </a:solidFill>
            </a:endParaRPr>
          </a:p>
          <a:p>
            <a:pPr marL="0" lvl="0" indent="0" algn="ctr" rtl="0">
              <a:lnSpc>
                <a:spcPct val="100000"/>
              </a:lnSpc>
              <a:spcBef>
                <a:spcPts val="560"/>
              </a:spcBef>
              <a:spcAft>
                <a:spcPts val="0"/>
              </a:spcAft>
              <a:buClr>
                <a:schemeClr val="dk1"/>
              </a:buClr>
              <a:buSzPts val="2800"/>
              <a:buNone/>
            </a:pPr>
            <a:endParaRPr sz="1600" dirty="0">
              <a:solidFill>
                <a:schemeClr val="dk1"/>
              </a:solidFill>
            </a:endParaRPr>
          </a:p>
          <a:p>
            <a:pPr marL="0" lvl="0" indent="0" algn="ctr" rtl="0">
              <a:lnSpc>
                <a:spcPct val="100000"/>
              </a:lnSpc>
              <a:spcBef>
                <a:spcPts val="560"/>
              </a:spcBef>
              <a:spcAft>
                <a:spcPts val="0"/>
              </a:spcAft>
              <a:buClr>
                <a:schemeClr val="dk1"/>
              </a:buClr>
              <a:buSzPts val="2800"/>
              <a:buNone/>
            </a:pPr>
            <a:r>
              <a:rPr lang="en-US" sz="2800" dirty="0">
                <a:solidFill>
                  <a:schemeClr val="dk1"/>
                </a:solidFill>
                <a:latin typeface="Calibri"/>
                <a:ea typeface="Calibri"/>
                <a:cs typeface="Calibri"/>
                <a:sym typeface="Calibri"/>
              </a:rPr>
              <a:t>Institute of Computer Technology, Ganpat University</a:t>
            </a:r>
            <a:endParaRPr dirty="0"/>
          </a:p>
          <a:p>
            <a:pPr marL="0" lvl="0" indent="0" algn="ctr" rtl="0">
              <a:lnSpc>
                <a:spcPct val="100000"/>
              </a:lnSpc>
              <a:spcBef>
                <a:spcPts val="560"/>
              </a:spcBef>
              <a:spcAft>
                <a:spcPts val="0"/>
              </a:spcAft>
              <a:buClr>
                <a:schemeClr val="dk1"/>
              </a:buClr>
              <a:buSzPts val="2800"/>
              <a:buNone/>
            </a:pPr>
            <a:r>
              <a:rPr lang="en-US" sz="2800" dirty="0">
                <a:solidFill>
                  <a:schemeClr val="dk1"/>
                </a:solidFill>
                <a:latin typeface="Calibri"/>
                <a:ea typeface="Calibri"/>
                <a:cs typeface="Calibri"/>
                <a:sym typeface="Calibri"/>
              </a:rPr>
              <a:t>Date: </a:t>
            </a:r>
            <a:r>
              <a:rPr lang="en-US" sz="2800" dirty="0">
                <a:solidFill>
                  <a:schemeClr val="dk1"/>
                </a:solidFill>
              </a:rPr>
              <a:t>8</a:t>
            </a:r>
            <a:r>
              <a:rPr lang="en-US" sz="2800" dirty="0">
                <a:solidFill>
                  <a:schemeClr val="dk1"/>
                </a:solidFill>
                <a:latin typeface="Calibri"/>
                <a:ea typeface="Calibri"/>
                <a:cs typeface="Calibri"/>
                <a:sym typeface="Calibri"/>
              </a:rPr>
              <a:t> April</a:t>
            </a:r>
            <a:r>
              <a:rPr lang="en-US" sz="2800" dirty="0">
                <a:solidFill>
                  <a:schemeClr val="dk1"/>
                </a:solidFill>
              </a:rPr>
              <a:t> </a:t>
            </a:r>
            <a:r>
              <a:rPr lang="en-US" sz="2800" dirty="0">
                <a:solidFill>
                  <a:schemeClr val="dk1"/>
                </a:solidFill>
                <a:latin typeface="Calibri"/>
                <a:ea typeface="Calibri"/>
                <a:cs typeface="Calibri"/>
                <a:sym typeface="Calibri"/>
              </a:rPr>
              <a:t>202</a:t>
            </a:r>
            <a:r>
              <a:rPr lang="en-US" sz="2800" dirty="0">
                <a:solidFill>
                  <a:schemeClr val="dk1"/>
                </a:solidFill>
              </a:rPr>
              <a:t>3</a:t>
            </a:r>
            <a:endParaRPr dirty="0"/>
          </a:p>
          <a:p>
            <a:pPr marL="0" lvl="0" indent="0" algn="ctr" rtl="0">
              <a:lnSpc>
                <a:spcPct val="100000"/>
              </a:lnSpc>
              <a:spcBef>
                <a:spcPts val="560"/>
              </a:spcBef>
              <a:spcAft>
                <a:spcPts val="0"/>
              </a:spcAft>
              <a:buClr>
                <a:srgbClr val="888888"/>
              </a:buClr>
              <a:buSzPts val="2800"/>
              <a:buNone/>
            </a:pPr>
            <a:endParaRPr sz="2800" dirty="0">
              <a:solidFill>
                <a:schemeClr val="dk1"/>
              </a:solidFill>
              <a:latin typeface="Calibri"/>
              <a:ea typeface="Calibri"/>
              <a:cs typeface="Calibri"/>
              <a:sym typeface="Calibri"/>
            </a:endParaRPr>
          </a:p>
          <a:p>
            <a:pPr marL="0" lvl="0" indent="0" algn="ctr" rtl="0">
              <a:lnSpc>
                <a:spcPct val="100000"/>
              </a:lnSpc>
              <a:spcBef>
                <a:spcPts val="560"/>
              </a:spcBef>
              <a:spcAft>
                <a:spcPts val="0"/>
              </a:spcAft>
              <a:buClr>
                <a:srgbClr val="888888"/>
              </a:buClr>
              <a:buSzPts val="2800"/>
              <a:buNone/>
            </a:pPr>
            <a:endParaRPr sz="2800" b="1" dirty="0">
              <a:solidFill>
                <a:schemeClr val="dk1"/>
              </a:solidFill>
              <a:latin typeface="Calibri"/>
              <a:ea typeface="Calibri"/>
              <a:cs typeface="Calibri"/>
              <a:sym typeface="Calibri"/>
            </a:endParaRPr>
          </a:p>
        </p:txBody>
      </p:sp>
      <p:pic>
        <p:nvPicPr>
          <p:cNvPr id="90" name="Google Shape;90;p1" descr="ICT NEW LOGO.jpg"/>
          <p:cNvPicPr preferRelativeResize="0"/>
          <p:nvPr/>
        </p:nvPicPr>
        <p:blipFill rotWithShape="1">
          <a:blip r:embed="rId3">
            <a:alphaModFix/>
          </a:blip>
          <a:srcRect/>
          <a:stretch/>
        </p:blipFill>
        <p:spPr>
          <a:xfrm>
            <a:off x="8948056" y="1"/>
            <a:ext cx="3243943" cy="841646"/>
          </a:xfrm>
          <a:prstGeom prst="rect">
            <a:avLst/>
          </a:prstGeom>
          <a:noFill/>
          <a:ln>
            <a:noFill/>
          </a:ln>
        </p:spPr>
      </p:pic>
      <p:graphicFrame>
        <p:nvGraphicFramePr>
          <p:cNvPr id="91" name="Google Shape;91;p1"/>
          <p:cNvGraphicFramePr/>
          <p:nvPr>
            <p:extLst>
              <p:ext uri="{D42A27DB-BD31-4B8C-83A1-F6EECF244321}">
                <p14:modId xmlns:p14="http://schemas.microsoft.com/office/powerpoint/2010/main" val="1685523089"/>
              </p:ext>
            </p:extLst>
          </p:nvPr>
        </p:nvGraphicFramePr>
        <p:xfrm>
          <a:off x="2890900" y="3029025"/>
          <a:ext cx="6639525" cy="1376380"/>
        </p:xfrm>
        <a:graphic>
          <a:graphicData uri="http://schemas.openxmlformats.org/drawingml/2006/table">
            <a:tbl>
              <a:tblPr>
                <a:noFill/>
                <a:tableStyleId>{988424B7-CCA6-45F6-9654-871188BB798E}</a:tableStyleId>
              </a:tblPr>
              <a:tblGrid>
                <a:gridCol w="2213175">
                  <a:extLst>
                    <a:ext uri="{9D8B030D-6E8A-4147-A177-3AD203B41FA5}">
                      <a16:colId xmlns:a16="http://schemas.microsoft.com/office/drawing/2014/main" val="20000"/>
                    </a:ext>
                  </a:extLst>
                </a:gridCol>
                <a:gridCol w="2213175">
                  <a:extLst>
                    <a:ext uri="{9D8B030D-6E8A-4147-A177-3AD203B41FA5}">
                      <a16:colId xmlns:a16="http://schemas.microsoft.com/office/drawing/2014/main" val="20001"/>
                    </a:ext>
                  </a:extLst>
                </a:gridCol>
                <a:gridCol w="2213175">
                  <a:extLst>
                    <a:ext uri="{9D8B030D-6E8A-4147-A177-3AD203B41FA5}">
                      <a16:colId xmlns:a16="http://schemas.microsoft.com/office/drawing/2014/main" val="20002"/>
                    </a:ext>
                  </a:extLst>
                </a:gridCol>
              </a:tblGrid>
              <a:tr h="401050">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Team Member Details</a:t>
                      </a:r>
                      <a:endParaRPr sz="1400" u="none" strike="noStrike" cap="none">
                        <a:solidFill>
                          <a:schemeClr val="dk1"/>
                        </a:solidFill>
                        <a:latin typeface="Calibri"/>
                        <a:ea typeface="Calibri"/>
                        <a:cs typeface="Calibri"/>
                        <a:sym typeface="Calibri"/>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10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latin typeface="Calibri"/>
                          <a:ea typeface="Calibri"/>
                          <a:cs typeface="Calibri"/>
                          <a:sym typeface="Calibri"/>
                        </a:rPr>
                        <a:t>Prutha Vagh</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rgbClr val="000000"/>
                        </a:buClr>
                        <a:buSzPts val="1400"/>
                        <a:buFont typeface="Arial"/>
                        <a:buNone/>
                      </a:pPr>
                      <a:r>
                        <a:rPr lang="en-US" sz="1400" u="none" strike="noStrike" cap="none" dirty="0">
                          <a:solidFill>
                            <a:schemeClr val="dk1"/>
                          </a:solidFill>
                          <a:latin typeface="Calibri"/>
                          <a:ea typeface="Calibri"/>
                          <a:cs typeface="Calibri"/>
                          <a:sym typeface="Calibri"/>
                        </a:rPr>
                        <a:t>19162101027</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1400" u="none" strike="noStrike" cap="none" dirty="0">
                          <a:solidFill>
                            <a:schemeClr val="dk1"/>
                          </a:solidFill>
                          <a:latin typeface="Calibri"/>
                          <a:ea typeface="Calibri"/>
                          <a:cs typeface="Calibri"/>
                          <a:sym typeface="Calibri"/>
                        </a:rPr>
                        <a:t>CBA</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dirty="0" err="1">
                          <a:solidFill>
                            <a:schemeClr val="dk1"/>
                          </a:solidFill>
                          <a:latin typeface="Calibri"/>
                          <a:ea typeface="Calibri"/>
                          <a:cs typeface="Calibri"/>
                          <a:sym typeface="Calibri"/>
                        </a:rPr>
                        <a:t>Devarsh</a:t>
                      </a:r>
                      <a:r>
                        <a:rPr lang="en-US" sz="1400" u="none" strike="noStrike" cap="none" dirty="0">
                          <a:solidFill>
                            <a:schemeClr val="dk1"/>
                          </a:solidFill>
                          <a:latin typeface="Calibri"/>
                          <a:ea typeface="Calibri"/>
                          <a:cs typeface="Calibri"/>
                          <a:sym typeface="Calibri"/>
                        </a:rPr>
                        <a:t> </a:t>
                      </a:r>
                      <a:r>
                        <a:rPr lang="en-US" sz="1400" u="none" strike="noStrike" cap="none" dirty="0" err="1">
                          <a:solidFill>
                            <a:schemeClr val="dk1"/>
                          </a:solidFill>
                          <a:latin typeface="Calibri"/>
                          <a:ea typeface="Calibri"/>
                          <a:cs typeface="Calibri"/>
                          <a:sym typeface="Calibri"/>
                        </a:rPr>
                        <a:t>Kayastha</a:t>
                      </a:r>
                      <a:r>
                        <a:rPr lang="en-US" sz="1400" u="none" strike="noStrike" cap="none" dirty="0">
                          <a:solidFill>
                            <a:schemeClr val="dk1"/>
                          </a:solidFill>
                          <a:latin typeface="Calibri"/>
                          <a:ea typeface="Calibri"/>
                          <a:cs typeface="Calibri"/>
                          <a:sym typeface="Calibri"/>
                        </a:rPr>
                        <a:t> </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1100"/>
                        <a:buFont typeface="Arial"/>
                        <a:buNone/>
                      </a:pPr>
                      <a:r>
                        <a:rPr lang="en-US" sz="1400" u="none" strike="noStrike" cap="none" dirty="0">
                          <a:solidFill>
                            <a:schemeClr val="dk1"/>
                          </a:solidFill>
                          <a:latin typeface="Calibri"/>
                          <a:ea typeface="Calibri"/>
                          <a:cs typeface="Calibri"/>
                          <a:sym typeface="Calibri"/>
                        </a:rPr>
                        <a:t>19162171017</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rgbClr val="000000"/>
                        </a:buClr>
                        <a:buSzPts val="1400"/>
                        <a:buFont typeface="Arial"/>
                        <a:buNone/>
                      </a:pPr>
                      <a:r>
                        <a:rPr lang="en-US" sz="1400" u="none" strike="noStrike" cap="none" dirty="0">
                          <a:solidFill>
                            <a:schemeClr val="dk1"/>
                          </a:solidFill>
                          <a:latin typeface="Calibri"/>
                          <a:ea typeface="Calibri"/>
                          <a:cs typeface="Calibri"/>
                          <a:sym typeface="Calibri"/>
                        </a:rPr>
                        <a:t>CS</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dirty="0">
                          <a:solidFill>
                            <a:schemeClr val="dk1"/>
                          </a:solidFill>
                          <a:latin typeface="Calibri"/>
                          <a:ea typeface="Calibri"/>
                          <a:cs typeface="Calibri"/>
                          <a:sym typeface="Calibri"/>
                        </a:rPr>
                        <a:t>Raj </a:t>
                      </a:r>
                      <a:r>
                        <a:rPr lang="en-US" sz="1400" u="none" strike="noStrike" cap="none" dirty="0" err="1">
                          <a:solidFill>
                            <a:schemeClr val="dk1"/>
                          </a:solidFill>
                          <a:latin typeface="Calibri"/>
                          <a:ea typeface="Calibri"/>
                          <a:cs typeface="Calibri"/>
                          <a:sym typeface="Calibri"/>
                        </a:rPr>
                        <a:t>Chhabria</a:t>
                      </a:r>
                      <a:r>
                        <a:rPr lang="en-US" sz="1400" u="none" strike="noStrike" cap="none" dirty="0">
                          <a:solidFill>
                            <a:schemeClr val="dk1"/>
                          </a:solidFill>
                          <a:latin typeface="Calibri"/>
                          <a:ea typeface="Calibri"/>
                          <a:cs typeface="Calibri"/>
                          <a:sym typeface="Calibri"/>
                        </a:rPr>
                        <a:t> </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1100"/>
                        <a:buFont typeface="Arial"/>
                        <a:buNone/>
                      </a:pPr>
                      <a:r>
                        <a:rPr lang="en-US" sz="1400" u="none" strike="noStrike" cap="none" dirty="0">
                          <a:solidFill>
                            <a:schemeClr val="dk1"/>
                          </a:solidFill>
                          <a:latin typeface="Calibri"/>
                          <a:ea typeface="Calibri"/>
                          <a:cs typeface="Calibri"/>
                          <a:sym typeface="Calibri"/>
                        </a:rPr>
                        <a:t>19162121003</a:t>
                      </a:r>
                      <a:endParaRPr sz="1400" u="none" strike="noStrike" cap="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rgbClr val="000000"/>
                        </a:buClr>
                        <a:buSzPts val="1400"/>
                        <a:buFont typeface="Arial"/>
                        <a:buNone/>
                      </a:pPr>
                      <a:r>
                        <a:rPr lang="en-US" sz="1400" u="none" strike="noStrike" cap="none" dirty="0">
                          <a:solidFill>
                            <a:schemeClr val="dk1"/>
                          </a:solidFill>
                          <a:latin typeface="Calibri"/>
                          <a:ea typeface="Calibri"/>
                          <a:cs typeface="Calibri"/>
                          <a:sym typeface="Calibri"/>
                        </a:rPr>
                        <a:t>BDA</a:t>
                      </a:r>
                      <a:endParaRPr sz="1400"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A72-BBE1-79F1-9690-E1AB569EC4FC}"/>
              </a:ext>
            </a:extLst>
          </p:cNvPr>
          <p:cNvSpPr>
            <a:spLocks noGrp="1"/>
          </p:cNvSpPr>
          <p:nvPr>
            <p:ph type="title"/>
          </p:nvPr>
        </p:nvSpPr>
        <p:spPr/>
        <p:txBody>
          <a:bodyPr/>
          <a:lstStyle/>
          <a:p>
            <a:r>
              <a:rPr lang="en-US" b="1" dirty="0"/>
              <a:t>Implementation Details</a:t>
            </a:r>
          </a:p>
        </p:txBody>
      </p:sp>
      <p:sp>
        <p:nvSpPr>
          <p:cNvPr id="3" name="Text Placeholder 2">
            <a:extLst>
              <a:ext uri="{FF2B5EF4-FFF2-40B4-BE49-F238E27FC236}">
                <a16:creationId xmlns:a16="http://schemas.microsoft.com/office/drawing/2014/main" id="{F990733F-9BF6-5A39-99D0-4874EB42BB69}"/>
              </a:ext>
            </a:extLst>
          </p:cNvPr>
          <p:cNvSpPr>
            <a:spLocks noGrp="1"/>
          </p:cNvSpPr>
          <p:nvPr>
            <p:ph type="body" idx="1"/>
          </p:nvPr>
        </p:nvSpPr>
        <p:spPr/>
        <p:txBody>
          <a:bodyPr>
            <a:normAutofit/>
          </a:bodyPr>
          <a:lstStyle/>
          <a:p>
            <a:r>
              <a:rPr lang="en-US" dirty="0"/>
              <a:t>Literature Reading</a:t>
            </a:r>
          </a:p>
          <a:p>
            <a:r>
              <a:rPr lang="en-US" dirty="0"/>
              <a:t>Understanding</a:t>
            </a:r>
          </a:p>
          <a:p>
            <a:r>
              <a:rPr lang="en-US" dirty="0"/>
              <a:t>Collecting the dataset	</a:t>
            </a:r>
          </a:p>
          <a:p>
            <a:r>
              <a:rPr lang="en-US" dirty="0"/>
              <a:t>Applying Machine Learning </a:t>
            </a:r>
          </a:p>
          <a:p>
            <a:r>
              <a:rPr lang="en-US" dirty="0"/>
              <a:t>Working on the Model Design.	</a:t>
            </a:r>
          </a:p>
          <a:p>
            <a:r>
              <a:rPr lang="en-US" dirty="0"/>
              <a:t>The Front-end panel is been made using </a:t>
            </a:r>
            <a:r>
              <a:rPr lang="en-US" dirty="0" err="1"/>
              <a:t>Streamlit</a:t>
            </a:r>
            <a:r>
              <a:rPr lang="en-US" dirty="0"/>
              <a:t>.	</a:t>
            </a:r>
          </a:p>
          <a:p>
            <a:r>
              <a:rPr lang="en-US" dirty="0"/>
              <a:t>Applying different ML models.</a:t>
            </a:r>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6CE12408-F6F2-DA74-C7E6-98884C16B4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01487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D25-CAE7-F239-4456-7A36B9511604}"/>
              </a:ext>
            </a:extLst>
          </p:cNvPr>
          <p:cNvSpPr>
            <a:spLocks noGrp="1"/>
          </p:cNvSpPr>
          <p:nvPr>
            <p:ph type="title"/>
          </p:nvPr>
        </p:nvSpPr>
        <p:spPr/>
        <p:txBody>
          <a:bodyPr/>
          <a:lstStyle/>
          <a:p>
            <a:r>
              <a:rPr lang="en-US" b="1" dirty="0"/>
              <a:t>Collection of the Dataset</a:t>
            </a:r>
          </a:p>
        </p:txBody>
      </p:sp>
      <p:sp>
        <p:nvSpPr>
          <p:cNvPr id="3" name="Text Placeholder 2">
            <a:extLst>
              <a:ext uri="{FF2B5EF4-FFF2-40B4-BE49-F238E27FC236}">
                <a16:creationId xmlns:a16="http://schemas.microsoft.com/office/drawing/2014/main" id="{AEE6F58F-203E-FBA6-D45E-886887C275FE}"/>
              </a:ext>
            </a:extLst>
          </p:cNvPr>
          <p:cNvSpPr>
            <a:spLocks noGrp="1"/>
          </p:cNvSpPr>
          <p:nvPr>
            <p:ph type="body" idx="1"/>
          </p:nvPr>
        </p:nvSpPr>
        <p:spPr/>
        <p:txBody>
          <a:bodyPr>
            <a:normAutofit lnSpcReduction="10000"/>
          </a:bodyPr>
          <a:lstStyle/>
          <a:p>
            <a:pPr marL="114300" indent="0">
              <a:buNone/>
            </a:pPr>
            <a:r>
              <a:rPr lang="en-US" dirty="0"/>
              <a:t>We prepared a dataset for a particular city covering all the areas.</a:t>
            </a:r>
          </a:p>
          <a:p>
            <a:pPr marL="114300" indent="0">
              <a:buNone/>
            </a:pPr>
            <a:r>
              <a:rPr lang="en-US" dirty="0"/>
              <a:t>User can find their needs by entering:</a:t>
            </a:r>
          </a:p>
          <a:p>
            <a:pPr marL="628650" indent="-514350">
              <a:buAutoNum type="arabicPeriod"/>
            </a:pPr>
            <a:r>
              <a:rPr lang="en-US" dirty="0"/>
              <a:t>Area</a:t>
            </a:r>
          </a:p>
          <a:p>
            <a:pPr marL="628650" indent="-514350">
              <a:buAutoNum type="arabicPeriod"/>
            </a:pPr>
            <a:r>
              <a:rPr lang="en-US" dirty="0"/>
              <a:t>Height &amp; Width</a:t>
            </a:r>
          </a:p>
          <a:p>
            <a:pPr marL="628650" indent="-514350">
              <a:buAutoNum type="arabicPeriod"/>
            </a:pPr>
            <a:r>
              <a:rPr lang="en-US" dirty="0"/>
              <a:t>Duration</a:t>
            </a:r>
          </a:p>
          <a:p>
            <a:pPr marL="628650" indent="-514350">
              <a:buAutoNum type="arabicPeriod"/>
            </a:pPr>
            <a:r>
              <a:rPr lang="en-US" dirty="0"/>
              <a:t>Pin Code</a:t>
            </a:r>
          </a:p>
          <a:p>
            <a:pPr marL="628650" indent="-514350">
              <a:buAutoNum type="arabicPeriod"/>
            </a:pPr>
            <a:r>
              <a:rPr lang="en-US" dirty="0"/>
              <a:t>No of Days</a:t>
            </a:r>
          </a:p>
          <a:p>
            <a:pPr marL="628650" indent="-514350">
              <a:buAutoNum type="arabicPeriod"/>
            </a:pPr>
            <a:r>
              <a:rPr lang="en-US" dirty="0"/>
              <a:t>And the model will display the accurate price.</a:t>
            </a:r>
          </a:p>
        </p:txBody>
      </p:sp>
      <p:sp>
        <p:nvSpPr>
          <p:cNvPr id="4" name="Slide Number Placeholder 3">
            <a:extLst>
              <a:ext uri="{FF2B5EF4-FFF2-40B4-BE49-F238E27FC236}">
                <a16:creationId xmlns:a16="http://schemas.microsoft.com/office/drawing/2014/main" id="{8190DE57-35C6-27D3-64C4-4E1BA1AE04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19903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692D-3D28-F871-7014-F136C46C3D77}"/>
              </a:ext>
            </a:extLst>
          </p:cNvPr>
          <p:cNvSpPr>
            <a:spLocks noGrp="1"/>
          </p:cNvSpPr>
          <p:nvPr>
            <p:ph type="title"/>
          </p:nvPr>
        </p:nvSpPr>
        <p:spPr/>
        <p:txBody>
          <a:bodyPr/>
          <a:lstStyle/>
          <a:p>
            <a:r>
              <a:rPr lang="en-US" b="1" dirty="0"/>
              <a:t>Machine Learning</a:t>
            </a:r>
          </a:p>
        </p:txBody>
      </p:sp>
      <p:sp>
        <p:nvSpPr>
          <p:cNvPr id="3" name="Text Placeholder 2">
            <a:extLst>
              <a:ext uri="{FF2B5EF4-FFF2-40B4-BE49-F238E27FC236}">
                <a16:creationId xmlns:a16="http://schemas.microsoft.com/office/drawing/2014/main" id="{A54F6F26-AD86-2B63-832E-EC4EEE0A1747}"/>
              </a:ext>
            </a:extLst>
          </p:cNvPr>
          <p:cNvSpPr>
            <a:spLocks noGrp="1"/>
          </p:cNvSpPr>
          <p:nvPr>
            <p:ph type="body" idx="1"/>
          </p:nvPr>
        </p:nvSpPr>
        <p:spPr/>
        <p:txBody>
          <a:bodyPr/>
          <a:lstStyle/>
          <a:p>
            <a:pPr marL="114300" indent="0">
              <a:buNone/>
            </a:pPr>
            <a:r>
              <a:rPr lang="en-US"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pPr marL="114300" indent="0">
              <a:buNone/>
            </a:pPr>
            <a:r>
              <a:rPr lang="en-US" dirty="0"/>
              <a:t>We have applied Machine Learning in our dataset and further applied various ML models to find the best one.</a:t>
            </a:r>
          </a:p>
        </p:txBody>
      </p:sp>
      <p:sp>
        <p:nvSpPr>
          <p:cNvPr id="4" name="Slide Number Placeholder 3">
            <a:extLst>
              <a:ext uri="{FF2B5EF4-FFF2-40B4-BE49-F238E27FC236}">
                <a16:creationId xmlns:a16="http://schemas.microsoft.com/office/drawing/2014/main" id="{EE639C3F-D949-38B8-D77B-0D35987A2E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97846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372-5A30-5914-3CD1-27D887F4C36F}"/>
              </a:ext>
            </a:extLst>
          </p:cNvPr>
          <p:cNvSpPr>
            <a:spLocks noGrp="1"/>
          </p:cNvSpPr>
          <p:nvPr>
            <p:ph type="title"/>
          </p:nvPr>
        </p:nvSpPr>
        <p:spPr/>
        <p:txBody>
          <a:bodyPr/>
          <a:lstStyle/>
          <a:p>
            <a:r>
              <a:rPr lang="en-US" b="1" dirty="0"/>
              <a:t>Various ML models applied</a:t>
            </a:r>
          </a:p>
        </p:txBody>
      </p:sp>
      <p:sp>
        <p:nvSpPr>
          <p:cNvPr id="3" name="Text Placeholder 2">
            <a:extLst>
              <a:ext uri="{FF2B5EF4-FFF2-40B4-BE49-F238E27FC236}">
                <a16:creationId xmlns:a16="http://schemas.microsoft.com/office/drawing/2014/main" id="{2551B483-6852-ECAE-5262-DE60BB2958A4}"/>
              </a:ext>
            </a:extLst>
          </p:cNvPr>
          <p:cNvSpPr>
            <a:spLocks noGrp="1"/>
          </p:cNvSpPr>
          <p:nvPr>
            <p:ph type="body" idx="1"/>
          </p:nvPr>
        </p:nvSpPr>
        <p:spPr/>
        <p:txBody>
          <a:bodyPr/>
          <a:lstStyle/>
          <a:p>
            <a:r>
              <a:rPr lang="en-US" dirty="0"/>
              <a:t>Regression</a:t>
            </a:r>
          </a:p>
          <a:p>
            <a:pPr lvl="1"/>
            <a:r>
              <a:rPr lang="en-US" dirty="0"/>
              <a:t>Linear Regression</a:t>
            </a:r>
          </a:p>
          <a:p>
            <a:pPr lvl="1"/>
            <a:r>
              <a:rPr lang="en-US" dirty="0"/>
              <a:t>Logistic Regression</a:t>
            </a:r>
          </a:p>
          <a:p>
            <a:r>
              <a:rPr lang="en-US" dirty="0"/>
              <a:t>Decision Tree</a:t>
            </a:r>
          </a:p>
          <a:p>
            <a:r>
              <a:rPr lang="en-US" dirty="0"/>
              <a:t>Random Forest</a:t>
            </a:r>
          </a:p>
          <a:p>
            <a:r>
              <a:rPr lang="en-US" dirty="0"/>
              <a:t>Neural Network</a:t>
            </a:r>
          </a:p>
          <a:p>
            <a:r>
              <a:rPr lang="en-US" dirty="0"/>
              <a:t>Clustering</a:t>
            </a:r>
          </a:p>
        </p:txBody>
      </p:sp>
      <p:sp>
        <p:nvSpPr>
          <p:cNvPr id="4" name="Slide Number Placeholder 3">
            <a:extLst>
              <a:ext uri="{FF2B5EF4-FFF2-40B4-BE49-F238E27FC236}">
                <a16:creationId xmlns:a16="http://schemas.microsoft.com/office/drawing/2014/main" id="{65D5F874-BC94-B6DC-6F10-AE088F687D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68148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A4F440-0A68-6C78-E25D-DD7EDE58D6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4098" name="Picture 2" descr="Well-Architected machine learning lifecycle - Machine Learning Lens">
            <a:extLst>
              <a:ext uri="{FF2B5EF4-FFF2-40B4-BE49-F238E27FC236}">
                <a16:creationId xmlns:a16="http://schemas.microsoft.com/office/drawing/2014/main" id="{A8D80F1E-5C40-858C-7D51-25BBCDB8B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833438"/>
            <a:ext cx="62293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8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DBEC-5FE7-07D0-6FCA-C6057FA528BF}"/>
              </a:ext>
            </a:extLst>
          </p:cNvPr>
          <p:cNvSpPr>
            <a:spLocks noGrp="1"/>
          </p:cNvSpPr>
          <p:nvPr>
            <p:ph type="title"/>
          </p:nvPr>
        </p:nvSpPr>
        <p:spPr/>
        <p:txBody>
          <a:bodyPr/>
          <a:lstStyle/>
          <a:p>
            <a:r>
              <a:rPr lang="en-US" b="1" dirty="0"/>
              <a:t>Working</a:t>
            </a:r>
          </a:p>
        </p:txBody>
      </p:sp>
      <p:sp>
        <p:nvSpPr>
          <p:cNvPr id="3" name="Text Placeholder 2">
            <a:extLst>
              <a:ext uri="{FF2B5EF4-FFF2-40B4-BE49-F238E27FC236}">
                <a16:creationId xmlns:a16="http://schemas.microsoft.com/office/drawing/2014/main" id="{77C33213-F12B-CECF-48A6-6AC7CE683E8E}"/>
              </a:ext>
            </a:extLst>
          </p:cNvPr>
          <p:cNvSpPr>
            <a:spLocks noGrp="1"/>
          </p:cNvSpPr>
          <p:nvPr>
            <p:ph type="body" idx="1"/>
          </p:nvPr>
        </p:nvSpPr>
        <p:spPr/>
        <p:txBody>
          <a:bodyPr/>
          <a:lstStyle/>
          <a:p>
            <a:pPr marL="114300" indent="0">
              <a:buNone/>
            </a:pPr>
            <a:r>
              <a:rPr lang="en-US" dirty="0"/>
              <a:t>We have designed a web application using </a:t>
            </a:r>
            <a:r>
              <a:rPr lang="en-US" dirty="0" err="1"/>
              <a:t>Streamlit</a:t>
            </a:r>
            <a:r>
              <a:rPr lang="en-US" dirty="0"/>
              <a:t> for front-end part.</a:t>
            </a:r>
          </a:p>
          <a:p>
            <a:pPr marL="114300" indent="0">
              <a:buNone/>
            </a:pPr>
            <a:r>
              <a:rPr lang="en-US" dirty="0"/>
              <a:t>Our ML model is running on Backend.</a:t>
            </a:r>
          </a:p>
          <a:p>
            <a:pPr marL="114300" indent="0">
              <a:buNone/>
            </a:pPr>
            <a:r>
              <a:rPr lang="en-US" dirty="0"/>
              <a:t>User has to select the area, enter pin code, height and width and the model will be displaying the price based on it.</a:t>
            </a:r>
          </a:p>
          <a:p>
            <a:pPr marL="114300" indent="0">
              <a:buNone/>
            </a:pPr>
            <a:endParaRPr lang="en-US" dirty="0"/>
          </a:p>
        </p:txBody>
      </p:sp>
      <p:sp>
        <p:nvSpPr>
          <p:cNvPr id="4" name="Slide Number Placeholder 3">
            <a:extLst>
              <a:ext uri="{FF2B5EF4-FFF2-40B4-BE49-F238E27FC236}">
                <a16:creationId xmlns:a16="http://schemas.microsoft.com/office/drawing/2014/main" id="{F606E74F-D08E-07A9-C74A-68BA5ED2D6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41232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38C2-0BA6-67A8-EA35-A9A0B48A8A9B}"/>
              </a:ext>
            </a:extLst>
          </p:cNvPr>
          <p:cNvSpPr>
            <a:spLocks noGrp="1"/>
          </p:cNvSpPr>
          <p:nvPr>
            <p:ph type="title"/>
          </p:nvPr>
        </p:nvSpPr>
        <p:spPr/>
        <p:txBody>
          <a:bodyPr/>
          <a:lstStyle/>
          <a:p>
            <a:r>
              <a:rPr lang="en-US" b="1" dirty="0"/>
              <a:t>Scanning</a:t>
            </a:r>
          </a:p>
        </p:txBody>
      </p:sp>
      <p:sp>
        <p:nvSpPr>
          <p:cNvPr id="3" name="Text Placeholder 2">
            <a:extLst>
              <a:ext uri="{FF2B5EF4-FFF2-40B4-BE49-F238E27FC236}">
                <a16:creationId xmlns:a16="http://schemas.microsoft.com/office/drawing/2014/main" id="{942BF143-CB24-0342-3574-AA695974BC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DD1602-E6AF-4F0E-A576-D8C08E121E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01DE2383-D925-776E-9417-D7A475295DEE}"/>
              </a:ext>
            </a:extLst>
          </p:cNvPr>
          <p:cNvPicPr>
            <a:picLocks noChangeAspect="1"/>
          </p:cNvPicPr>
          <p:nvPr/>
        </p:nvPicPr>
        <p:blipFill>
          <a:blip r:embed="rId2"/>
          <a:stretch>
            <a:fillRect/>
          </a:stretch>
        </p:blipFill>
        <p:spPr>
          <a:xfrm>
            <a:off x="344129" y="1417638"/>
            <a:ext cx="11503742" cy="4775365"/>
          </a:xfrm>
          <a:prstGeom prst="rect">
            <a:avLst/>
          </a:prstGeom>
        </p:spPr>
      </p:pic>
    </p:spTree>
    <p:extLst>
      <p:ext uri="{BB962C8B-B14F-4D97-AF65-F5344CB8AC3E}">
        <p14:creationId xmlns:p14="http://schemas.microsoft.com/office/powerpoint/2010/main" val="236531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E745A4-E5C1-D952-E485-FF540799B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4" name="Picture 3">
            <a:extLst>
              <a:ext uri="{FF2B5EF4-FFF2-40B4-BE49-F238E27FC236}">
                <a16:creationId xmlns:a16="http://schemas.microsoft.com/office/drawing/2014/main" id="{F39B7A56-26CF-480A-F30F-7827A5A7E196}"/>
              </a:ext>
            </a:extLst>
          </p:cNvPr>
          <p:cNvPicPr>
            <a:picLocks noChangeAspect="1"/>
          </p:cNvPicPr>
          <p:nvPr/>
        </p:nvPicPr>
        <p:blipFill>
          <a:blip r:embed="rId2"/>
          <a:stretch>
            <a:fillRect/>
          </a:stretch>
        </p:blipFill>
        <p:spPr>
          <a:xfrm>
            <a:off x="462116" y="1019185"/>
            <a:ext cx="10382865" cy="4819629"/>
          </a:xfrm>
          <a:prstGeom prst="rect">
            <a:avLst/>
          </a:prstGeom>
        </p:spPr>
      </p:pic>
    </p:spTree>
    <p:extLst>
      <p:ext uri="{BB962C8B-B14F-4D97-AF65-F5344CB8AC3E}">
        <p14:creationId xmlns:p14="http://schemas.microsoft.com/office/powerpoint/2010/main" val="219875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795EDF-5B1F-78B5-81BF-8C35BB8510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4" name="Picture 3">
            <a:extLst>
              <a:ext uri="{FF2B5EF4-FFF2-40B4-BE49-F238E27FC236}">
                <a16:creationId xmlns:a16="http://schemas.microsoft.com/office/drawing/2014/main" id="{4DDB5ACE-936D-C6E2-55E1-862BFA331B78}"/>
              </a:ext>
            </a:extLst>
          </p:cNvPr>
          <p:cNvPicPr>
            <a:picLocks noChangeAspect="1"/>
          </p:cNvPicPr>
          <p:nvPr/>
        </p:nvPicPr>
        <p:blipFill>
          <a:blip r:embed="rId2"/>
          <a:stretch>
            <a:fillRect/>
          </a:stretch>
        </p:blipFill>
        <p:spPr>
          <a:xfrm>
            <a:off x="2684205" y="85868"/>
            <a:ext cx="7293681" cy="6442751"/>
          </a:xfrm>
          <a:prstGeom prst="rect">
            <a:avLst/>
          </a:prstGeom>
        </p:spPr>
      </p:pic>
      <p:sp>
        <p:nvSpPr>
          <p:cNvPr id="6" name="TextBox 5">
            <a:extLst>
              <a:ext uri="{FF2B5EF4-FFF2-40B4-BE49-F238E27FC236}">
                <a16:creationId xmlns:a16="http://schemas.microsoft.com/office/drawing/2014/main" id="{11359982-7F4F-F8BD-D89B-AC6F710F5312}"/>
              </a:ext>
            </a:extLst>
          </p:cNvPr>
          <p:cNvSpPr txBox="1"/>
          <p:nvPr/>
        </p:nvSpPr>
        <p:spPr>
          <a:xfrm>
            <a:off x="5299587" y="85868"/>
            <a:ext cx="6096000" cy="307777"/>
          </a:xfrm>
          <a:prstGeom prst="rect">
            <a:avLst/>
          </a:prstGeom>
          <a:noFill/>
        </p:spPr>
        <p:txBody>
          <a:bodyPr wrap="square">
            <a:spAutoFit/>
          </a:bodyPr>
          <a:lstStyle/>
          <a:p>
            <a:r>
              <a:rPr lang="en-US" dirty="0"/>
              <a:t>Activity Diagram</a:t>
            </a:r>
          </a:p>
        </p:txBody>
      </p:sp>
    </p:spTree>
    <p:extLst>
      <p:ext uri="{BB962C8B-B14F-4D97-AF65-F5344CB8AC3E}">
        <p14:creationId xmlns:p14="http://schemas.microsoft.com/office/powerpoint/2010/main" val="59036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FD8-D991-5442-2AC0-BBB36820DCDC}"/>
              </a:ext>
            </a:extLst>
          </p:cNvPr>
          <p:cNvSpPr>
            <a:spLocks noGrp="1"/>
          </p:cNvSpPr>
          <p:nvPr>
            <p:ph type="title"/>
          </p:nvPr>
        </p:nvSpPr>
        <p:spPr/>
        <p:txBody>
          <a:bodyPr/>
          <a:lstStyle/>
          <a:p>
            <a:r>
              <a:rPr lang="en-US" dirty="0"/>
              <a:t>Coding</a:t>
            </a:r>
          </a:p>
        </p:txBody>
      </p:sp>
      <p:sp>
        <p:nvSpPr>
          <p:cNvPr id="3" name="Text Placeholder 2">
            <a:extLst>
              <a:ext uri="{FF2B5EF4-FFF2-40B4-BE49-F238E27FC236}">
                <a16:creationId xmlns:a16="http://schemas.microsoft.com/office/drawing/2014/main" id="{B18E8764-4BA6-DC2D-63BD-58BFEDEB89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C51F96-ECCD-867F-8FBC-ECE0B0E680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F275CD6C-CCFF-CF65-38F5-B30E9F8A109A}"/>
              </a:ext>
            </a:extLst>
          </p:cNvPr>
          <p:cNvPicPr>
            <a:picLocks noChangeAspect="1"/>
          </p:cNvPicPr>
          <p:nvPr/>
        </p:nvPicPr>
        <p:blipFill>
          <a:blip r:embed="rId2"/>
          <a:stretch>
            <a:fillRect/>
          </a:stretch>
        </p:blipFill>
        <p:spPr>
          <a:xfrm>
            <a:off x="609600" y="1600203"/>
            <a:ext cx="10972800" cy="4580555"/>
          </a:xfrm>
          <a:prstGeom prst="rect">
            <a:avLst/>
          </a:prstGeom>
        </p:spPr>
      </p:pic>
    </p:spTree>
    <p:extLst>
      <p:ext uri="{BB962C8B-B14F-4D97-AF65-F5344CB8AC3E}">
        <p14:creationId xmlns:p14="http://schemas.microsoft.com/office/powerpoint/2010/main" val="280866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09600" y="160525"/>
            <a:ext cx="10972800" cy="783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dirty="0"/>
              <a:t>Table of Contents</a:t>
            </a:r>
            <a:endParaRPr b="1" dirty="0"/>
          </a:p>
        </p:txBody>
      </p:sp>
      <p:sp>
        <p:nvSpPr>
          <p:cNvPr id="97" name="Google Shape;97;p2"/>
          <p:cNvSpPr txBox="1">
            <a:spLocks noGrp="1"/>
          </p:cNvSpPr>
          <p:nvPr>
            <p:ph type="body" idx="1"/>
          </p:nvPr>
        </p:nvSpPr>
        <p:spPr>
          <a:xfrm>
            <a:off x="609601" y="1134592"/>
            <a:ext cx="10972800" cy="54537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SzPts val="1800"/>
              <a:buNone/>
            </a:pPr>
            <a:endParaRPr sz="2500" dirty="0"/>
          </a:p>
          <a:p>
            <a:pPr marL="457200" lvl="0" indent="0" algn="l" rtl="0">
              <a:lnSpc>
                <a:spcPct val="100000"/>
              </a:lnSpc>
              <a:spcBef>
                <a:spcPts val="0"/>
              </a:spcBef>
              <a:spcAft>
                <a:spcPts val="0"/>
              </a:spcAft>
              <a:buSzPts val="1800"/>
              <a:buNone/>
            </a:pPr>
            <a:endParaRPr sz="2500" dirty="0"/>
          </a:p>
          <a:p>
            <a:pPr marL="342900" lvl="0" indent="-342900" algn="l" rtl="0">
              <a:lnSpc>
                <a:spcPct val="100000"/>
              </a:lnSpc>
              <a:spcBef>
                <a:spcPts val="0"/>
              </a:spcBef>
              <a:spcAft>
                <a:spcPts val="0"/>
              </a:spcAft>
              <a:buClr>
                <a:schemeClr val="dk1"/>
              </a:buClr>
              <a:buSzPts val="2500"/>
              <a:buChar char="•"/>
            </a:pPr>
            <a:r>
              <a:rPr lang="en-US" sz="2500" dirty="0"/>
              <a:t>Introduction</a:t>
            </a:r>
            <a:endParaRPr sz="2500" dirty="0"/>
          </a:p>
          <a:p>
            <a:pPr marL="342900" lvl="0" indent="-342900" algn="l" rtl="0">
              <a:lnSpc>
                <a:spcPct val="100000"/>
              </a:lnSpc>
              <a:spcBef>
                <a:spcPts val="500"/>
              </a:spcBef>
              <a:spcAft>
                <a:spcPts val="0"/>
              </a:spcAft>
              <a:buClr>
                <a:schemeClr val="dk1"/>
              </a:buClr>
              <a:buSzPts val="2500"/>
              <a:buChar char="•"/>
            </a:pPr>
            <a:r>
              <a:rPr lang="en-US" sz="2500" dirty="0"/>
              <a:t>Background</a:t>
            </a:r>
          </a:p>
          <a:p>
            <a:pPr marL="342900" lvl="0" indent="-342900" algn="l" rtl="0">
              <a:lnSpc>
                <a:spcPct val="100000"/>
              </a:lnSpc>
              <a:spcBef>
                <a:spcPts val="500"/>
              </a:spcBef>
              <a:spcAft>
                <a:spcPts val="0"/>
              </a:spcAft>
              <a:buClr>
                <a:schemeClr val="dk1"/>
              </a:buClr>
              <a:buSzPts val="2500"/>
              <a:buChar char="•"/>
            </a:pPr>
            <a:r>
              <a:rPr lang="en-US" sz="2500" dirty="0"/>
              <a:t>Collection of the Dataset</a:t>
            </a:r>
            <a:endParaRPr sz="2500" dirty="0"/>
          </a:p>
          <a:p>
            <a:pPr marL="342900" lvl="0" indent="-342900" algn="l" rtl="0">
              <a:lnSpc>
                <a:spcPct val="100000"/>
              </a:lnSpc>
              <a:spcBef>
                <a:spcPts val="500"/>
              </a:spcBef>
              <a:spcAft>
                <a:spcPts val="0"/>
              </a:spcAft>
              <a:buClr>
                <a:schemeClr val="dk1"/>
              </a:buClr>
              <a:buSzPts val="2500"/>
              <a:buChar char="•"/>
            </a:pPr>
            <a:r>
              <a:rPr lang="en-US" sz="2500" dirty="0"/>
              <a:t>Implementation Details</a:t>
            </a:r>
            <a:endParaRPr sz="2500" dirty="0"/>
          </a:p>
          <a:p>
            <a:pPr marL="342900" lvl="0" indent="-342900" algn="l" rtl="0">
              <a:lnSpc>
                <a:spcPct val="100000"/>
              </a:lnSpc>
              <a:spcBef>
                <a:spcPts val="500"/>
              </a:spcBef>
              <a:spcAft>
                <a:spcPts val="0"/>
              </a:spcAft>
              <a:buClr>
                <a:schemeClr val="dk1"/>
              </a:buClr>
              <a:buSzPts val="2500"/>
              <a:buChar char="•"/>
            </a:pPr>
            <a:r>
              <a:rPr lang="en-US" sz="2500" dirty="0"/>
              <a:t>Services, Tool and Techniques used</a:t>
            </a:r>
            <a:endParaRPr sz="2500" dirty="0"/>
          </a:p>
          <a:p>
            <a:pPr marL="342900" lvl="0" indent="-342900" algn="l" rtl="0">
              <a:lnSpc>
                <a:spcPct val="100000"/>
              </a:lnSpc>
              <a:spcBef>
                <a:spcPts val="500"/>
              </a:spcBef>
              <a:spcAft>
                <a:spcPts val="0"/>
              </a:spcAft>
              <a:buSzPts val="2500"/>
              <a:buChar char="•"/>
            </a:pPr>
            <a:r>
              <a:rPr lang="en-US" sz="2500" dirty="0"/>
              <a:t>Scanning</a:t>
            </a:r>
          </a:p>
          <a:p>
            <a:pPr marL="342900" lvl="0" indent="-342900" algn="l" rtl="0">
              <a:lnSpc>
                <a:spcPct val="100000"/>
              </a:lnSpc>
              <a:spcBef>
                <a:spcPts val="500"/>
              </a:spcBef>
              <a:spcAft>
                <a:spcPts val="0"/>
              </a:spcAft>
              <a:buSzPts val="2500"/>
              <a:buChar char="•"/>
            </a:pPr>
            <a:r>
              <a:rPr lang="en-US" sz="2500" dirty="0"/>
              <a:t>Coding and other implementation details</a:t>
            </a:r>
            <a:endParaRPr sz="2500" dirty="0"/>
          </a:p>
          <a:p>
            <a:pPr marL="342900" lvl="0" indent="-342900" algn="l" rtl="0">
              <a:lnSpc>
                <a:spcPct val="100000"/>
              </a:lnSpc>
              <a:spcBef>
                <a:spcPts val="500"/>
              </a:spcBef>
              <a:spcAft>
                <a:spcPts val="0"/>
              </a:spcAft>
              <a:buSzPts val="2500"/>
              <a:buChar char="•"/>
            </a:pPr>
            <a:r>
              <a:rPr lang="en-US" sz="2500" dirty="0"/>
              <a:t>Working</a:t>
            </a:r>
            <a:endParaRPr sz="2500" dirty="0"/>
          </a:p>
          <a:p>
            <a:pPr marL="342900" lvl="0" indent="-342900" algn="l" rtl="0">
              <a:lnSpc>
                <a:spcPct val="100000"/>
              </a:lnSpc>
              <a:spcBef>
                <a:spcPts val="500"/>
              </a:spcBef>
              <a:spcAft>
                <a:spcPts val="0"/>
              </a:spcAft>
              <a:buClr>
                <a:schemeClr val="dk1"/>
              </a:buClr>
              <a:buSzPts val="2500"/>
              <a:buChar char="•"/>
            </a:pPr>
            <a:r>
              <a:rPr lang="en-US" sz="2500" dirty="0"/>
              <a:t>References</a:t>
            </a:r>
            <a:endParaRPr sz="2500" dirty="0"/>
          </a:p>
          <a:p>
            <a:pPr marL="342900" lvl="0" indent="-184150" algn="l" rtl="0">
              <a:lnSpc>
                <a:spcPct val="100000"/>
              </a:lnSpc>
              <a:spcBef>
                <a:spcPts val="500"/>
              </a:spcBef>
              <a:spcAft>
                <a:spcPts val="0"/>
              </a:spcAft>
              <a:buClr>
                <a:schemeClr val="dk1"/>
              </a:buClr>
              <a:buSzPts val="2500"/>
              <a:buNone/>
            </a:pPr>
            <a:endParaRPr sz="2500" dirty="0"/>
          </a:p>
          <a:p>
            <a:pPr marL="342900" lvl="0" indent="-184150" algn="l" rtl="0">
              <a:lnSpc>
                <a:spcPct val="100000"/>
              </a:lnSpc>
              <a:spcBef>
                <a:spcPts val="500"/>
              </a:spcBef>
              <a:spcAft>
                <a:spcPts val="0"/>
              </a:spcAft>
              <a:buClr>
                <a:schemeClr val="dk1"/>
              </a:buClr>
              <a:buSzPts val="2500"/>
              <a:buNone/>
            </a:pPr>
            <a:endParaRPr sz="2500" dirty="0"/>
          </a:p>
        </p:txBody>
      </p:sp>
      <p:sp>
        <p:nvSpPr>
          <p:cNvPr id="98" name="Google Shape;9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B89C-093A-15CA-DD02-954D5C59C298}"/>
              </a:ext>
            </a:extLst>
          </p:cNvPr>
          <p:cNvSpPr>
            <a:spLocks noGrp="1"/>
          </p:cNvSpPr>
          <p:nvPr>
            <p:ph type="title"/>
          </p:nvPr>
        </p:nvSpPr>
        <p:spPr/>
        <p:txBody>
          <a:bodyPr/>
          <a:lstStyle/>
          <a:p>
            <a:r>
              <a:rPr lang="en-US" dirty="0"/>
              <a:t>Final Output</a:t>
            </a:r>
          </a:p>
        </p:txBody>
      </p:sp>
      <p:sp>
        <p:nvSpPr>
          <p:cNvPr id="3" name="Text Placeholder 2">
            <a:extLst>
              <a:ext uri="{FF2B5EF4-FFF2-40B4-BE49-F238E27FC236}">
                <a16:creationId xmlns:a16="http://schemas.microsoft.com/office/drawing/2014/main" id="{48CF2186-77E0-8A40-0AF9-C9502311FB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084A13-27ED-9B1B-1BF0-8E6B61E3ED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C6E47607-3C98-29E4-DAEA-C0ABC404A57D}"/>
              </a:ext>
            </a:extLst>
          </p:cNvPr>
          <p:cNvPicPr>
            <a:picLocks noChangeAspect="1"/>
          </p:cNvPicPr>
          <p:nvPr/>
        </p:nvPicPr>
        <p:blipFill>
          <a:blip r:embed="rId2"/>
          <a:stretch>
            <a:fillRect/>
          </a:stretch>
        </p:blipFill>
        <p:spPr>
          <a:xfrm>
            <a:off x="609600" y="1600203"/>
            <a:ext cx="11080954" cy="4708528"/>
          </a:xfrm>
          <a:prstGeom prst="rect">
            <a:avLst/>
          </a:prstGeom>
        </p:spPr>
      </p:pic>
    </p:spTree>
    <p:extLst>
      <p:ext uri="{BB962C8B-B14F-4D97-AF65-F5344CB8AC3E}">
        <p14:creationId xmlns:p14="http://schemas.microsoft.com/office/powerpoint/2010/main" val="408173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399ECA-CB3D-B0EC-2718-940B26F16D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Picture 3">
            <a:extLst>
              <a:ext uri="{FF2B5EF4-FFF2-40B4-BE49-F238E27FC236}">
                <a16:creationId xmlns:a16="http://schemas.microsoft.com/office/drawing/2014/main" id="{87AAB5CA-7A8D-E69E-1CCD-14283BAB9B90}"/>
              </a:ext>
            </a:extLst>
          </p:cNvPr>
          <p:cNvPicPr>
            <a:picLocks noChangeAspect="1"/>
          </p:cNvPicPr>
          <p:nvPr/>
        </p:nvPicPr>
        <p:blipFill>
          <a:blip r:embed="rId2"/>
          <a:stretch>
            <a:fillRect/>
          </a:stretch>
        </p:blipFill>
        <p:spPr>
          <a:xfrm>
            <a:off x="0" y="109396"/>
            <a:ext cx="12192000" cy="6639208"/>
          </a:xfrm>
          <a:prstGeom prst="rect">
            <a:avLst/>
          </a:prstGeom>
        </p:spPr>
      </p:pic>
    </p:spTree>
    <p:extLst>
      <p:ext uri="{BB962C8B-B14F-4D97-AF65-F5344CB8AC3E}">
        <p14:creationId xmlns:p14="http://schemas.microsoft.com/office/powerpoint/2010/main" val="175011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232F-7EFF-0DCC-B8CD-C7BAFADF0CFD}"/>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0433C233-69D2-1FC3-6902-35B9F223D47E}"/>
              </a:ext>
            </a:extLst>
          </p:cNvPr>
          <p:cNvSpPr>
            <a:spLocks noGrp="1"/>
          </p:cNvSpPr>
          <p:nvPr>
            <p:ph type="body" idx="1"/>
          </p:nvPr>
        </p:nvSpPr>
        <p:spPr/>
        <p:txBody>
          <a:bodyPr/>
          <a:lstStyle/>
          <a:p>
            <a:pPr algn="l"/>
            <a:r>
              <a:rPr lang="en-US" sz="1800" b="0" i="0" u="none" strike="noStrike" baseline="0" dirty="0">
                <a:solidFill>
                  <a:srgbClr val="1155CD"/>
                </a:solidFill>
                <a:latin typeface="Verdana" panose="020B0604030504040204" pitchFamily="34" charset="0"/>
              </a:rPr>
              <a:t>https://www.geeksforgeeks.org/machine-learning/</a:t>
            </a:r>
          </a:p>
          <a:p>
            <a:pPr algn="l"/>
            <a:r>
              <a:rPr lang="en-US" sz="1800" b="0" i="0" u="none" strike="noStrike" baseline="0" dirty="0">
                <a:solidFill>
                  <a:srgbClr val="000000"/>
                </a:solidFill>
                <a:latin typeface="ArialMT"/>
              </a:rPr>
              <a:t> </a:t>
            </a:r>
            <a:r>
              <a:rPr lang="en-US" sz="1800" b="0" i="0" u="none" strike="noStrike" baseline="0" dirty="0">
                <a:solidFill>
                  <a:srgbClr val="1155CD"/>
                </a:solidFill>
                <a:latin typeface="Verdana" panose="020B0604030504040204" pitchFamily="34" charset="0"/>
              </a:rPr>
              <a:t>https://stackoverflow.com/</a:t>
            </a:r>
          </a:p>
          <a:p>
            <a:pPr algn="l"/>
            <a:r>
              <a:rPr lang="en-US" sz="1800" b="0" i="0" u="none" strike="noStrike" baseline="0" dirty="0">
                <a:solidFill>
                  <a:srgbClr val="000000"/>
                </a:solidFill>
                <a:latin typeface="ArialMT"/>
              </a:rPr>
              <a:t> </a:t>
            </a:r>
            <a:r>
              <a:rPr lang="en-US" sz="1800" b="0" i="0" u="none" strike="noStrike" baseline="0" dirty="0">
                <a:solidFill>
                  <a:srgbClr val="1155CD"/>
                </a:solidFill>
                <a:latin typeface="Verdana" panose="020B0604030504040204" pitchFamily="34" charset="0"/>
              </a:rPr>
              <a:t>https://www.behance.net/search/projects/?search=billboard%20de</a:t>
            </a:r>
          </a:p>
          <a:p>
            <a:pPr algn="l"/>
            <a:r>
              <a:rPr lang="en-US" sz="1800" b="0" i="0" u="none" strike="noStrike" baseline="0" dirty="0">
                <a:solidFill>
                  <a:srgbClr val="1155CD"/>
                </a:solidFill>
                <a:latin typeface="Verdana" panose="020B0604030504040204" pitchFamily="34" charset="0"/>
              </a:rPr>
              <a:t>sign</a:t>
            </a:r>
          </a:p>
          <a:p>
            <a:pPr algn="l"/>
            <a:r>
              <a:rPr lang="en-US" sz="1800" b="0" i="0" u="none" strike="noStrike" baseline="0" dirty="0">
                <a:solidFill>
                  <a:srgbClr val="000000"/>
                </a:solidFill>
                <a:latin typeface="ArialMT"/>
              </a:rPr>
              <a:t> </a:t>
            </a:r>
            <a:r>
              <a:rPr lang="en-US" sz="1800" b="0" i="0" u="none" strike="noStrike" baseline="0" dirty="0">
                <a:solidFill>
                  <a:srgbClr val="1155CD"/>
                </a:solidFill>
                <a:latin typeface="Verdana" panose="020B0604030504040204" pitchFamily="34" charset="0"/>
              </a:rPr>
              <a:t>https://streamlit.io/</a:t>
            </a:r>
          </a:p>
          <a:p>
            <a:pPr algn="l"/>
            <a:r>
              <a:rPr lang="en-US" sz="1800" b="0" i="0" u="none" strike="noStrike" baseline="0" dirty="0">
                <a:solidFill>
                  <a:srgbClr val="000000"/>
                </a:solidFill>
                <a:latin typeface="ArialMT"/>
              </a:rPr>
              <a:t> </a:t>
            </a:r>
            <a:r>
              <a:rPr lang="en-US" sz="1800" b="0" i="0" u="none" strike="noStrike" baseline="0" dirty="0">
                <a:solidFill>
                  <a:srgbClr val="1155CD"/>
                </a:solidFill>
                <a:latin typeface="Verdana" panose="020B0604030504040204" pitchFamily="34" charset="0"/>
              </a:rPr>
              <a:t>https://aws.amazon.com/getting-started/hands-on/?getting-started</a:t>
            </a:r>
          </a:p>
          <a:p>
            <a:pPr algn="l"/>
            <a:r>
              <a:rPr lang="en-US" sz="1800" b="0" i="0" u="none" strike="noStrike" baseline="0" dirty="0">
                <a:solidFill>
                  <a:srgbClr val="1155CD"/>
                </a:solidFill>
                <a:latin typeface="Verdana" panose="020B0604030504040204" pitchFamily="34" charset="0"/>
              </a:rPr>
              <a:t>-</a:t>
            </a:r>
            <a:r>
              <a:rPr lang="en-US" sz="1800" b="0" i="0" u="none" strike="noStrike" baseline="0" dirty="0" err="1">
                <a:solidFill>
                  <a:srgbClr val="1155CD"/>
                </a:solidFill>
                <a:latin typeface="Verdana" panose="020B0604030504040204" pitchFamily="34" charset="0"/>
              </a:rPr>
              <a:t>all.sort</a:t>
            </a:r>
            <a:r>
              <a:rPr lang="en-US" sz="1800" b="0" i="0" u="none" strike="noStrike" baseline="0" dirty="0">
                <a:solidFill>
                  <a:srgbClr val="1155CD"/>
                </a:solidFill>
                <a:latin typeface="Verdana" panose="020B0604030504040204" pitchFamily="34" charset="0"/>
              </a:rPr>
              <a:t>-by=</a:t>
            </a:r>
            <a:r>
              <a:rPr lang="en-US" sz="1800" b="0" i="0" u="none" strike="noStrike" baseline="0" dirty="0" err="1">
                <a:solidFill>
                  <a:srgbClr val="1155CD"/>
                </a:solidFill>
                <a:latin typeface="Verdana" panose="020B0604030504040204" pitchFamily="34" charset="0"/>
              </a:rPr>
              <a:t>item.additionalFields.content-latest-publish-date&amp;gettin</a:t>
            </a:r>
            <a:endParaRPr lang="en-US" sz="1800" b="0" i="0" u="none" strike="noStrike" baseline="0" dirty="0">
              <a:solidFill>
                <a:srgbClr val="1155CD"/>
              </a:solidFill>
              <a:latin typeface="Verdana" panose="020B0604030504040204" pitchFamily="34" charset="0"/>
            </a:endParaRPr>
          </a:p>
          <a:p>
            <a:pPr algn="l"/>
            <a:r>
              <a:rPr lang="en-US" sz="1800" b="0" i="0" u="none" strike="noStrike" baseline="0" dirty="0">
                <a:solidFill>
                  <a:srgbClr val="1155CD"/>
                </a:solidFill>
                <a:latin typeface="Verdana" panose="020B0604030504040204" pitchFamily="34" charset="0"/>
              </a:rPr>
              <a:t>g-started-</a:t>
            </a:r>
            <a:r>
              <a:rPr lang="en-US" sz="1800" b="0" i="0" u="none" strike="noStrike" baseline="0" dirty="0" err="1">
                <a:solidFill>
                  <a:srgbClr val="1155CD"/>
                </a:solidFill>
                <a:latin typeface="Verdana" panose="020B0604030504040204" pitchFamily="34" charset="0"/>
              </a:rPr>
              <a:t>all.sort</a:t>
            </a:r>
            <a:r>
              <a:rPr lang="en-US" sz="1800" b="0" i="0" u="none" strike="noStrike" baseline="0" dirty="0">
                <a:solidFill>
                  <a:srgbClr val="1155CD"/>
                </a:solidFill>
                <a:latin typeface="Verdana" panose="020B0604030504040204" pitchFamily="34" charset="0"/>
              </a:rPr>
              <a:t>-order=</a:t>
            </a:r>
            <a:r>
              <a:rPr lang="en-US" sz="1800" b="0" i="0" u="none" strike="noStrike" baseline="0" dirty="0" err="1">
                <a:solidFill>
                  <a:srgbClr val="1155CD"/>
                </a:solidFill>
                <a:latin typeface="Verdana" panose="020B0604030504040204" pitchFamily="34" charset="0"/>
              </a:rPr>
              <a:t>desc&amp;awsf.getting-started-category</a:t>
            </a:r>
            <a:r>
              <a:rPr lang="en-US" sz="1800" b="0" i="0" u="none" strike="noStrike" baseline="0" dirty="0">
                <a:solidFill>
                  <a:srgbClr val="1155CD"/>
                </a:solidFill>
                <a:latin typeface="Verdana" panose="020B0604030504040204" pitchFamily="34" charset="0"/>
              </a:rPr>
              <a:t>=*</a:t>
            </a:r>
            <a:r>
              <a:rPr lang="en-US" sz="1800" b="0" i="0" u="none" strike="noStrike" baseline="0" dirty="0" err="1">
                <a:solidFill>
                  <a:srgbClr val="1155CD"/>
                </a:solidFill>
                <a:latin typeface="Verdana" panose="020B0604030504040204" pitchFamily="34" charset="0"/>
              </a:rPr>
              <a:t>all&amp;a</a:t>
            </a:r>
            <a:endParaRPr lang="en-US" sz="1800" b="0" i="0" u="none" strike="noStrike" baseline="0" dirty="0">
              <a:solidFill>
                <a:srgbClr val="1155CD"/>
              </a:solidFill>
              <a:latin typeface="Verdana" panose="020B0604030504040204" pitchFamily="34" charset="0"/>
            </a:endParaRPr>
          </a:p>
          <a:p>
            <a:pPr algn="l"/>
            <a:r>
              <a:rPr lang="en-US" sz="1800" b="0" i="0" u="none" strike="noStrike" baseline="0" dirty="0" err="1">
                <a:solidFill>
                  <a:srgbClr val="1155CD"/>
                </a:solidFill>
                <a:latin typeface="Verdana" panose="020B0604030504040204" pitchFamily="34" charset="0"/>
              </a:rPr>
              <a:t>wsf.getting</a:t>
            </a:r>
            <a:r>
              <a:rPr lang="en-US" sz="1800" b="0" i="0" u="none" strike="noStrike" baseline="0" dirty="0">
                <a:solidFill>
                  <a:srgbClr val="1155CD"/>
                </a:solidFill>
                <a:latin typeface="Verdana" panose="020B0604030504040204" pitchFamily="34" charset="0"/>
              </a:rPr>
              <a:t>-started-level=*</a:t>
            </a:r>
            <a:r>
              <a:rPr lang="en-US" sz="1800" b="0" i="0" u="none" strike="noStrike" baseline="0" dirty="0" err="1">
                <a:solidFill>
                  <a:srgbClr val="1155CD"/>
                </a:solidFill>
                <a:latin typeface="Verdana" panose="020B0604030504040204" pitchFamily="34" charset="0"/>
              </a:rPr>
              <a:t>all&amp;awsf.getting-started-content-type</a:t>
            </a:r>
            <a:r>
              <a:rPr lang="en-US" sz="1800" b="0" i="0" u="none" strike="noStrike" baseline="0" dirty="0">
                <a:solidFill>
                  <a:srgbClr val="1155CD"/>
                </a:solidFill>
                <a:latin typeface="Verdana" panose="020B0604030504040204" pitchFamily="34" charset="0"/>
              </a:rPr>
              <a:t>=*</a:t>
            </a:r>
          </a:p>
          <a:p>
            <a:pPr algn="l"/>
            <a:r>
              <a:rPr lang="en-US" sz="1800" b="0" i="0" u="none" strike="noStrike" baseline="0" dirty="0">
                <a:solidFill>
                  <a:srgbClr val="1155CD"/>
                </a:solidFill>
                <a:latin typeface="Verdana" panose="020B0604030504040204" pitchFamily="34" charset="0"/>
              </a:rPr>
              <a:t>all</a:t>
            </a:r>
          </a:p>
          <a:p>
            <a:pPr algn="l"/>
            <a:r>
              <a:rPr lang="en-US" sz="1800" b="0" i="0" u="none" strike="noStrike" baseline="0" dirty="0">
                <a:solidFill>
                  <a:srgbClr val="000000"/>
                </a:solidFill>
                <a:latin typeface="ArialMT"/>
              </a:rPr>
              <a:t> </a:t>
            </a:r>
            <a:r>
              <a:rPr lang="en-US" sz="1800" b="0" i="0" u="none" strike="noStrike" baseline="0" dirty="0">
                <a:solidFill>
                  <a:srgbClr val="1155CD"/>
                </a:solidFill>
                <a:latin typeface="Verdana" panose="020B0604030504040204" pitchFamily="34" charset="0"/>
              </a:rPr>
              <a:t>https://www.ibm.com/in-en</a:t>
            </a:r>
            <a:endParaRPr lang="en-US" dirty="0"/>
          </a:p>
        </p:txBody>
      </p:sp>
      <p:sp>
        <p:nvSpPr>
          <p:cNvPr id="4" name="Slide Number Placeholder 3">
            <a:extLst>
              <a:ext uri="{FF2B5EF4-FFF2-40B4-BE49-F238E27FC236}">
                <a16:creationId xmlns:a16="http://schemas.microsoft.com/office/drawing/2014/main" id="{6DD4553E-A230-D269-B7BC-B40B94750D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71311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1CEC-0EA6-9849-3D34-7755F6F3299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DD88538-F994-7BAC-3954-71DADD9EB47B}"/>
              </a:ext>
            </a:extLst>
          </p:cNvPr>
          <p:cNvSpPr>
            <a:spLocks noGrp="1"/>
          </p:cNvSpPr>
          <p:nvPr>
            <p:ph type="body" idx="1"/>
          </p:nvPr>
        </p:nvSpPr>
        <p:spPr/>
        <p:txBody>
          <a:bodyPr>
            <a:normAutofit/>
          </a:bodyPr>
          <a:lstStyle/>
          <a:p>
            <a:pPr marL="114300" indent="0">
              <a:buNone/>
            </a:pPr>
            <a:r>
              <a:rPr lang="en-US" dirty="0"/>
              <a:t>The project leverages machine learning models to analyze a large dataset of billboard advertising rates and provides valuable insights into the factors that affect advertising rates, such as location, traffic volume, and demographics. This analysis enables businesses to optimize their advertising spend and target the right audiences for their products and</a:t>
            </a:r>
          </a:p>
          <a:p>
            <a:pPr marL="114300" indent="0">
              <a:buNone/>
            </a:pPr>
            <a:r>
              <a:rPr lang="en-US" dirty="0"/>
              <a:t>services.</a:t>
            </a:r>
          </a:p>
        </p:txBody>
      </p:sp>
      <p:sp>
        <p:nvSpPr>
          <p:cNvPr id="4" name="Slide Number Placeholder 3">
            <a:extLst>
              <a:ext uri="{FF2B5EF4-FFF2-40B4-BE49-F238E27FC236}">
                <a16:creationId xmlns:a16="http://schemas.microsoft.com/office/drawing/2014/main" id="{28E8F964-6069-1FE8-7AFE-98909A6A86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83547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
          <p:cNvSpPr txBox="1">
            <a:spLocks noGrp="1"/>
          </p:cNvSpPr>
          <p:nvPr>
            <p:ph type="body" idx="1"/>
          </p:nvPr>
        </p:nvSpPr>
        <p:spPr>
          <a:xfrm>
            <a:off x="488275" y="1535625"/>
            <a:ext cx="10972800" cy="2704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ctr" rtl="0">
              <a:lnSpc>
                <a:spcPct val="100000"/>
              </a:lnSpc>
              <a:spcBef>
                <a:spcPts val="0"/>
              </a:spcBef>
              <a:spcAft>
                <a:spcPts val="0"/>
              </a:spcAft>
              <a:buClr>
                <a:schemeClr val="dk1"/>
              </a:buClr>
              <a:buSzPct val="100000"/>
              <a:buNone/>
            </a:pPr>
            <a:endParaRPr sz="11500">
              <a:latin typeface="Calibri"/>
              <a:ea typeface="Calibri"/>
              <a:cs typeface="Calibri"/>
              <a:sym typeface="Calibri"/>
            </a:endParaRPr>
          </a:p>
          <a:p>
            <a:pPr marL="342900" lvl="0" indent="-342900" algn="ctr" rtl="0">
              <a:lnSpc>
                <a:spcPct val="100000"/>
              </a:lnSpc>
              <a:spcBef>
                <a:spcPts val="1437"/>
              </a:spcBef>
              <a:spcAft>
                <a:spcPts val="0"/>
              </a:spcAft>
              <a:buClr>
                <a:schemeClr val="dk1"/>
              </a:buClr>
              <a:buSzPct val="100000"/>
              <a:buNone/>
            </a:pPr>
            <a:r>
              <a:rPr lang="en-US" sz="11500">
                <a:latin typeface="Calibri"/>
                <a:ea typeface="Calibri"/>
                <a:cs typeface="Calibri"/>
                <a:sym typeface="Calibri"/>
              </a:rPr>
              <a:t>Thank You !!</a:t>
            </a:r>
            <a:endParaRPr>
              <a:latin typeface="Calibri"/>
              <a:ea typeface="Calibri"/>
              <a:cs typeface="Calibri"/>
              <a:sym typeface="Calibri"/>
            </a:endParaRPr>
          </a:p>
        </p:txBody>
      </p:sp>
    </p:spTree>
    <p:extLst>
      <p:ext uri="{BB962C8B-B14F-4D97-AF65-F5344CB8AC3E}">
        <p14:creationId xmlns:p14="http://schemas.microsoft.com/office/powerpoint/2010/main" val="323060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A11E-3ED4-54D5-8FC5-026149D2F766}"/>
              </a:ext>
            </a:extLst>
          </p:cNvPr>
          <p:cNvSpPr>
            <a:spLocks noGrp="1"/>
          </p:cNvSpPr>
          <p:nvPr>
            <p:ph type="title"/>
          </p:nvPr>
        </p:nvSpPr>
        <p:spPr/>
        <p:txBody>
          <a:bodyPr/>
          <a:lstStyle/>
          <a:p>
            <a:r>
              <a:rPr lang="en-US" b="1" dirty="0"/>
              <a:t>Introduction</a:t>
            </a:r>
          </a:p>
        </p:txBody>
      </p:sp>
      <p:sp>
        <p:nvSpPr>
          <p:cNvPr id="3" name="Text Placeholder 2">
            <a:extLst>
              <a:ext uri="{FF2B5EF4-FFF2-40B4-BE49-F238E27FC236}">
                <a16:creationId xmlns:a16="http://schemas.microsoft.com/office/drawing/2014/main" id="{4946E19E-E873-D666-2152-BB3EEB795250}"/>
              </a:ext>
            </a:extLst>
          </p:cNvPr>
          <p:cNvSpPr>
            <a:spLocks noGrp="1"/>
          </p:cNvSpPr>
          <p:nvPr>
            <p:ph type="body" idx="1"/>
          </p:nvPr>
        </p:nvSpPr>
        <p:spPr/>
        <p:txBody>
          <a:bodyPr>
            <a:normAutofit/>
          </a:bodyPr>
          <a:lstStyle/>
          <a:p>
            <a:pPr marL="114300" indent="0">
              <a:buNone/>
            </a:pPr>
            <a:r>
              <a:rPr lang="en-US" b="1" dirty="0"/>
              <a:t>One Stop Solution for Billboard Advertising Rates</a:t>
            </a:r>
          </a:p>
          <a:p>
            <a:pPr marL="114300" indent="0">
              <a:buNone/>
            </a:pPr>
            <a:r>
              <a:rPr lang="en-US" dirty="0"/>
              <a:t>The advertising industry has been rapidly evolving, and billboard advertising is still one of the most effective ways of promoting products and services. However, one of the main challenges for advertisers is the lack of transparency and consistency in billboard advertising rates. There is a need for a one-stop solution that provides accurate pricing information and allows advertisers to select the most cost-effective options.</a:t>
            </a:r>
          </a:p>
          <a:p>
            <a:pPr marL="114300" indent="0">
              <a:buNone/>
            </a:pPr>
            <a:endParaRPr lang="en-US" dirty="0"/>
          </a:p>
        </p:txBody>
      </p:sp>
      <p:sp>
        <p:nvSpPr>
          <p:cNvPr id="4" name="Slide Number Placeholder 3">
            <a:extLst>
              <a:ext uri="{FF2B5EF4-FFF2-40B4-BE49-F238E27FC236}">
                <a16:creationId xmlns:a16="http://schemas.microsoft.com/office/drawing/2014/main" id="{3C12DB36-172E-4CE2-2347-B4B7F54A4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48565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25A459-1D70-7B53-E151-7E882C7DC0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a:extLst>
              <a:ext uri="{FF2B5EF4-FFF2-40B4-BE49-F238E27FC236}">
                <a16:creationId xmlns:a16="http://schemas.microsoft.com/office/drawing/2014/main" id="{22764914-F09E-48D8-4927-F1DD85FA4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26141"/>
            <a:ext cx="10285413" cy="610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6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C8DC-4053-4384-291D-5A32ABBCC521}"/>
              </a:ext>
            </a:extLst>
          </p:cNvPr>
          <p:cNvSpPr>
            <a:spLocks noGrp="1"/>
          </p:cNvSpPr>
          <p:nvPr>
            <p:ph type="title"/>
          </p:nvPr>
        </p:nvSpPr>
        <p:spPr/>
        <p:txBody>
          <a:bodyPr/>
          <a:lstStyle/>
          <a:p>
            <a:r>
              <a:rPr lang="en-US" b="1" dirty="0"/>
              <a:t>Background</a:t>
            </a:r>
          </a:p>
        </p:txBody>
      </p:sp>
      <p:sp>
        <p:nvSpPr>
          <p:cNvPr id="3" name="Text Placeholder 2">
            <a:extLst>
              <a:ext uri="{FF2B5EF4-FFF2-40B4-BE49-F238E27FC236}">
                <a16:creationId xmlns:a16="http://schemas.microsoft.com/office/drawing/2014/main" id="{CD586E72-3581-C939-75D4-3C8127067C78}"/>
              </a:ext>
            </a:extLst>
          </p:cNvPr>
          <p:cNvSpPr>
            <a:spLocks noGrp="1"/>
          </p:cNvSpPr>
          <p:nvPr>
            <p:ph type="body" idx="1"/>
          </p:nvPr>
        </p:nvSpPr>
        <p:spPr/>
        <p:txBody>
          <a:bodyPr>
            <a:normAutofit fontScale="85000" lnSpcReduction="20000"/>
          </a:bodyPr>
          <a:lstStyle/>
          <a:p>
            <a:r>
              <a:rPr lang="en-US" dirty="0"/>
              <a:t>Billboards are a popular and effective form of outdoor advertising that involves displaying large-scale advertisements in prominent locations, such as along highways, in urban areas, and at events. Billboards typically feature high-impact visuals and concise messages to capture the attention of passersby and communicate the advertiser's message quickly and effectively.</a:t>
            </a:r>
          </a:p>
          <a:p>
            <a:endParaRPr lang="en-US" dirty="0"/>
          </a:p>
          <a:p>
            <a:r>
              <a:rPr lang="en-US" dirty="0"/>
              <a:t>Billboards can be static or digital, with digital billboards offering the flexibility to display multiple ads and change content frequently. Advertisers can choose from various types of billboards, such as standard billboards, bulletins, posters, and walls cape, to suit their specific needs and budget.</a:t>
            </a:r>
          </a:p>
          <a:p>
            <a:endParaRPr lang="en-US" dirty="0"/>
          </a:p>
        </p:txBody>
      </p:sp>
      <p:sp>
        <p:nvSpPr>
          <p:cNvPr id="4" name="Slide Number Placeholder 3">
            <a:extLst>
              <a:ext uri="{FF2B5EF4-FFF2-40B4-BE49-F238E27FC236}">
                <a16:creationId xmlns:a16="http://schemas.microsoft.com/office/drawing/2014/main" id="{B8F914DD-5217-9B4A-D36D-CB68F4C76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2177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0A884-02BA-295D-9A95-D7F4A78376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2050" name="Picture 2" descr="Brands Are Dominating Billboards This Year: Here's How To Create Impactful  OOH Advertising">
            <a:extLst>
              <a:ext uri="{FF2B5EF4-FFF2-40B4-BE49-F238E27FC236}">
                <a16:creationId xmlns:a16="http://schemas.microsoft.com/office/drawing/2014/main" id="{09DED399-AF04-ACBD-059E-929A20513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552450"/>
            <a:ext cx="913447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2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C6FB-B5BC-AE8F-1601-196DB36460FC}"/>
              </a:ext>
            </a:extLst>
          </p:cNvPr>
          <p:cNvSpPr>
            <a:spLocks noGrp="1"/>
          </p:cNvSpPr>
          <p:nvPr>
            <p:ph type="title"/>
          </p:nvPr>
        </p:nvSpPr>
        <p:spPr/>
        <p:txBody>
          <a:bodyPr/>
          <a:lstStyle/>
          <a:p>
            <a:r>
              <a:rPr lang="en-US" b="1" dirty="0"/>
              <a:t>Collection of the Dataset</a:t>
            </a:r>
          </a:p>
        </p:txBody>
      </p:sp>
      <p:sp>
        <p:nvSpPr>
          <p:cNvPr id="3" name="Text Placeholder 2">
            <a:extLst>
              <a:ext uri="{FF2B5EF4-FFF2-40B4-BE49-F238E27FC236}">
                <a16:creationId xmlns:a16="http://schemas.microsoft.com/office/drawing/2014/main" id="{368B70E6-DC10-4080-C2C2-64A501359C67}"/>
              </a:ext>
            </a:extLst>
          </p:cNvPr>
          <p:cNvSpPr>
            <a:spLocks noGrp="1"/>
          </p:cNvSpPr>
          <p:nvPr>
            <p:ph type="body" idx="1"/>
          </p:nvPr>
        </p:nvSpPr>
        <p:spPr/>
        <p:txBody>
          <a:bodyPr/>
          <a:lstStyle/>
          <a:p>
            <a:r>
              <a:rPr lang="en-US" dirty="0"/>
              <a:t>We have taken the all the areas of “Ahmedabad” city.</a:t>
            </a:r>
          </a:p>
          <a:p>
            <a:pPr marL="114300" indent="0">
              <a:buNone/>
            </a:pPr>
            <a:r>
              <a:rPr lang="en-US" dirty="0"/>
              <a:t>User can select the Billboard on the basis of:</a:t>
            </a:r>
          </a:p>
          <a:p>
            <a:pPr marL="628650" indent="-514350">
              <a:buAutoNum type="arabicPeriod"/>
            </a:pPr>
            <a:r>
              <a:rPr lang="en-US" dirty="0"/>
              <a:t>Area</a:t>
            </a:r>
          </a:p>
          <a:p>
            <a:pPr marL="628650" indent="-514350">
              <a:buAutoNum type="arabicPeriod"/>
            </a:pPr>
            <a:r>
              <a:rPr lang="en-US" dirty="0"/>
              <a:t>Type</a:t>
            </a:r>
          </a:p>
          <a:p>
            <a:pPr marL="628650" indent="-514350">
              <a:buAutoNum type="arabicPeriod"/>
            </a:pPr>
            <a:r>
              <a:rPr lang="en-US" dirty="0"/>
              <a:t>Height and Width</a:t>
            </a:r>
          </a:p>
          <a:p>
            <a:pPr marL="628650" indent="-514350">
              <a:buAutoNum type="arabicPeriod"/>
            </a:pPr>
            <a:r>
              <a:rPr lang="en-US" dirty="0"/>
              <a:t>No of Days</a:t>
            </a:r>
          </a:p>
          <a:p>
            <a:pPr marL="628650" indent="-514350">
              <a:buAutoNum type="arabicPeriod"/>
            </a:pPr>
            <a:r>
              <a:rPr lang="en-US" dirty="0"/>
              <a:t>Duration</a:t>
            </a:r>
          </a:p>
          <a:p>
            <a:pPr marL="114300" indent="0">
              <a:buNone/>
            </a:pPr>
            <a:endParaRPr lang="en-US" dirty="0"/>
          </a:p>
          <a:p>
            <a:pPr marL="628650" indent="-514350">
              <a:buAutoNum type="arabicPeriod"/>
            </a:pPr>
            <a:endParaRPr lang="en-US" dirty="0"/>
          </a:p>
        </p:txBody>
      </p:sp>
      <p:sp>
        <p:nvSpPr>
          <p:cNvPr id="4" name="Slide Number Placeholder 3">
            <a:extLst>
              <a:ext uri="{FF2B5EF4-FFF2-40B4-BE49-F238E27FC236}">
                <a16:creationId xmlns:a16="http://schemas.microsoft.com/office/drawing/2014/main" id="{FF771699-27C3-E068-EF29-BE189DBA47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77720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D24EC4-C409-0428-0661-3E9E2BFA7E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4" name="Picture 3">
            <a:extLst>
              <a:ext uri="{FF2B5EF4-FFF2-40B4-BE49-F238E27FC236}">
                <a16:creationId xmlns:a16="http://schemas.microsoft.com/office/drawing/2014/main" id="{4818A09F-7BB3-8C0A-042D-3B58CB07A851}"/>
              </a:ext>
            </a:extLst>
          </p:cNvPr>
          <p:cNvPicPr>
            <a:picLocks noChangeAspect="1"/>
          </p:cNvPicPr>
          <p:nvPr/>
        </p:nvPicPr>
        <p:blipFill>
          <a:blip r:embed="rId2"/>
          <a:stretch>
            <a:fillRect/>
          </a:stretch>
        </p:blipFill>
        <p:spPr>
          <a:xfrm>
            <a:off x="2293290" y="331201"/>
            <a:ext cx="7605419" cy="6195597"/>
          </a:xfrm>
          <a:prstGeom prst="rect">
            <a:avLst/>
          </a:prstGeom>
        </p:spPr>
      </p:pic>
    </p:spTree>
    <p:extLst>
      <p:ext uri="{BB962C8B-B14F-4D97-AF65-F5344CB8AC3E}">
        <p14:creationId xmlns:p14="http://schemas.microsoft.com/office/powerpoint/2010/main" val="400014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853B1-C0A4-BA38-B16D-92EAD2F5C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42361605-60EC-5F03-69BF-543A00908D97}"/>
              </a:ext>
            </a:extLst>
          </p:cNvPr>
          <p:cNvPicPr>
            <a:picLocks noChangeAspect="1"/>
          </p:cNvPicPr>
          <p:nvPr/>
        </p:nvPicPr>
        <p:blipFill>
          <a:blip r:embed="rId2"/>
          <a:stretch>
            <a:fillRect/>
          </a:stretch>
        </p:blipFill>
        <p:spPr>
          <a:xfrm>
            <a:off x="1396182" y="706167"/>
            <a:ext cx="8013290" cy="5650186"/>
          </a:xfrm>
          <a:prstGeom prst="rect">
            <a:avLst/>
          </a:prstGeom>
        </p:spPr>
      </p:pic>
    </p:spTree>
    <p:extLst>
      <p:ext uri="{BB962C8B-B14F-4D97-AF65-F5344CB8AC3E}">
        <p14:creationId xmlns:p14="http://schemas.microsoft.com/office/powerpoint/2010/main" val="26365545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724</Words>
  <Application>Microsoft Office PowerPoint</Application>
  <PresentationFormat>Widescreen</PresentationFormat>
  <Paragraphs>124</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ArialMT</vt:lpstr>
      <vt:lpstr>Calibri</vt:lpstr>
      <vt:lpstr>Verdana</vt:lpstr>
      <vt:lpstr>Office Theme</vt:lpstr>
      <vt:lpstr>  IBM Project Presentation  on  “One Stop Solution for Billboard Advertising Rates” </vt:lpstr>
      <vt:lpstr>Table of Contents</vt:lpstr>
      <vt:lpstr>Introduction</vt:lpstr>
      <vt:lpstr>PowerPoint Presentation</vt:lpstr>
      <vt:lpstr>Background</vt:lpstr>
      <vt:lpstr>PowerPoint Presentation</vt:lpstr>
      <vt:lpstr>Collection of the Dataset</vt:lpstr>
      <vt:lpstr>PowerPoint Presentation</vt:lpstr>
      <vt:lpstr>PowerPoint Presentation</vt:lpstr>
      <vt:lpstr>Implementation Details</vt:lpstr>
      <vt:lpstr>Collection of the Dataset</vt:lpstr>
      <vt:lpstr>Machine Learning</vt:lpstr>
      <vt:lpstr>Various ML models applied</vt:lpstr>
      <vt:lpstr>PowerPoint Presentation</vt:lpstr>
      <vt:lpstr>Working</vt:lpstr>
      <vt:lpstr>Scanning</vt:lpstr>
      <vt:lpstr>PowerPoint Presentation</vt:lpstr>
      <vt:lpstr>PowerPoint Presentation</vt:lpstr>
      <vt:lpstr>Coding</vt:lpstr>
      <vt:lpstr>Final Output</vt:lpstr>
      <vt:lpstr>PowerPoint Presentation</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Project Presentation  on  “One Stop Solution for Billboard Advertising Rates” </dc:title>
  <dc:creator>Lalit Panwar</dc:creator>
  <cp:lastModifiedBy>Prutha Vagh</cp:lastModifiedBy>
  <cp:revision>8</cp:revision>
  <dcterms:created xsi:type="dcterms:W3CDTF">2017-12-29T08:33:53Z</dcterms:created>
  <dcterms:modified xsi:type="dcterms:W3CDTF">2023-04-07T06:39:55Z</dcterms:modified>
</cp:coreProperties>
</file>