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33"/>
  </p:notesMasterIdLst>
  <p:sldIdLst>
    <p:sldId id="284" r:id="rId2"/>
    <p:sldId id="275" r:id="rId3"/>
    <p:sldId id="258" r:id="rId4"/>
    <p:sldId id="259" r:id="rId5"/>
    <p:sldId id="260" r:id="rId6"/>
    <p:sldId id="261" r:id="rId7"/>
    <p:sldId id="262" r:id="rId8"/>
    <p:sldId id="297" r:id="rId9"/>
    <p:sldId id="298" r:id="rId10"/>
    <p:sldId id="263" r:id="rId11"/>
    <p:sldId id="296" r:id="rId12"/>
    <p:sldId id="276" r:id="rId13"/>
    <p:sldId id="285" r:id="rId14"/>
    <p:sldId id="291" r:id="rId15"/>
    <p:sldId id="292" r:id="rId16"/>
    <p:sldId id="286" r:id="rId17"/>
    <p:sldId id="277" r:id="rId18"/>
    <p:sldId id="287" r:id="rId19"/>
    <p:sldId id="281" r:id="rId20"/>
    <p:sldId id="280" r:id="rId21"/>
    <p:sldId id="279" r:id="rId22"/>
    <p:sldId id="288" r:id="rId23"/>
    <p:sldId id="289" r:id="rId24"/>
    <p:sldId id="290" r:id="rId25"/>
    <p:sldId id="282" r:id="rId26"/>
    <p:sldId id="283" r:id="rId27"/>
    <p:sldId id="293" r:id="rId28"/>
    <p:sldId id="294" r:id="rId29"/>
    <p:sldId id="295" r:id="rId30"/>
    <p:sldId id="273" r:id="rId31"/>
    <p:sldId id="274" r:id="rId3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9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b781c6b2b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g2b781c6b2b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5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10688638" y="1371604"/>
            <a:ext cx="5851525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3271838" y="-2184396"/>
            <a:ext cx="5851525" cy="107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12800" y="1600203"/>
            <a:ext cx="7213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8229600" y="1600203"/>
            <a:ext cx="7213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file/xQFjFq7g2f2Yg1IO6Pkt8y/IBM---AI-Resume-Analyzer?type=design&amp;node-id=0-1&amp;mode=design&amp;t=IpOPSLQAz7FOdBjG-0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ucid.app/lucidchart/773b9ec9-7324-45eb-a1d6-070067ec19d4/edit?invitationId=inv_9ba6c9d4-8fe7-4aed-94fc-fbccfafc4ab3&amp;page=0_0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248" y="1194897"/>
            <a:ext cx="11480800" cy="1626368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sz="3100" dirty="0"/>
              <a:t> IBM Project Presentation </a:t>
            </a:r>
            <a:br>
              <a:rPr lang="en-US" sz="3100" dirty="0"/>
            </a:br>
            <a:r>
              <a:rPr lang="en-US" sz="3100" dirty="0"/>
              <a:t>on </a:t>
            </a:r>
            <a:r>
              <a:rPr lang="en-US" dirty="0"/>
              <a:t/>
            </a:r>
            <a:br>
              <a:rPr lang="en-US" dirty="0"/>
            </a:br>
            <a:r>
              <a:rPr lang="en-US" sz="3300" dirty="0"/>
              <a:t>“Artificial Intelligence Based Solutions for Corporate Employees”</a:t>
            </a:r>
            <a:br>
              <a:rPr lang="en-US" sz="3300" dirty="0"/>
            </a:br>
            <a:endParaRPr lang="en-US" sz="33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2091" y="2607453"/>
            <a:ext cx="9921114" cy="3690107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</a:t>
            </a:r>
          </a:p>
          <a:p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Group ID: </a:t>
            </a:r>
            <a:r>
              <a:rPr lang="en-US" sz="28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G21</a:t>
            </a: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Mayan Suthar(21162172005)</a:t>
            </a:r>
          </a:p>
          <a:p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Mahendrasinh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Dod(21162102002)</a:t>
            </a:r>
          </a:p>
          <a:p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Nawaz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Bakali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(20162121003)</a:t>
            </a:r>
          </a:p>
          <a:p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Institute of Computer Technology, Ganpat University</a:t>
            </a:r>
          </a:p>
          <a:p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Date:</a:t>
            </a:r>
          </a:p>
          <a:p>
            <a:endParaRPr lang="en-US" sz="28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endParaRPr lang="en-US" sz="2800" b="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276" y="160255"/>
            <a:ext cx="5619761" cy="98298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Flowchart &amp; Algorithms</a:t>
            </a:r>
            <a:endParaRPr dirty="0"/>
          </a:p>
        </p:txBody>
      </p:sp>
      <p:sp>
        <p:nvSpPr>
          <p:cNvPr id="138" name="Google Shape;138;p2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5165779" y="6356353"/>
            <a:ext cx="2164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</a:t>
            </a:r>
            <a:r>
              <a:rPr lang="en-US" dirty="0" smtClean="0"/>
              <a:t>6.1:  ER Diagram.</a:t>
            </a:r>
            <a:endParaRPr lang="en-US" dirty="0"/>
          </a:p>
          <a:p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0123" y="1243012"/>
            <a:ext cx="7831753" cy="493894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 &amp; Algorithms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370" y="1254921"/>
            <a:ext cx="3036718" cy="510143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65779" y="6356353"/>
            <a:ext cx="1895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6.2</a:t>
            </a:r>
            <a:r>
              <a:rPr lang="en-US" dirty="0" smtClean="0"/>
              <a:t>: Site Map.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431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D4B1F-C479-B3E9-F27A-98C0C8A56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7D7A36-3122-D9A5-F341-A7DAB90618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A6CE28-9594-A0BB-07EF-6525C3ACA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396" y="1496400"/>
            <a:ext cx="7096269" cy="42741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73311" y="6277305"/>
            <a:ext cx="2133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</a:t>
            </a:r>
            <a:r>
              <a:rPr lang="en-US" dirty="0" smtClean="0"/>
              <a:t>7.1: Home Page</a:t>
            </a:r>
            <a:r>
              <a:rPr lang="en-IN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765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C4424-DDFE-6565-72FA-E0CEADA85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Resume Result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19C4CB-57C5-C0C8-CA20-BD390635EE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A7D0B3-30F2-88F2-2FF4-5C130829EA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97"/>
          <a:stretch/>
        </p:blipFill>
        <p:spPr bwMode="auto">
          <a:xfrm>
            <a:off x="1843417" y="1600203"/>
            <a:ext cx="8505166" cy="45259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625886" y="6277305"/>
            <a:ext cx="2989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</a:t>
            </a:r>
            <a:r>
              <a:rPr lang="en-US" dirty="0" smtClean="0"/>
              <a:t>7.2: Parser Resume Result. 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0375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B1F82-C56E-1108-9968-9C551C871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Resume Result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1794F-3477-4DBB-1CB1-FB083E4FDA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2B552D-506D-9E76-71AB-6E281C1A53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66"/>
          <a:stretch/>
        </p:blipFill>
        <p:spPr bwMode="auto">
          <a:xfrm>
            <a:off x="1890608" y="1600202"/>
            <a:ext cx="8620881" cy="45259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625886" y="6277305"/>
            <a:ext cx="2989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</a:t>
            </a:r>
            <a:r>
              <a:rPr lang="en-US" dirty="0" smtClean="0"/>
              <a:t>7.3: Parser Resume Result.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3381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28550-88FD-B91A-56E6-5D1D8D47C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Resume Result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ACED0-EB52-C703-7F5C-060D68C0EE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2DA8FB-00D6-4F21-21E9-62D9961E62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78"/>
          <a:stretch/>
        </p:blipFill>
        <p:spPr bwMode="auto">
          <a:xfrm>
            <a:off x="1888575" y="1600203"/>
            <a:ext cx="8414849" cy="440785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625886" y="6277305"/>
            <a:ext cx="2989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</a:t>
            </a:r>
            <a:r>
              <a:rPr lang="en-US" dirty="0" smtClean="0"/>
              <a:t>7.4: Parser Resume Result. 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9551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70CF2-96C3-EFCD-63E8-BF173DEB7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Resume Score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1D4CD7-9332-8E8D-B0FE-032381EAB6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BA7509-0239-3EE1-7EB0-8CCB5B1931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20"/>
          <a:stretch/>
        </p:blipFill>
        <p:spPr bwMode="auto">
          <a:xfrm>
            <a:off x="1824305" y="1600203"/>
            <a:ext cx="8543389" cy="452596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625886" y="6277305"/>
            <a:ext cx="29899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</a:t>
            </a:r>
            <a:r>
              <a:rPr lang="en-US" dirty="0" smtClean="0"/>
              <a:t>7.5: Parser Resume Result.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808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4969D-776B-02DD-7046-9894E5D3F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 Page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2BC171-239F-8FF3-4C9C-37343C12C1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9992CD-20CE-CB1D-951A-8F85ABF9A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218" y="1643697"/>
            <a:ext cx="7547564" cy="45259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73311" y="6277305"/>
            <a:ext cx="2392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</a:t>
            </a:r>
            <a:r>
              <a:rPr lang="en-US" dirty="0" smtClean="0"/>
              <a:t>7.6: Feedback Page.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4865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A5B90-3D68-C163-FA27-B7267802D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Comments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FAB12B-CF3F-47C7-AAE3-72BFB94DFB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D0B14E-8BB3-BFAD-80A9-120A878C6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340" y="1618988"/>
            <a:ext cx="7489320" cy="44883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93653" y="6337567"/>
            <a:ext cx="6604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</a:t>
            </a:r>
            <a:r>
              <a:rPr lang="en-US" dirty="0" smtClean="0"/>
              <a:t>7.7: </a:t>
            </a:r>
            <a:r>
              <a:rPr lang="en-US" dirty="0"/>
              <a:t>Feedback Page - Pie Chart Summarizes of Other Users' Comments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6502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97276-1984-ED7E-238F-760FCF24B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Page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4ED4FD-5D66-F909-E45E-402C83B762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90CAC0-B251-C4E6-72E4-7024D49C5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979" y="1647825"/>
            <a:ext cx="7454042" cy="447834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73311" y="6277305"/>
            <a:ext cx="23439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</a:t>
            </a:r>
            <a:r>
              <a:rPr lang="en-US" dirty="0" smtClean="0"/>
              <a:t>7.8: About Us Page.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089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87F7A-6F40-5671-DA51-56520B167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05463-A62F-E0FA-47BE-8EEE78F0C8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800" dirty="0"/>
              <a:t>Introduction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800" dirty="0"/>
              <a:t>Goals / Objectives </a:t>
            </a:r>
          </a:p>
          <a:p>
            <a:pPr marL="342900" lvl="0" indent="-3429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800" dirty="0"/>
              <a:t>Background</a:t>
            </a:r>
          </a:p>
          <a:p>
            <a:pPr marL="342900" lvl="0" indent="-3429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800" dirty="0"/>
              <a:t>Recommended Approach</a:t>
            </a:r>
          </a:p>
          <a:p>
            <a:pPr marL="342900" lvl="0" indent="-3429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800" dirty="0"/>
              <a:t>Tools &amp; Technologies</a:t>
            </a:r>
          </a:p>
          <a:p>
            <a:pPr marL="342900" lvl="0" indent="-387350" algn="l" rtl="0">
              <a:spcBef>
                <a:spcPts val="500"/>
              </a:spcBef>
              <a:spcAft>
                <a:spcPts val="0"/>
              </a:spcAft>
              <a:buSzPts val="2500"/>
              <a:buChar char="•"/>
            </a:pPr>
            <a:r>
              <a:rPr lang="en-US" sz="2800" dirty="0"/>
              <a:t>Flowchart &amp; Algorithms</a:t>
            </a:r>
          </a:p>
          <a:p>
            <a:pPr marL="342900" lvl="0" indent="-387350" algn="l" rtl="0">
              <a:spcBef>
                <a:spcPts val="500"/>
              </a:spcBef>
              <a:spcAft>
                <a:spcPts val="0"/>
              </a:spcAft>
              <a:buSzPts val="2500"/>
              <a:buChar char="•"/>
            </a:pPr>
            <a:r>
              <a:rPr lang="en-US" sz="2800" dirty="0"/>
              <a:t>Implementation Details</a:t>
            </a:r>
          </a:p>
          <a:p>
            <a:pPr marL="342900" lvl="0" indent="-387350" algn="l" rtl="0">
              <a:spcBef>
                <a:spcPts val="500"/>
              </a:spcBef>
              <a:spcAft>
                <a:spcPts val="0"/>
              </a:spcAft>
              <a:buSzPts val="2500"/>
              <a:buChar char="•"/>
            </a:pPr>
            <a:r>
              <a:rPr lang="en-US" sz="2800" dirty="0"/>
              <a:t>Conclusion</a:t>
            </a:r>
          </a:p>
          <a:p>
            <a:pPr marL="342900" lvl="0" indent="-1841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endParaRPr lang="en-US" sz="2800" dirty="0"/>
          </a:p>
          <a:p>
            <a:pPr marL="342900" lvl="0" indent="-1841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endParaRPr lang="en-US" sz="2800" dirty="0"/>
          </a:p>
          <a:p>
            <a:endParaRPr lang="en-IN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3E638-76BB-578A-143A-31E99861F0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6482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DDA39-CB70-DC0B-044E-CBB67B5C3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Login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87DD1A-9305-8E59-0F99-0F2F344FA3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28BD42-26C3-57D9-881E-9DCB2CD52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066" y="1529455"/>
            <a:ext cx="7703868" cy="46139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73311" y="6277305"/>
            <a:ext cx="2114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</a:t>
            </a:r>
            <a:r>
              <a:rPr lang="en-US" dirty="0" smtClean="0"/>
              <a:t>7.9: Admin Page.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1157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4E8CF-D8B9-2BC1-6FA5-EEE6A353E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Admin Page 	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B31B51-0703-E3FD-5ABE-98876B64F3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4CAD44-933B-9807-AFB7-12DED679C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793" y="1571487"/>
            <a:ext cx="7654413" cy="45546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87359" y="6280015"/>
            <a:ext cx="9684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</a:t>
            </a:r>
            <a:r>
              <a:rPr lang="en-US" dirty="0" smtClean="0"/>
              <a:t>7.10: </a:t>
            </a:r>
            <a:r>
              <a:rPr lang="en-US" dirty="0"/>
              <a:t>Admin Page - User Resume Data and Feedback Data. It also has the Download Report option on the page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238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F11A6-69BB-EA77-1D4B-1B1B2DA13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Admin Page 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25AD3-1536-68DB-2080-B9DAE43C8D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CD172D-0F48-4F9E-A758-BC241CE9A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439" y="1600203"/>
            <a:ext cx="7449122" cy="44783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14031" y="6261109"/>
            <a:ext cx="876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</a:t>
            </a:r>
            <a:r>
              <a:rPr lang="en-US" dirty="0" smtClean="0"/>
              <a:t>7.11: Admin </a:t>
            </a:r>
            <a:r>
              <a:rPr lang="en-US" dirty="0"/>
              <a:t>Page - Pie-Chart for User's Experienced Level and for Predicted Field </a:t>
            </a:r>
            <a:r>
              <a:rPr lang="en-US" dirty="0" smtClean="0"/>
              <a:t>Recommendation.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71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7C104-847F-886D-E9D7-CC0619B38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Admin Page 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F3A41-5477-3067-EC5E-89EF54B7B3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C5456F-53B9-269A-2107-26E0EB7F0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207" y="1600203"/>
            <a:ext cx="7573324" cy="45259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17374" y="6308731"/>
            <a:ext cx="7757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</a:t>
            </a:r>
            <a:r>
              <a:rPr lang="en-US" dirty="0" smtClean="0"/>
              <a:t>7.12: </a:t>
            </a:r>
            <a:r>
              <a:rPr lang="en-US" dirty="0"/>
              <a:t>Admin Page - Pie-Chart for Users App Used Count and for Users App Used Count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2984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A092C-668F-F12A-3FAB-BA18493C1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Admin Page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A04F90-EDB0-08FB-7C0A-344D967C70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3ED7D5-35EF-772D-37CC-7D8A5137D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418" y="1554798"/>
            <a:ext cx="7697164" cy="46167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4766" y="6277305"/>
            <a:ext cx="4562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</a:t>
            </a:r>
            <a:r>
              <a:rPr lang="en-US" dirty="0" smtClean="0"/>
              <a:t>7.13: </a:t>
            </a:r>
            <a:r>
              <a:rPr lang="en-US" dirty="0"/>
              <a:t>Admin Page - Pie-Chart for State and City.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1064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A5BB8-211F-B5AD-2F11-1D5F71355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ChatBot</a:t>
            </a:r>
            <a:r>
              <a:rPr lang="en-US" dirty="0"/>
              <a:t> Redirect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164755-444E-4810-9B66-9623907DF2E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E03049-6174-A007-B51B-B1D97F104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242" y="1505267"/>
            <a:ext cx="7687516" cy="46208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73311" y="6277305"/>
            <a:ext cx="2403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</a:t>
            </a:r>
            <a:r>
              <a:rPr lang="en-US" dirty="0" smtClean="0"/>
              <a:t>7.14: Chat Bot Page.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2797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45085-CFC2-89A3-7364-995BDEDC6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ChatBot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35E288-A904-8902-DF22-FA0D2632CF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5F7F58-15AA-EC9E-CC08-05D95FB04C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20"/>
          <a:stretch/>
        </p:blipFill>
        <p:spPr bwMode="auto">
          <a:xfrm>
            <a:off x="1824304" y="1647825"/>
            <a:ext cx="8543391" cy="45259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173311" y="6277305"/>
            <a:ext cx="2282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</a:t>
            </a:r>
            <a:r>
              <a:rPr lang="en-US" dirty="0" smtClean="0"/>
              <a:t>7.15: </a:t>
            </a:r>
            <a:r>
              <a:rPr lang="en-US" dirty="0"/>
              <a:t>Chabot </a:t>
            </a:r>
            <a:r>
              <a:rPr lang="en-US" dirty="0" smtClean="0"/>
              <a:t>Page.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84601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4B4E3-D0B4-0AE7-7649-506D49410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DataBase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1D889D-EE2D-ECE6-DE1C-5FB0FE4A59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AA12B1-632F-5C53-5018-B11899067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253" y="2508352"/>
            <a:ext cx="8809493" cy="14245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73311" y="6277305"/>
            <a:ext cx="26613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</a:t>
            </a:r>
            <a:r>
              <a:rPr lang="en-US" dirty="0" smtClean="0"/>
              <a:t>7.16: </a:t>
            </a:r>
            <a:r>
              <a:rPr lang="en-US" dirty="0" err="1" smtClean="0"/>
              <a:t>DataBase</a:t>
            </a:r>
            <a:r>
              <a:rPr lang="en-US" dirty="0" smtClean="0"/>
              <a:t> Tables. 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32661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DA7FB-227F-D3C3-924C-496B7A6E9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DataBase</a:t>
            </a:r>
            <a:r>
              <a:rPr lang="en-US" dirty="0"/>
              <a:t> (</a:t>
            </a:r>
            <a:r>
              <a:rPr lang="en-US" dirty="0" err="1"/>
              <a:t>FeedBack</a:t>
            </a:r>
            <a:r>
              <a:rPr lang="en-US" dirty="0"/>
              <a:t> Data)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D6C6AB-A392-E938-F19D-8B0D500069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F77C07-12F3-4EE6-814B-8D5DD952B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451" y="1699912"/>
            <a:ext cx="6543097" cy="43265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79890" y="6308729"/>
            <a:ext cx="763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</a:t>
            </a:r>
            <a:r>
              <a:rPr lang="en-US" dirty="0" smtClean="0"/>
              <a:t>7.17: </a:t>
            </a:r>
            <a:r>
              <a:rPr lang="en-US" dirty="0" err="1" smtClean="0"/>
              <a:t>DataBase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err="1"/>
              <a:t>user_data</a:t>
            </a:r>
            <a:r>
              <a:rPr lang="en-US" dirty="0"/>
              <a:t> table (ID, </a:t>
            </a:r>
            <a:r>
              <a:rPr lang="en-US" dirty="0" err="1"/>
              <a:t>feed_name</a:t>
            </a:r>
            <a:r>
              <a:rPr lang="en-US" dirty="0"/>
              <a:t>, </a:t>
            </a:r>
            <a:r>
              <a:rPr lang="en-US" dirty="0" err="1"/>
              <a:t>feed_email</a:t>
            </a:r>
            <a:r>
              <a:rPr lang="en-US" dirty="0"/>
              <a:t>, </a:t>
            </a:r>
            <a:r>
              <a:rPr lang="en-US" dirty="0" err="1"/>
              <a:t>feed_score</a:t>
            </a:r>
            <a:r>
              <a:rPr lang="en-US" dirty="0"/>
              <a:t>, comments</a:t>
            </a:r>
            <a:r>
              <a:rPr lang="en-US" dirty="0" smtClean="0"/>
              <a:t>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99850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C9B46-026C-6F95-E8CB-1F81A9A8E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(User Data)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90844B-FB9B-6E53-36B2-3F76C399BA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327E88-67C7-B8AD-1084-B4AE468DE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912" y="1832927"/>
            <a:ext cx="8028176" cy="40801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0881" y="5960113"/>
            <a:ext cx="111455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</a:t>
            </a:r>
            <a:r>
              <a:rPr lang="en-US" dirty="0" smtClean="0"/>
              <a:t>7.18:  </a:t>
            </a:r>
            <a:r>
              <a:rPr lang="en-US" dirty="0" err="1"/>
              <a:t>DataBase</a:t>
            </a:r>
            <a:r>
              <a:rPr lang="en-US" dirty="0"/>
              <a:t> – </a:t>
            </a:r>
            <a:r>
              <a:rPr lang="en-US" dirty="0" err="1"/>
              <a:t>user_feedback</a:t>
            </a:r>
            <a:r>
              <a:rPr lang="en-US" dirty="0"/>
              <a:t> table (</a:t>
            </a:r>
            <a:r>
              <a:rPr lang="en-US" dirty="0" err="1"/>
              <a:t>ID,sec_token,ip_add</a:t>
            </a:r>
            <a:r>
              <a:rPr lang="en-US" dirty="0"/>
              <a:t>, </a:t>
            </a:r>
            <a:r>
              <a:rPr lang="en-US" dirty="0" err="1"/>
              <a:t>host_name</a:t>
            </a:r>
            <a:r>
              <a:rPr lang="en-US" dirty="0"/>
              <a:t>, </a:t>
            </a:r>
            <a:r>
              <a:rPr lang="en-US" dirty="0" err="1"/>
              <a:t>dev_user</a:t>
            </a:r>
            <a:r>
              <a:rPr lang="en-US" dirty="0"/>
              <a:t>, </a:t>
            </a:r>
            <a:r>
              <a:rPr lang="en-US" dirty="0" err="1"/>
              <a:t>os_name_ver</a:t>
            </a:r>
            <a:r>
              <a:rPr lang="en-US" dirty="0"/>
              <a:t>, </a:t>
            </a:r>
            <a:r>
              <a:rPr lang="en-US" dirty="0" err="1"/>
              <a:t>latlong</a:t>
            </a:r>
            <a:r>
              <a:rPr lang="en-US" dirty="0"/>
              <a:t>, city, state	,country, </a:t>
            </a:r>
            <a:r>
              <a:rPr lang="en-US" dirty="0" err="1"/>
              <a:t>act_name</a:t>
            </a:r>
            <a:r>
              <a:rPr lang="en-US" dirty="0"/>
              <a:t>, </a:t>
            </a:r>
            <a:r>
              <a:rPr lang="en-US" dirty="0" err="1"/>
              <a:t>act_mail</a:t>
            </a:r>
            <a:r>
              <a:rPr lang="en-US" dirty="0"/>
              <a:t>, </a:t>
            </a:r>
            <a:r>
              <a:rPr lang="en-US" dirty="0" err="1"/>
              <a:t>act_mob</a:t>
            </a:r>
            <a:r>
              <a:rPr lang="en-US" dirty="0"/>
              <a:t>, Name, </a:t>
            </a:r>
            <a:r>
              <a:rPr lang="en-US" dirty="0" err="1"/>
              <a:t>Email_ID</a:t>
            </a:r>
            <a:r>
              <a:rPr lang="en-US" dirty="0"/>
              <a:t>, </a:t>
            </a:r>
            <a:r>
              <a:rPr lang="en-US" dirty="0" err="1"/>
              <a:t>resume_score</a:t>
            </a:r>
            <a:r>
              <a:rPr lang="en-US" dirty="0"/>
              <a:t>, Timestamp, </a:t>
            </a:r>
            <a:r>
              <a:rPr lang="en-US" dirty="0" err="1"/>
              <a:t>Page_no</a:t>
            </a:r>
            <a:r>
              <a:rPr lang="en-US" dirty="0"/>
              <a:t>, </a:t>
            </a:r>
            <a:r>
              <a:rPr lang="en-US" dirty="0" err="1"/>
              <a:t>Predicted_Field</a:t>
            </a:r>
            <a:r>
              <a:rPr lang="en-US" dirty="0"/>
              <a:t>, </a:t>
            </a:r>
            <a:r>
              <a:rPr lang="en-US" dirty="0" err="1"/>
              <a:t>User_level</a:t>
            </a:r>
            <a:r>
              <a:rPr lang="en-US" dirty="0"/>
              <a:t>, </a:t>
            </a:r>
            <a:r>
              <a:rPr lang="en-US" dirty="0" err="1"/>
              <a:t>Actual_skills</a:t>
            </a:r>
            <a:r>
              <a:rPr lang="en-US" dirty="0"/>
              <a:t>, </a:t>
            </a:r>
            <a:r>
              <a:rPr lang="en-US" dirty="0" err="1"/>
              <a:t>Recommended_skills</a:t>
            </a:r>
            <a:r>
              <a:rPr lang="en-US" dirty="0"/>
              <a:t>, </a:t>
            </a:r>
            <a:r>
              <a:rPr lang="en-US" dirty="0" err="1"/>
              <a:t>Recommended_courses</a:t>
            </a:r>
            <a:r>
              <a:rPr lang="en-US" dirty="0"/>
              <a:t>, </a:t>
            </a:r>
            <a:r>
              <a:rPr lang="en-US" dirty="0" err="1"/>
              <a:t>pdf_name</a:t>
            </a:r>
            <a:r>
              <a:rPr lang="en-US" dirty="0" smtClean="0"/>
              <a:t>).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2256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2800" dirty="0"/>
              <a:t>Project is designed to assist corporate employees in efficiently evaluating job applicants' resumes.</a:t>
            </a:r>
            <a:endParaRPr sz="2800" dirty="0"/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/>
          </a:p>
          <a:p>
            <a:pPr marL="342900" lvl="0" indent="-3302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2800" dirty="0"/>
              <a:t>Need for AI-based solutions to automates the process of resume </a:t>
            </a:r>
            <a:r>
              <a:rPr lang="en-US" sz="2800" dirty="0" smtClean="0"/>
              <a:t>screening.</a:t>
            </a:r>
            <a:endParaRPr sz="2800" dirty="0"/>
          </a:p>
        </p:txBody>
      </p:sp>
      <p:sp>
        <p:nvSpPr>
          <p:cNvPr id="104" name="Google Shape;104;p1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Flowchart &amp; Algorithms</a:t>
            </a:r>
            <a:endParaRPr/>
          </a:p>
        </p:txBody>
      </p:sp>
      <p:sp>
        <p:nvSpPr>
          <p:cNvPr id="211" name="Google Shape;211;p3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sp>
        <p:nvSpPr>
          <p:cNvPr id="212" name="Google Shape;212;p30"/>
          <p:cNvSpPr txBox="1"/>
          <p:nvPr/>
        </p:nvSpPr>
        <p:spPr>
          <a:xfrm>
            <a:off x="850725" y="1570975"/>
            <a:ext cx="11169000" cy="25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Site Map: </a:t>
            </a:r>
            <a:r>
              <a:rPr lang="en-US" sz="11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https://www.figma.com/file/xQFjFq7g2f2Yg1IO6Pkt8y/IBM---AI-Resume-Analyzer?type=design&amp;node-id=0-1&amp;mode=design&amp;t=IpOPSLQAz7FOdBjG-0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 Diagram: </a:t>
            </a:r>
            <a:r>
              <a:rPr lang="en-US" sz="11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https://lucid.app/lucidchart/773b9ec9-7324-45eb-a1d6-070067ec19d4/edit?invitationId=inv_9ba6c9d4-8fe7-4aed-94fc-fbccfafc4ab3&amp;page=0_0</a:t>
            </a:r>
            <a:r>
              <a:rPr lang="en-US" sz="1100" u="sng" dirty="0" smtClean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#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>
            <a:spLocks noGrp="1"/>
          </p:cNvSpPr>
          <p:nvPr>
            <p:ph type="body" idx="1"/>
          </p:nvPr>
        </p:nvSpPr>
        <p:spPr>
          <a:xfrm>
            <a:off x="609588" y="1706966"/>
            <a:ext cx="10972800" cy="21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5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ctr" rtl="0">
              <a:spcBef>
                <a:spcPts val="1437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1500">
                <a:latin typeface="Calibri"/>
                <a:ea typeface="Calibri"/>
                <a:cs typeface="Calibri"/>
                <a:sym typeface="Calibri"/>
              </a:rPr>
              <a:t>Thank You !!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3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Goals / Objectives</a:t>
            </a:r>
            <a:endParaRPr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30200">
              <a:spcBef>
                <a:spcPts val="0"/>
              </a:spcBef>
              <a:buSzPts val="3000"/>
            </a:pPr>
            <a:r>
              <a:rPr lang="en-US" sz="2000" dirty="0"/>
              <a:t>It can be used for getting all the resume data into a structured tabular format and csv as well, so that the organization can use those data for analytics </a:t>
            </a:r>
            <a:r>
              <a:rPr lang="en-US" sz="2000" dirty="0" smtClean="0"/>
              <a:t>purposes.</a:t>
            </a:r>
            <a:endParaRPr lang="en-US" sz="2000" dirty="0"/>
          </a:p>
          <a:p>
            <a:pPr marL="342900" lvl="0" indent="-330200">
              <a:spcBef>
                <a:spcPts val="0"/>
              </a:spcBef>
              <a:buSzPts val="3000"/>
            </a:pPr>
            <a:r>
              <a:rPr lang="en-US" sz="2000" dirty="0"/>
              <a:t>By providing recommendations, predictions and overall score user can improve their resume and can keep on testing it on our </a:t>
            </a:r>
            <a:r>
              <a:rPr lang="en-US" sz="2000" dirty="0" smtClean="0"/>
              <a:t>tool.</a:t>
            </a:r>
            <a:endParaRPr lang="en-US" sz="2000" dirty="0"/>
          </a:p>
          <a:p>
            <a:pPr marL="342900" lvl="0" indent="-330200">
              <a:spcBef>
                <a:spcPts val="0"/>
              </a:spcBef>
              <a:buSzPts val="3000"/>
            </a:pPr>
            <a:r>
              <a:rPr lang="en-US" sz="2000" dirty="0"/>
              <a:t>And it can increase more traffic to our tool because of user </a:t>
            </a:r>
            <a:r>
              <a:rPr lang="en-US" sz="2000" dirty="0" smtClean="0"/>
              <a:t>section.</a:t>
            </a:r>
            <a:endParaRPr lang="en-US" sz="2000" dirty="0"/>
          </a:p>
          <a:p>
            <a:pPr marL="342900" lvl="0" indent="-330200">
              <a:spcBef>
                <a:spcPts val="0"/>
              </a:spcBef>
              <a:buSzPts val="3000"/>
            </a:pPr>
            <a:r>
              <a:rPr lang="en-US" sz="2000" dirty="0"/>
              <a:t>It can be used by colleges to get insight of students and their resume before </a:t>
            </a:r>
            <a:r>
              <a:rPr lang="en-US" sz="2000" dirty="0" smtClean="0"/>
              <a:t>placements.</a:t>
            </a:r>
            <a:endParaRPr lang="en-US" sz="2000" dirty="0"/>
          </a:p>
          <a:p>
            <a:pPr marL="342900" lvl="0" indent="-330200">
              <a:spcBef>
                <a:spcPts val="0"/>
              </a:spcBef>
              <a:buSzPts val="3000"/>
            </a:pPr>
            <a:r>
              <a:rPr lang="en-US" sz="2000" dirty="0"/>
              <a:t>Also, to get analytics for roles which users are mostly looking </a:t>
            </a:r>
            <a:r>
              <a:rPr lang="en-US" sz="2000" dirty="0" smtClean="0"/>
              <a:t>for.</a:t>
            </a:r>
            <a:endParaRPr lang="en-US" sz="2000" dirty="0"/>
          </a:p>
          <a:p>
            <a:pPr marL="342900" lvl="0" indent="-330200">
              <a:spcBef>
                <a:spcPts val="0"/>
              </a:spcBef>
              <a:buSzPts val="3000"/>
            </a:pPr>
            <a:r>
              <a:rPr lang="en-US" sz="2000" dirty="0"/>
              <a:t>To improve this tool by getting feedbacks.</a:t>
            </a:r>
            <a:endParaRPr lang="en-US" sz="2000" dirty="0" smtClean="0"/>
          </a:p>
          <a:p>
            <a:pPr marL="3429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2000" dirty="0" smtClean="0"/>
              <a:t>Bot can help HR or other employee to get summarize view.</a:t>
            </a:r>
          </a:p>
          <a:p>
            <a:pPr marL="342900" lvl="0" indent="-330200">
              <a:spcBef>
                <a:spcPts val="0"/>
              </a:spcBef>
              <a:buSzPts val="3000"/>
            </a:pPr>
            <a:r>
              <a:rPr lang="en-US" sz="2000" dirty="0" smtClean="0"/>
              <a:t>With that bot can act as Cyber Security Trainee Program.</a:t>
            </a:r>
            <a:endParaRPr sz="2000" dirty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Background</a:t>
            </a:r>
            <a:endParaRPr dirty="0"/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3000" dirty="0"/>
              <a:t>Feature Extraction</a:t>
            </a:r>
            <a:endParaRPr sz="3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3000" dirty="0"/>
              <a:t>Model Optimization</a:t>
            </a:r>
            <a:endParaRPr sz="3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3000" dirty="0"/>
              <a:t>Machine Learning (ML)</a:t>
            </a:r>
            <a:endParaRPr sz="3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3000" dirty="0"/>
              <a:t>Python</a:t>
            </a:r>
            <a:endParaRPr sz="3000" dirty="0"/>
          </a:p>
        </p:txBody>
      </p:sp>
      <p:sp>
        <p:nvSpPr>
          <p:cNvPr id="118" name="Google Shape;118;p1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Recommended Approach</a:t>
            </a:r>
            <a:endParaRPr dirty="0"/>
          </a:p>
        </p:txBody>
      </p:sp>
      <p:sp>
        <p:nvSpPr>
          <p:cNvPr id="124" name="Google Shape;124;p18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921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Integration: Develop a user-friendly interface for corporate employees to upload resumes and view analysis results.</a:t>
            </a:r>
            <a:endParaRPr sz="2400" dirty="0"/>
          </a:p>
          <a:p>
            <a:pPr marL="342900" lvl="0" indent="-2921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Data Collection: Gather a diverse set of resumes</a:t>
            </a:r>
            <a:endParaRPr sz="2400" dirty="0"/>
          </a:p>
          <a:p>
            <a:pPr marL="342900" lvl="0" indent="-2921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Preprocessing: Clean and preprocess the resumes to remove irrelevant information</a:t>
            </a:r>
            <a:endParaRPr sz="2400" dirty="0"/>
          </a:p>
          <a:p>
            <a:pPr marL="342900" lvl="0" indent="-2921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Feature Extraction: Extract relevant features such as skills, experience, education, and achievements from the resumes</a:t>
            </a:r>
            <a:endParaRPr sz="2400" dirty="0"/>
          </a:p>
          <a:p>
            <a:pPr marL="342900" lvl="0" indent="-2921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Model Development: Train machine learning models</a:t>
            </a:r>
            <a:endParaRPr sz="2400" dirty="0"/>
          </a:p>
          <a:p>
            <a:pPr marL="342900" lvl="0" indent="-2921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Deployment: Deploy the Resume Analyzer as a website</a:t>
            </a:r>
            <a:endParaRPr sz="2400" dirty="0"/>
          </a:p>
        </p:txBody>
      </p:sp>
      <p:sp>
        <p:nvSpPr>
          <p:cNvPr id="125" name="Google Shape;125;p1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Tools &amp; Technologies</a:t>
            </a:r>
            <a:endParaRPr dirty="0"/>
          </a:p>
        </p:txBody>
      </p:sp>
      <p:sp>
        <p:nvSpPr>
          <p:cNvPr id="131" name="Google Shape;131;p19"/>
          <p:cNvSpPr txBox="1">
            <a:spLocks noGrp="1"/>
          </p:cNvSpPr>
          <p:nvPr>
            <p:ph type="body" idx="1"/>
          </p:nvPr>
        </p:nvSpPr>
        <p:spPr>
          <a:xfrm>
            <a:off x="1009650" y="1331913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640"/>
              </a:spcBef>
              <a:buNone/>
            </a:pPr>
            <a:r>
              <a:rPr lang="en-US" sz="1600" b="1" dirty="0"/>
              <a:t>Frontend</a:t>
            </a:r>
          </a:p>
          <a:p>
            <a:pPr lvl="1" indent="-457200">
              <a:spcBef>
                <a:spcPts val="640"/>
              </a:spcBef>
              <a:buFont typeface="Wingdings" panose="05000000000000000000" pitchFamily="2" charset="2"/>
              <a:buChar char="Ø"/>
            </a:pPr>
            <a:r>
              <a:rPr lang="en-US" sz="1600" dirty="0"/>
              <a:t>Streamlit</a:t>
            </a:r>
          </a:p>
          <a:p>
            <a:pPr lvl="1" indent="-457200">
              <a:spcBef>
                <a:spcPts val="640"/>
              </a:spcBef>
              <a:buFont typeface="Wingdings" panose="05000000000000000000" pitchFamily="2" charset="2"/>
              <a:buChar char="Ø"/>
            </a:pPr>
            <a:r>
              <a:rPr lang="en-US" sz="1600" dirty="0"/>
              <a:t>HTML</a:t>
            </a:r>
          </a:p>
          <a:p>
            <a:pPr lvl="1" indent="-457200">
              <a:spcBef>
                <a:spcPts val="640"/>
              </a:spcBef>
              <a:buFont typeface="Wingdings" panose="05000000000000000000" pitchFamily="2" charset="2"/>
              <a:buChar char="Ø"/>
            </a:pPr>
            <a:r>
              <a:rPr lang="en-US" sz="1600" dirty="0"/>
              <a:t>CSS</a:t>
            </a:r>
          </a:p>
          <a:p>
            <a:pPr lvl="1" indent="-457200">
              <a:spcBef>
                <a:spcPts val="640"/>
              </a:spcBef>
              <a:buFont typeface="Wingdings" panose="05000000000000000000" pitchFamily="2" charset="2"/>
              <a:buChar char="Ø"/>
            </a:pPr>
            <a:r>
              <a:rPr lang="en-US" sz="1600" dirty="0"/>
              <a:t>JavaScript</a:t>
            </a:r>
          </a:p>
          <a:p>
            <a:pPr marL="0" lvl="0" indent="0">
              <a:spcBef>
                <a:spcPts val="640"/>
              </a:spcBef>
              <a:buNone/>
            </a:pPr>
            <a:r>
              <a:rPr lang="en-US" sz="1600" b="1" dirty="0"/>
              <a:t>Backend</a:t>
            </a:r>
          </a:p>
          <a:p>
            <a:pPr lvl="1" indent="-457200">
              <a:spcBef>
                <a:spcPts val="640"/>
              </a:spcBef>
              <a:buFont typeface="Wingdings" panose="05000000000000000000" pitchFamily="2" charset="2"/>
              <a:buChar char="Ø"/>
            </a:pPr>
            <a:r>
              <a:rPr lang="en-US" sz="1600" dirty="0"/>
              <a:t>Streamlit</a:t>
            </a:r>
          </a:p>
          <a:p>
            <a:pPr lvl="1" indent="-457200">
              <a:spcBef>
                <a:spcPts val="640"/>
              </a:spcBef>
              <a:buFont typeface="Wingdings" panose="05000000000000000000" pitchFamily="2" charset="2"/>
              <a:buChar char="Ø"/>
            </a:pPr>
            <a:r>
              <a:rPr lang="en-US" sz="1600" dirty="0"/>
              <a:t>Python</a:t>
            </a:r>
          </a:p>
          <a:p>
            <a:pPr marL="0" lvl="0" indent="0">
              <a:spcBef>
                <a:spcPts val="640"/>
              </a:spcBef>
              <a:buNone/>
            </a:pPr>
            <a:r>
              <a:rPr lang="en-US" sz="1600" b="1" dirty="0"/>
              <a:t>Database</a:t>
            </a:r>
          </a:p>
          <a:p>
            <a:pPr lvl="1" indent="-457200">
              <a:spcBef>
                <a:spcPts val="640"/>
              </a:spcBef>
              <a:buFont typeface="Wingdings" panose="05000000000000000000" pitchFamily="2" charset="2"/>
              <a:buChar char="Ø"/>
            </a:pPr>
            <a:r>
              <a:rPr lang="en-US" sz="1600" dirty="0"/>
              <a:t>MySQL</a:t>
            </a:r>
          </a:p>
          <a:p>
            <a:pPr marL="0" lvl="0" indent="0">
              <a:spcBef>
                <a:spcPts val="640"/>
              </a:spcBef>
              <a:buNone/>
            </a:pPr>
            <a:r>
              <a:rPr lang="en-US" sz="1600" b="1" dirty="0" smtClean="0"/>
              <a:t>Modules</a:t>
            </a:r>
            <a:endParaRPr lang="en-US" sz="1600" b="1" dirty="0"/>
          </a:p>
          <a:p>
            <a:pPr lvl="1" indent="-457200">
              <a:spcBef>
                <a:spcPts val="640"/>
              </a:spcBef>
              <a:buFont typeface="Wingdings" panose="05000000000000000000" pitchFamily="2" charset="2"/>
              <a:buChar char="Ø"/>
            </a:pPr>
            <a:r>
              <a:rPr lang="en-US" sz="1600" dirty="0"/>
              <a:t>pandas</a:t>
            </a:r>
          </a:p>
          <a:p>
            <a:pPr lvl="1" indent="-457200">
              <a:spcBef>
                <a:spcPts val="640"/>
              </a:spcBef>
              <a:buFont typeface="Wingdings" panose="05000000000000000000" pitchFamily="2" charset="2"/>
              <a:buChar char="Ø"/>
            </a:pPr>
            <a:r>
              <a:rPr lang="en-US" sz="1600" dirty="0" err="1"/>
              <a:t>pyresparser</a:t>
            </a:r>
            <a:endParaRPr lang="en-US" sz="1600" dirty="0"/>
          </a:p>
          <a:p>
            <a:pPr lvl="1" indent="-457200">
              <a:spcBef>
                <a:spcPts val="640"/>
              </a:spcBef>
              <a:buFont typeface="Wingdings" panose="05000000000000000000" pitchFamily="2" charset="2"/>
              <a:buChar char="Ø"/>
            </a:pPr>
            <a:r>
              <a:rPr lang="en-US" sz="1600" dirty="0"/>
              <a:t>pdfminer3</a:t>
            </a:r>
          </a:p>
          <a:p>
            <a:pPr lvl="1" indent="-457200">
              <a:spcBef>
                <a:spcPts val="640"/>
              </a:spcBef>
              <a:buFont typeface="Wingdings" panose="05000000000000000000" pitchFamily="2" charset="2"/>
              <a:buChar char="Ø"/>
            </a:pPr>
            <a:r>
              <a:rPr lang="en-US" sz="1600" dirty="0" err="1"/>
              <a:t>Plotly</a:t>
            </a:r>
            <a:endParaRPr lang="en-US" sz="1600" dirty="0"/>
          </a:p>
          <a:p>
            <a:pPr lvl="1" indent="-457200">
              <a:spcBef>
                <a:spcPts val="640"/>
              </a:spcBef>
              <a:buFont typeface="Wingdings" panose="05000000000000000000" pitchFamily="2" charset="2"/>
              <a:buChar char="Ø"/>
            </a:pPr>
            <a:r>
              <a:rPr lang="en-US" sz="1600" dirty="0" smtClean="0"/>
              <a:t>NLTK</a:t>
            </a:r>
            <a:endParaRPr lang="en-US" sz="1600" dirty="0"/>
          </a:p>
        </p:txBody>
      </p:sp>
      <p:sp>
        <p:nvSpPr>
          <p:cNvPr id="132" name="Google Shape;132;p1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Features 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5283994" cy="4525963"/>
          </a:xfrm>
        </p:spPr>
        <p:txBody>
          <a:bodyPr>
            <a:normAutofit fontScale="55000" lnSpcReduction="20000"/>
          </a:bodyPr>
          <a:lstStyle/>
          <a:p>
            <a:pPr marL="114300" indent="0">
              <a:buNone/>
            </a:pPr>
            <a:r>
              <a:rPr lang="en-US" b="1" dirty="0"/>
              <a:t>Client: -</a:t>
            </a:r>
          </a:p>
          <a:p>
            <a:r>
              <a:rPr lang="en-US" dirty="0"/>
              <a:t>Fetching Location and Miscellaneous Data</a:t>
            </a:r>
          </a:p>
          <a:p>
            <a:r>
              <a:rPr lang="en-US" dirty="0"/>
              <a:t>Using Parsing Techniques to fetch</a:t>
            </a:r>
          </a:p>
          <a:p>
            <a:r>
              <a:rPr lang="en-US" dirty="0"/>
              <a:t>Basic Info</a:t>
            </a:r>
          </a:p>
          <a:p>
            <a:r>
              <a:rPr lang="en-US" dirty="0"/>
              <a:t>Skills</a:t>
            </a:r>
          </a:p>
          <a:p>
            <a:r>
              <a:rPr lang="en-US" dirty="0" smtClean="0"/>
              <a:t>Keywords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Using logical programs, it will recommend</a:t>
            </a:r>
          </a:p>
          <a:p>
            <a:r>
              <a:rPr lang="en-US" dirty="0"/>
              <a:t>Skills that can be added</a:t>
            </a:r>
          </a:p>
          <a:p>
            <a:r>
              <a:rPr lang="en-US" dirty="0"/>
              <a:t>Predicted job role</a:t>
            </a:r>
          </a:p>
          <a:p>
            <a:r>
              <a:rPr lang="en-US" dirty="0"/>
              <a:t>Course and certificates</a:t>
            </a:r>
          </a:p>
          <a:p>
            <a:r>
              <a:rPr lang="en-US" dirty="0"/>
              <a:t>Resume tips and ideas</a:t>
            </a:r>
          </a:p>
          <a:p>
            <a:r>
              <a:rPr lang="en-US" dirty="0"/>
              <a:t>Overall Score</a:t>
            </a:r>
          </a:p>
          <a:p>
            <a:r>
              <a:rPr lang="en-US" dirty="0"/>
              <a:t>Interview &amp; Resume tip videos</a:t>
            </a:r>
          </a:p>
          <a:p>
            <a:pPr marL="11430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043196" y="1605121"/>
            <a:ext cx="581239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None/>
            </a:pPr>
            <a:r>
              <a:rPr lang="en-US" sz="1800" b="1" dirty="0"/>
              <a:t>Feedback: -</a:t>
            </a:r>
          </a:p>
          <a:p>
            <a:r>
              <a:rPr lang="en-US" sz="1800" dirty="0"/>
              <a:t>Form filling</a:t>
            </a:r>
          </a:p>
          <a:p>
            <a:r>
              <a:rPr lang="en-US" sz="1800" dirty="0"/>
              <a:t>Rating from 1 – 5</a:t>
            </a:r>
          </a:p>
          <a:p>
            <a:r>
              <a:rPr lang="en-US" sz="1800" dirty="0"/>
              <a:t>Show overall ratings pie chart</a:t>
            </a:r>
          </a:p>
          <a:p>
            <a:r>
              <a:rPr lang="en-US" sz="1800" dirty="0"/>
              <a:t>Past user comments history</a:t>
            </a:r>
          </a:p>
          <a:p>
            <a:pPr marL="11430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276941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Features 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1600203"/>
            <a:ext cx="8969477" cy="4525963"/>
          </a:xfrm>
        </p:spPr>
        <p:txBody>
          <a:bodyPr>
            <a:normAutofit fontScale="62500" lnSpcReduction="20000"/>
          </a:bodyPr>
          <a:lstStyle/>
          <a:p>
            <a:pPr marL="114300" indent="0">
              <a:buNone/>
            </a:pPr>
            <a:r>
              <a:rPr lang="en-US" b="1" dirty="0"/>
              <a:t>Admin: -</a:t>
            </a:r>
          </a:p>
          <a:p>
            <a:r>
              <a:rPr lang="en-US" dirty="0"/>
              <a:t>Get all applicant’s data into tabular format</a:t>
            </a:r>
          </a:p>
          <a:p>
            <a:r>
              <a:rPr lang="en-US" dirty="0"/>
              <a:t>Download user’s data into csv file</a:t>
            </a:r>
          </a:p>
          <a:p>
            <a:r>
              <a:rPr lang="en-US" dirty="0"/>
              <a:t>View all saved uploaded pdf in Uploaded Resume folder</a:t>
            </a:r>
          </a:p>
          <a:p>
            <a:r>
              <a:rPr lang="en-US" dirty="0"/>
              <a:t>Get user feedback and ratings</a:t>
            </a:r>
          </a:p>
          <a:p>
            <a:r>
              <a:rPr lang="en-US" dirty="0"/>
              <a:t>Pie Charts for: -</a:t>
            </a:r>
          </a:p>
          <a:p>
            <a:r>
              <a:rPr lang="en-US" dirty="0"/>
              <a:t>Ratings</a:t>
            </a:r>
          </a:p>
          <a:p>
            <a:r>
              <a:rPr lang="en-US" dirty="0"/>
              <a:t>Predicted field / roles</a:t>
            </a:r>
          </a:p>
          <a:p>
            <a:r>
              <a:rPr lang="en-US" dirty="0"/>
              <a:t>Experience level</a:t>
            </a:r>
          </a:p>
          <a:p>
            <a:r>
              <a:rPr lang="en-US" dirty="0"/>
              <a:t>Resume score</a:t>
            </a:r>
          </a:p>
          <a:p>
            <a:r>
              <a:rPr lang="en-US" dirty="0"/>
              <a:t>User count</a:t>
            </a:r>
          </a:p>
          <a:p>
            <a:r>
              <a:rPr lang="en-US" dirty="0"/>
              <a:t>City</a:t>
            </a:r>
          </a:p>
          <a:p>
            <a:r>
              <a:rPr lang="en-US" dirty="0"/>
              <a:t>State</a:t>
            </a:r>
          </a:p>
          <a:p>
            <a:r>
              <a:rPr lang="en-US" dirty="0"/>
              <a:t>Country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922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789</Words>
  <Application>Microsoft Office PowerPoint</Application>
  <PresentationFormat>Widescreen</PresentationFormat>
  <Paragraphs>171</Paragraphs>
  <Slides>31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Wingdings</vt:lpstr>
      <vt:lpstr>Office Theme</vt:lpstr>
      <vt:lpstr>  IBM Project Presentation  on  “Artificial Intelligence Based Solutions for Corporate Employees” </vt:lpstr>
      <vt:lpstr>Table of Contents</vt:lpstr>
      <vt:lpstr>Introduction</vt:lpstr>
      <vt:lpstr>Goals / Objectives</vt:lpstr>
      <vt:lpstr>Background</vt:lpstr>
      <vt:lpstr>Recommended Approach</vt:lpstr>
      <vt:lpstr>Tools &amp; Technologies</vt:lpstr>
      <vt:lpstr>Features </vt:lpstr>
      <vt:lpstr>Features </vt:lpstr>
      <vt:lpstr>Flowchart &amp; Algorithms</vt:lpstr>
      <vt:lpstr>Flowchart &amp; Algorithms</vt:lpstr>
      <vt:lpstr>Implementation</vt:lpstr>
      <vt:lpstr>Resume Result</vt:lpstr>
      <vt:lpstr>Resume Result</vt:lpstr>
      <vt:lpstr>Resume Result</vt:lpstr>
      <vt:lpstr>Resume Score</vt:lpstr>
      <vt:lpstr>Feedback Page</vt:lpstr>
      <vt:lpstr>User Comments</vt:lpstr>
      <vt:lpstr>About Page</vt:lpstr>
      <vt:lpstr>Admin Login</vt:lpstr>
      <vt:lpstr>    Admin Page  </vt:lpstr>
      <vt:lpstr> Admin Page </vt:lpstr>
      <vt:lpstr> Admin Page </vt:lpstr>
      <vt:lpstr> Admin Page</vt:lpstr>
      <vt:lpstr>ChatBot Redirect</vt:lpstr>
      <vt:lpstr>ChatBot</vt:lpstr>
      <vt:lpstr>DataBase</vt:lpstr>
      <vt:lpstr>DataBase (FeedBack Data)</vt:lpstr>
      <vt:lpstr>Database (User Data)</vt:lpstr>
      <vt:lpstr>Flowchart &amp; Algorithms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Project Presentation  on  “Artificial Intelligence Based Solutions for Corporate Employees”</dc:title>
  <dc:creator>Asus</dc:creator>
  <cp:lastModifiedBy>Asus</cp:lastModifiedBy>
  <cp:revision>54</cp:revision>
  <dcterms:modified xsi:type="dcterms:W3CDTF">2024-05-04T21:50:23Z</dcterms:modified>
</cp:coreProperties>
</file>