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0" r:id="rId1"/>
  </p:sldMasterIdLst>
  <p:notesMasterIdLst>
    <p:notesMasterId r:id="rId25"/>
  </p:notesMasterIdLst>
  <p:sldIdLst>
    <p:sldId id="276" r:id="rId2"/>
    <p:sldId id="258" r:id="rId3"/>
    <p:sldId id="259" r:id="rId4"/>
    <p:sldId id="263" r:id="rId5"/>
    <p:sldId id="264" r:id="rId6"/>
    <p:sldId id="265" r:id="rId7"/>
    <p:sldId id="267" r:id="rId8"/>
    <p:sldId id="270" r:id="rId9"/>
    <p:sldId id="269" r:id="rId10"/>
    <p:sldId id="283" r:id="rId11"/>
    <p:sldId id="284" r:id="rId12"/>
    <p:sldId id="282" r:id="rId13"/>
    <p:sldId id="286" r:id="rId14"/>
    <p:sldId id="287" r:id="rId15"/>
    <p:sldId id="285" r:id="rId16"/>
    <p:sldId id="273" r:id="rId17"/>
    <p:sldId id="274" r:id="rId18"/>
    <p:sldId id="275" r:id="rId19"/>
    <p:sldId id="277" r:id="rId20"/>
    <p:sldId id="278" r:id="rId21"/>
    <p:sldId id="279" r:id="rId22"/>
    <p:sldId id="271"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9BDD44-57F0-C3FC-C48A-16D225D09242}" v="77" dt="2024-03-28T11:35:00.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660"/>
  </p:normalViewPr>
  <p:slideViewPr>
    <p:cSldViewPr snapToGrid="0">
      <p:cViewPr varScale="1">
        <p:scale>
          <a:sx n="74" d="100"/>
          <a:sy n="74" d="100"/>
        </p:scale>
        <p:origin x="52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EE08D-F191-4E9C-8E86-72E5356E37A3}" type="datetimeFigureOut">
              <a:rPr lang="en-IN" smtClean="0"/>
              <a:pPr/>
              <a:t>05-05-2024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07AF4D-60EB-4486-BADE-57956E9D7585}" type="slidenum">
              <a:rPr lang="en-IN" smtClean="0"/>
              <a:pPr/>
              <a:t>‹#›</a:t>
            </a:fld>
            <a:endParaRPr lang="en-IN"/>
          </a:p>
        </p:txBody>
      </p:sp>
    </p:spTree>
    <p:extLst>
      <p:ext uri="{BB962C8B-B14F-4D97-AF65-F5344CB8AC3E}">
        <p14:creationId xmlns:p14="http://schemas.microsoft.com/office/powerpoint/2010/main" val="122526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F93E25B-77BF-40EA-A823-36D70918531E}"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076831-3D76-4722-873D-3A920D22D70C}"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F41A33-5268-4F7D-AE12-712A52A217CA}"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163B4-660A-41F0-A11E-171BAF37F93B}"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332DD08-ECCF-4EB1-9CDB-9546FD1134A1}" type="datetime1">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916397C-0633-497C-8DE7-A170D71BB31F}" type="datetime1">
              <a:rPr lang="en-US" smtClean="0"/>
              <a:pPr/>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F26A92C-581C-4166-A821-E1478F39A9CF}" type="datetime1">
              <a:rPr lang="en-US" smtClean="0"/>
              <a:pPr/>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7E24D-7DD7-4BF6-A350-C71530AC5CB9}" type="datetime1">
              <a:rPr lang="en-US" smtClean="0"/>
              <a:pPr/>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5DD4BE-6ED8-4371-A88E-21ED0B8BD298}" type="datetime1">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78B184-342D-47D7-B8CB-E691371E8C9B}" type="datetime1">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CE40D-2BFC-40CA-B588-343EF5AAF5D8}" type="datetime1">
              <a:rPr lang="en-US" smtClean="0"/>
              <a:pPr/>
              <a:t>5/5/2024</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ucid.app/lucidchart/6ac6a00e-6b3b-48f0-ba1b-1c6279fe28a8/edit?viewport_loc=-1199,-220,4086,2011,0_0&amp;invitationId=inv_e80f5e62-8b2d-4cfa-9a3b-e5efd8cbf333"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85" y="1342381"/>
            <a:ext cx="11480800" cy="1626368"/>
          </a:xfrm>
        </p:spPr>
        <p:txBody>
          <a:bodyPr>
            <a:normAutofit fontScale="90000"/>
          </a:bodyPr>
          <a:lstStyle/>
          <a:p>
            <a:r>
              <a:rPr lang="en-US" dirty="0" smtClean="0"/>
              <a:t/>
            </a:r>
            <a:br>
              <a:rPr lang="en-US" dirty="0" smtClean="0"/>
            </a:br>
            <a:r>
              <a:rPr lang="en-US" sz="3100" dirty="0" smtClean="0"/>
              <a:t> IBM Project Presentation </a:t>
            </a:r>
            <a:r>
              <a:rPr lang="en-US" sz="3100" dirty="0"/>
              <a:t/>
            </a:r>
            <a:br>
              <a:rPr lang="en-US" sz="3100" dirty="0"/>
            </a:br>
            <a:r>
              <a:rPr lang="en-US" sz="3100" dirty="0" smtClean="0"/>
              <a:t>on </a:t>
            </a:r>
            <a:r>
              <a:rPr lang="en-US" dirty="0" smtClean="0"/>
              <a:t/>
            </a:r>
            <a:br>
              <a:rPr lang="en-US" dirty="0" smtClean="0"/>
            </a:br>
            <a:r>
              <a:rPr lang="en-US" sz="3600" b="1" dirty="0"/>
              <a:t>IT System Log Analyzer</a:t>
            </a:r>
            <a:r>
              <a:rPr lang="en-US" sz="3300" dirty="0" smtClean="0"/>
              <a:t/>
            </a:r>
            <a:br>
              <a:rPr lang="en-US" sz="3300" dirty="0" smtClean="0"/>
            </a:br>
            <a:endParaRPr lang="en-US" sz="3300" dirty="0"/>
          </a:p>
        </p:txBody>
      </p:sp>
      <p:sp>
        <p:nvSpPr>
          <p:cNvPr id="3" name="Subtitle 2"/>
          <p:cNvSpPr>
            <a:spLocks noGrp="1"/>
          </p:cNvSpPr>
          <p:nvPr>
            <p:ph type="subTitle" idx="1"/>
          </p:nvPr>
        </p:nvSpPr>
        <p:spPr>
          <a:xfrm>
            <a:off x="993228" y="2968749"/>
            <a:ext cx="9921114" cy="3690107"/>
          </a:xfrm>
        </p:spPr>
        <p:txBody>
          <a:bodyPr>
            <a:noAutofit/>
          </a:bodyPr>
          <a:lstStyle/>
          <a:p>
            <a:r>
              <a:rPr lang="en-US" sz="2800" dirty="0" smtClean="0">
                <a:solidFill>
                  <a:schemeClr val="tx1"/>
                </a:solidFill>
                <a:latin typeface="+mj-lt"/>
                <a:ea typeface="+mj-ea"/>
                <a:cs typeface="+mj-cs"/>
              </a:rPr>
              <a:t>By</a:t>
            </a:r>
          </a:p>
          <a:p>
            <a:r>
              <a:rPr lang="en-US" sz="2800" dirty="0" smtClean="0">
                <a:solidFill>
                  <a:schemeClr val="tx1"/>
                </a:solidFill>
                <a:latin typeface="+mj-lt"/>
                <a:ea typeface="+mj-ea"/>
                <a:cs typeface="+mj-cs"/>
              </a:rPr>
              <a:t>Group ID: G07</a:t>
            </a:r>
          </a:p>
          <a:p>
            <a:r>
              <a:rPr lang="en-US" sz="2800" dirty="0" err="1">
                <a:solidFill>
                  <a:schemeClr val="tx1"/>
                </a:solidFill>
              </a:rPr>
              <a:t>Dhruv</a:t>
            </a:r>
            <a:r>
              <a:rPr lang="en-US" sz="2800" dirty="0">
                <a:solidFill>
                  <a:schemeClr val="tx1"/>
                </a:solidFill>
              </a:rPr>
              <a:t> Patel(20162171015)</a:t>
            </a:r>
            <a:endParaRPr lang="en-US" sz="2800" dirty="0">
              <a:solidFill>
                <a:schemeClr val="tx1"/>
              </a:solidFill>
              <a:cs typeface="Calibri"/>
            </a:endParaRPr>
          </a:p>
          <a:p>
            <a:r>
              <a:rPr lang="en-US" sz="2800" dirty="0">
                <a:solidFill>
                  <a:schemeClr val="tx1"/>
                </a:solidFill>
              </a:rPr>
              <a:t>Jay </a:t>
            </a:r>
            <a:r>
              <a:rPr lang="en-US" sz="2800" dirty="0" err="1">
                <a:solidFill>
                  <a:schemeClr val="tx1"/>
                </a:solidFill>
              </a:rPr>
              <a:t>Sapra</a:t>
            </a:r>
            <a:r>
              <a:rPr lang="en-US" sz="2800" dirty="0">
                <a:solidFill>
                  <a:schemeClr val="tx1"/>
                </a:solidFill>
              </a:rPr>
              <a:t>(20162171009)</a:t>
            </a:r>
          </a:p>
          <a:p>
            <a:r>
              <a:rPr lang="en-US" sz="2800" dirty="0" err="1">
                <a:solidFill>
                  <a:schemeClr val="tx1"/>
                </a:solidFill>
              </a:rPr>
              <a:t>Tanishk</a:t>
            </a:r>
            <a:r>
              <a:rPr lang="en-US" sz="2800" dirty="0">
                <a:solidFill>
                  <a:schemeClr val="tx1"/>
                </a:solidFill>
              </a:rPr>
              <a:t> Patel(20162121020</a:t>
            </a:r>
            <a:r>
              <a:rPr lang="en-US" sz="2800" dirty="0" smtClean="0">
                <a:solidFill>
                  <a:schemeClr val="tx1"/>
                </a:solidFill>
              </a:rPr>
              <a:t>)</a:t>
            </a:r>
            <a:endParaRPr lang="en-US" sz="2800" dirty="0" smtClean="0">
              <a:solidFill>
                <a:schemeClr val="tx1"/>
              </a:solidFill>
              <a:latin typeface="+mj-lt"/>
              <a:ea typeface="+mj-ea"/>
              <a:cs typeface="+mj-cs"/>
            </a:endParaRPr>
          </a:p>
          <a:p>
            <a:r>
              <a:rPr lang="en-US" sz="2800" dirty="0" smtClean="0">
                <a:solidFill>
                  <a:schemeClr val="tx1"/>
                </a:solidFill>
                <a:latin typeface="+mj-lt"/>
                <a:ea typeface="+mj-ea"/>
                <a:cs typeface="+mj-cs"/>
              </a:rPr>
              <a:t>Institute of Computer Technology, Ganpat University</a:t>
            </a:r>
          </a:p>
          <a:p>
            <a:r>
              <a:rPr lang="en-US" sz="2800" dirty="0" smtClean="0">
                <a:solidFill>
                  <a:schemeClr val="tx1"/>
                </a:solidFill>
                <a:latin typeface="+mj-lt"/>
                <a:ea typeface="+mj-ea"/>
                <a:cs typeface="+mj-cs"/>
              </a:rPr>
              <a:t>Date: 10</a:t>
            </a:r>
            <a:r>
              <a:rPr lang="en-US" sz="2800" baseline="30000" dirty="0" smtClean="0">
                <a:solidFill>
                  <a:schemeClr val="tx1"/>
                </a:solidFill>
                <a:latin typeface="+mj-lt"/>
                <a:ea typeface="+mj-ea"/>
                <a:cs typeface="+mj-cs"/>
              </a:rPr>
              <a:t>th</a:t>
            </a:r>
            <a:r>
              <a:rPr lang="en-US" sz="2800" dirty="0" smtClean="0">
                <a:solidFill>
                  <a:schemeClr val="tx1"/>
                </a:solidFill>
                <a:latin typeface="+mj-lt"/>
                <a:ea typeface="+mj-ea"/>
                <a:cs typeface="+mj-cs"/>
              </a:rPr>
              <a:t> May 2024</a:t>
            </a:r>
          </a:p>
          <a:p>
            <a:endParaRPr lang="en-US" sz="2800" dirty="0" smtClean="0">
              <a:solidFill>
                <a:schemeClr val="tx1"/>
              </a:solidFill>
              <a:latin typeface="+mj-lt"/>
              <a:ea typeface="+mj-ea"/>
              <a:cs typeface="+mj-cs"/>
            </a:endParaRPr>
          </a:p>
          <a:p>
            <a:endParaRPr lang="en-US" sz="2800" b="1" dirty="0" smtClean="0">
              <a:solidFill>
                <a:schemeClr val="tx1"/>
              </a:solidFill>
              <a:latin typeface="+mj-lt"/>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276" y="160255"/>
            <a:ext cx="5619761" cy="982982"/>
          </a:xfrm>
          <a:prstGeom prst="rect">
            <a:avLst/>
          </a:prstGeom>
        </p:spPr>
      </p:pic>
    </p:spTree>
    <p:extLst>
      <p:ext uri="{BB962C8B-B14F-4D97-AF65-F5344CB8AC3E}">
        <p14:creationId xmlns:p14="http://schemas.microsoft.com/office/powerpoint/2010/main" val="890527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sApp Image 2024-04-29 a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977" y="648356"/>
            <a:ext cx="10022948" cy="553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7051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WhatsApp Image 2024-04-29 a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068" y="631064"/>
            <a:ext cx="10161432" cy="542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9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857954"/>
            <a:ext cx="10972800" cy="830997"/>
          </a:xfrm>
          <a:prstGeom prst="rect">
            <a:avLst/>
          </a:prstGeom>
        </p:spPr>
        <p:txBody>
          <a:bodyPr wrap="square">
            <a:spAutoFit/>
          </a:bodyPr>
          <a:lstStyle/>
          <a:p>
            <a:pPr marL="285750" indent="-285750" algn="just">
              <a:buFont typeface="Arial" panose="020B0604020202020204" pitchFamily="34" charset="0"/>
              <a:buChar char="•"/>
            </a:pPr>
            <a:r>
              <a:rPr lang="en-IN" sz="1600" b="1" dirty="0">
                <a:solidFill>
                  <a:srgbClr val="212121"/>
                </a:solidFill>
                <a:ea typeface="+mn-lt"/>
                <a:cs typeface="Times New Roman"/>
              </a:rPr>
              <a:t>Setup </a:t>
            </a:r>
            <a:r>
              <a:rPr lang="en-IN" sz="1600" b="1" dirty="0" err="1">
                <a:solidFill>
                  <a:srgbClr val="212121"/>
                </a:solidFill>
                <a:ea typeface="+mn-lt"/>
                <a:cs typeface="Times New Roman"/>
              </a:rPr>
              <a:t>Splunk</a:t>
            </a:r>
            <a:r>
              <a:rPr lang="en-IN" sz="1600" b="1" dirty="0">
                <a:solidFill>
                  <a:srgbClr val="212121"/>
                </a:solidFill>
                <a:ea typeface="+mn-lt"/>
                <a:cs typeface="Times New Roman"/>
              </a:rPr>
              <a:t> Forwarder in VMware Machine</a:t>
            </a:r>
            <a:endParaRPr lang="en-IN" sz="1600" dirty="0">
              <a:solidFill>
                <a:srgbClr val="212121"/>
              </a:solidFill>
              <a:ea typeface="+mn-lt"/>
              <a:cs typeface="Times New Roman"/>
            </a:endParaRPr>
          </a:p>
          <a:p>
            <a:r>
              <a:rPr lang="en-IN" sz="1600" dirty="0">
                <a:solidFill>
                  <a:srgbClr val="212121"/>
                </a:solidFill>
                <a:ea typeface="+mn-lt"/>
                <a:cs typeface="Times New Roman"/>
              </a:rPr>
              <a:t>	We have to setup a </a:t>
            </a:r>
            <a:r>
              <a:rPr lang="en-IN" sz="1600" dirty="0" err="1">
                <a:solidFill>
                  <a:srgbClr val="212121"/>
                </a:solidFill>
                <a:ea typeface="+mn-lt"/>
                <a:cs typeface="Times New Roman"/>
              </a:rPr>
              <a:t>splunk</a:t>
            </a:r>
            <a:r>
              <a:rPr lang="en-IN" sz="1600" dirty="0">
                <a:solidFill>
                  <a:srgbClr val="212121"/>
                </a:solidFill>
                <a:ea typeface="+mn-lt"/>
                <a:cs typeface="Times New Roman"/>
              </a:rPr>
              <a:t> forwarder in a VMware machine to forward logs of the VMware machine to main </a:t>
            </a:r>
            <a:r>
              <a:rPr lang="en-IN" sz="1600" dirty="0" smtClean="0">
                <a:solidFill>
                  <a:srgbClr val="212121"/>
                </a:solidFill>
                <a:ea typeface="+mn-lt"/>
                <a:cs typeface="Times New Roman"/>
              </a:rPr>
              <a:t>system. 	Whatever activity we </a:t>
            </a:r>
            <a:r>
              <a:rPr lang="en-IN" sz="1600" dirty="0">
                <a:solidFill>
                  <a:srgbClr val="212121"/>
                </a:solidFill>
                <a:ea typeface="+mn-lt"/>
                <a:cs typeface="Times New Roman"/>
              </a:rPr>
              <a:t>	will perform in VMware machine the data would be forward to my main </a:t>
            </a:r>
            <a:r>
              <a:rPr lang="en-IN" sz="1600" dirty="0" smtClean="0">
                <a:solidFill>
                  <a:srgbClr val="212121"/>
                </a:solidFill>
                <a:ea typeface="+mn-lt"/>
                <a:cs typeface="Times New Roman"/>
              </a:rPr>
              <a:t>system </a:t>
            </a:r>
            <a:r>
              <a:rPr lang="en-IN" sz="1600" dirty="0" err="1">
                <a:solidFill>
                  <a:srgbClr val="212121"/>
                </a:solidFill>
                <a:ea typeface="+mn-lt"/>
                <a:cs typeface="Times New Roman"/>
              </a:rPr>
              <a:t>splunk</a:t>
            </a:r>
            <a:r>
              <a:rPr lang="en-IN" sz="1600" dirty="0" smtClean="0">
                <a:solidFill>
                  <a:srgbClr val="212121"/>
                </a:solidFill>
                <a:ea typeface="+mn-lt"/>
                <a:cs typeface="Times New Roman"/>
              </a:rPr>
              <a:t>.</a:t>
            </a:r>
            <a:endParaRPr lang="en-IN" sz="1600" dirty="0">
              <a:solidFill>
                <a:srgbClr val="212121"/>
              </a:solidFill>
              <a:ea typeface="+mn-lt"/>
              <a:cs typeface="Times New Roman"/>
            </a:endParaRPr>
          </a:p>
        </p:txBody>
      </p:sp>
      <p:pic>
        <p:nvPicPr>
          <p:cNvPr id="4098" name="Picture 2" descr="WhatsApp Image 2024-04-29 a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0" y="1910837"/>
            <a:ext cx="58674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4618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sApp Image 2024-04-29 a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997" y="1202499"/>
            <a:ext cx="58674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5313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hatsApp Image 2024-04-29 a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814" y="1073709"/>
            <a:ext cx="5895975"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616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857954"/>
            <a:ext cx="10972800" cy="830997"/>
          </a:xfrm>
          <a:prstGeom prst="rect">
            <a:avLst/>
          </a:prstGeom>
        </p:spPr>
        <p:txBody>
          <a:bodyPr wrap="square">
            <a:spAutoFit/>
          </a:bodyPr>
          <a:lstStyle/>
          <a:p>
            <a:pPr marL="285750" indent="-285750" algn="just">
              <a:buFont typeface="Arial" panose="020B0604020202020204" pitchFamily="34" charset="0"/>
              <a:buChar char="•"/>
            </a:pPr>
            <a:r>
              <a:rPr lang="en-IN" sz="1600" b="1" dirty="0" smtClean="0">
                <a:solidFill>
                  <a:srgbClr val="212121"/>
                </a:solidFill>
                <a:ea typeface="+mn-lt"/>
                <a:cs typeface="Times New Roman"/>
              </a:rPr>
              <a:t>Create </a:t>
            </a:r>
            <a:r>
              <a:rPr lang="en-IN" sz="1600" b="1" dirty="0">
                <a:solidFill>
                  <a:srgbClr val="212121"/>
                </a:solidFill>
                <a:ea typeface="+mn-lt"/>
                <a:cs typeface="Times New Roman"/>
              </a:rPr>
              <a:t>EC2 Instance and Integrate </a:t>
            </a:r>
            <a:r>
              <a:rPr lang="en-IN" sz="1600" b="1" dirty="0" err="1">
                <a:solidFill>
                  <a:srgbClr val="212121"/>
                </a:solidFill>
                <a:ea typeface="+mn-lt"/>
                <a:cs typeface="Times New Roman"/>
              </a:rPr>
              <a:t>Splunk</a:t>
            </a:r>
            <a:r>
              <a:rPr lang="en-IN" sz="1600" b="1" dirty="0">
                <a:solidFill>
                  <a:srgbClr val="212121"/>
                </a:solidFill>
                <a:ea typeface="+mn-lt"/>
                <a:cs typeface="Times New Roman"/>
              </a:rPr>
              <a:t> to EC2 </a:t>
            </a:r>
            <a:r>
              <a:rPr lang="en-IN" sz="1600" b="1" dirty="0" smtClean="0">
                <a:solidFill>
                  <a:srgbClr val="212121"/>
                </a:solidFill>
                <a:ea typeface="+mn-lt"/>
                <a:cs typeface="Times New Roman"/>
              </a:rPr>
              <a:t>Instance</a:t>
            </a:r>
            <a:endParaRPr lang="en-IN" sz="1600" dirty="0" smtClean="0">
              <a:solidFill>
                <a:srgbClr val="212121"/>
              </a:solidFill>
              <a:ea typeface="+mn-lt"/>
              <a:cs typeface="Times New Roman"/>
            </a:endParaRPr>
          </a:p>
          <a:p>
            <a:pPr algn="just"/>
            <a:r>
              <a:rPr lang="en-IN" sz="1600" dirty="0">
                <a:solidFill>
                  <a:srgbClr val="212121"/>
                </a:solidFill>
                <a:ea typeface="+mn-lt"/>
                <a:cs typeface="Times New Roman"/>
              </a:rPr>
              <a:t>	</a:t>
            </a:r>
            <a:r>
              <a:rPr lang="en-IN" sz="1600" dirty="0" smtClean="0">
                <a:solidFill>
                  <a:srgbClr val="212121"/>
                </a:solidFill>
                <a:ea typeface="+mn-lt"/>
                <a:cs typeface="Times New Roman"/>
              </a:rPr>
              <a:t>Create EC2 instance to make centralized system. In centralized system we get all the logs from all the connected system at 	EC2 instance.</a:t>
            </a:r>
            <a:endParaRPr lang="en-IN" sz="1600" dirty="0">
              <a:solidFill>
                <a:srgbClr val="212121"/>
              </a:solidFill>
              <a:ea typeface="+mn-lt"/>
              <a:cs typeface="Times New Roman"/>
            </a:endParaRPr>
          </a:p>
        </p:txBody>
      </p:sp>
      <p:pic>
        <p:nvPicPr>
          <p:cNvPr id="3" name="Content Placeholder 3" descr="C:\Users\Admin\Downloads\WhatsApp Image 2024-03-27 at 9.08.49 PM.jpeg">
            <a:extLst>
              <a:ext uri="{FF2B5EF4-FFF2-40B4-BE49-F238E27FC236}">
                <a16:creationId xmlns:a16="http://schemas.microsoft.com/office/drawing/2014/main" xmlns="" id="{819926B3-CF31-A50F-2096-598EA8188EA7}"/>
              </a:ext>
            </a:extLst>
          </p:cNvPr>
          <p:cNvPicPr>
            <a:picLocks noChangeAspect="1"/>
          </p:cNvPicPr>
          <p:nvPr/>
        </p:nvPicPr>
        <p:blipFill>
          <a:blip r:embed="rId2"/>
          <a:stretch>
            <a:fillRect/>
          </a:stretch>
        </p:blipFill>
        <p:spPr>
          <a:xfrm>
            <a:off x="613232" y="1688951"/>
            <a:ext cx="10969167" cy="4750486"/>
          </a:xfrm>
          <a:prstGeom prst="rect">
            <a:avLst/>
          </a:prstGeom>
        </p:spPr>
      </p:pic>
    </p:spTree>
    <p:extLst>
      <p:ext uri="{BB962C8B-B14F-4D97-AF65-F5344CB8AC3E}">
        <p14:creationId xmlns:p14="http://schemas.microsoft.com/office/powerpoint/2010/main" val="3791844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cs typeface="Calibri"/>
              </a:rPr>
              <a:t/>
            </a:r>
            <a:br>
              <a:rPr lang="en-IN" dirty="0">
                <a:cs typeface="Calibri"/>
              </a:rPr>
            </a:br>
            <a:endParaRPr lang="en-IN" dirty="0">
              <a:cs typeface="Calibri"/>
            </a:endParaRPr>
          </a:p>
        </p:txBody>
      </p:sp>
      <p:pic>
        <p:nvPicPr>
          <p:cNvPr id="4" name="Content Placeholder 3" descr="C:\Users\Admin\Downloads\WhatsApp Image 2024-03-27 at 9.08.49 PM.jpeg">
            <a:extLst>
              <a:ext uri="{FF2B5EF4-FFF2-40B4-BE49-F238E27FC236}">
                <a16:creationId xmlns:a16="http://schemas.microsoft.com/office/drawing/2014/main" xmlns="" id="{819926B3-CF31-A50F-2096-598EA8188EA7}"/>
              </a:ext>
            </a:extLst>
          </p:cNvPr>
          <p:cNvPicPr>
            <a:picLocks noGrp="1" noChangeAspect="1"/>
          </p:cNvPicPr>
          <p:nvPr>
            <p:ph idx="1"/>
          </p:nvPr>
        </p:nvPicPr>
        <p:blipFill>
          <a:blip r:embed="rId2"/>
          <a:stretch>
            <a:fillRect/>
          </a:stretch>
        </p:blipFill>
        <p:spPr>
          <a:xfrm>
            <a:off x="547034" y="637120"/>
            <a:ext cx="11140264" cy="5372629"/>
          </a:xfrm>
        </p:spPr>
      </p:pic>
      <p:pic>
        <p:nvPicPr>
          <p:cNvPr id="3" name="Picture 2" descr="C:\Users\Admin\Downloads\WhatsApp Image 2024-03-27 at 9.09.02 PM.jpeg">
            <a:extLst>
              <a:ext uri="{FF2B5EF4-FFF2-40B4-BE49-F238E27FC236}">
                <a16:creationId xmlns:a16="http://schemas.microsoft.com/office/drawing/2014/main" xmlns="" id="{85B33697-8AE4-BD71-59EF-F62E0F436315}"/>
              </a:ext>
            </a:extLst>
          </p:cNvPr>
          <p:cNvPicPr>
            <a:picLocks noChangeAspect="1"/>
          </p:cNvPicPr>
          <p:nvPr/>
        </p:nvPicPr>
        <p:blipFill>
          <a:blip r:embed="rId3"/>
          <a:stretch>
            <a:fillRect/>
          </a:stretch>
        </p:blipFill>
        <p:spPr>
          <a:xfrm>
            <a:off x="550333" y="640821"/>
            <a:ext cx="11239500" cy="5449359"/>
          </a:xfrm>
          <a:prstGeom prst="rect">
            <a:avLst/>
          </a:prstGeom>
        </p:spPr>
      </p:pic>
    </p:spTree>
    <p:extLst>
      <p:ext uri="{BB962C8B-B14F-4D97-AF65-F5344CB8AC3E}">
        <p14:creationId xmlns:p14="http://schemas.microsoft.com/office/powerpoint/2010/main" val="4125849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cs typeface="Calibri"/>
              </a:rPr>
              <a:t/>
            </a:r>
            <a:br>
              <a:rPr lang="en-IN" dirty="0">
                <a:cs typeface="Calibri"/>
              </a:rPr>
            </a:br>
            <a:endParaRPr lang="en-IN" dirty="0">
              <a:cs typeface="Calibri"/>
            </a:endParaRPr>
          </a:p>
        </p:txBody>
      </p:sp>
      <p:pic>
        <p:nvPicPr>
          <p:cNvPr id="4" name="Content Placeholder 3" descr="C:\Users\Admin\Downloads\WhatsApp Image 2024-03-27 at 9.08.49 PM.jpeg">
            <a:extLst>
              <a:ext uri="{FF2B5EF4-FFF2-40B4-BE49-F238E27FC236}">
                <a16:creationId xmlns:a16="http://schemas.microsoft.com/office/drawing/2014/main" xmlns="" id="{819926B3-CF31-A50F-2096-598EA8188EA7}"/>
              </a:ext>
            </a:extLst>
          </p:cNvPr>
          <p:cNvPicPr>
            <a:picLocks noGrp="1" noChangeAspect="1"/>
          </p:cNvPicPr>
          <p:nvPr>
            <p:ph idx="1"/>
          </p:nvPr>
        </p:nvPicPr>
        <p:blipFill>
          <a:blip r:embed="rId2"/>
          <a:stretch>
            <a:fillRect/>
          </a:stretch>
        </p:blipFill>
        <p:spPr>
          <a:xfrm>
            <a:off x="547034" y="637120"/>
            <a:ext cx="11140264" cy="5372629"/>
          </a:xfrm>
        </p:spPr>
      </p:pic>
      <p:pic>
        <p:nvPicPr>
          <p:cNvPr id="9" name="Picture 8" descr="C:\Users\Admin\Downloads\WhatsApp Image 2024-03-27 at 9.10.25 PM.jpeg">
            <a:extLst>
              <a:ext uri="{FF2B5EF4-FFF2-40B4-BE49-F238E27FC236}">
                <a16:creationId xmlns:a16="http://schemas.microsoft.com/office/drawing/2014/main" xmlns="" id="{F8B79A8B-240A-63BE-8F05-26A253BABB43}"/>
              </a:ext>
            </a:extLst>
          </p:cNvPr>
          <p:cNvPicPr>
            <a:picLocks noChangeAspect="1"/>
          </p:cNvPicPr>
          <p:nvPr/>
        </p:nvPicPr>
        <p:blipFill>
          <a:blip r:embed="rId3"/>
          <a:stretch>
            <a:fillRect/>
          </a:stretch>
        </p:blipFill>
        <p:spPr>
          <a:xfrm>
            <a:off x="486833" y="560387"/>
            <a:ext cx="11334750" cy="5536142"/>
          </a:xfrm>
          <a:prstGeom prst="rect">
            <a:avLst/>
          </a:prstGeom>
        </p:spPr>
      </p:pic>
    </p:spTree>
    <p:extLst>
      <p:ext uri="{BB962C8B-B14F-4D97-AF65-F5344CB8AC3E}">
        <p14:creationId xmlns:p14="http://schemas.microsoft.com/office/powerpoint/2010/main" val="1859376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cs typeface="Calibri"/>
              </a:rPr>
              <a:t/>
            </a:r>
            <a:br>
              <a:rPr lang="en-IN" dirty="0">
                <a:cs typeface="Calibri"/>
              </a:rPr>
            </a:br>
            <a:endParaRPr lang="en-IN" dirty="0">
              <a:cs typeface="Calibri"/>
            </a:endParaRPr>
          </a:p>
        </p:txBody>
      </p:sp>
      <p:pic>
        <p:nvPicPr>
          <p:cNvPr id="6" name="Picture 5" descr="C:\Users\Admin\Downloads\WhatsApp Image 2024-03-27 at 9.11.36 PM.jpeg">
            <a:extLst>
              <a:ext uri="{FF2B5EF4-FFF2-40B4-BE49-F238E27FC236}">
                <a16:creationId xmlns:a16="http://schemas.microsoft.com/office/drawing/2014/main" xmlns="" id="{54566934-DE41-2B75-FAB8-88E9809E9AF2}"/>
              </a:ext>
            </a:extLst>
          </p:cNvPr>
          <p:cNvPicPr>
            <a:picLocks noChangeAspect="1"/>
          </p:cNvPicPr>
          <p:nvPr/>
        </p:nvPicPr>
        <p:blipFill>
          <a:blip r:embed="rId2"/>
          <a:stretch>
            <a:fillRect/>
          </a:stretch>
        </p:blipFill>
        <p:spPr>
          <a:xfrm>
            <a:off x="550333" y="673100"/>
            <a:ext cx="11176000" cy="2728384"/>
          </a:xfrm>
          <a:prstGeom prst="rect">
            <a:avLst/>
          </a:prstGeom>
        </p:spPr>
      </p:pic>
    </p:spTree>
    <p:extLst>
      <p:ext uri="{BB962C8B-B14F-4D97-AF65-F5344CB8AC3E}">
        <p14:creationId xmlns:p14="http://schemas.microsoft.com/office/powerpoint/2010/main" val="2719617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941" y="658765"/>
            <a:ext cx="10934165" cy="623248"/>
          </a:xfrm>
          <a:prstGeom prst="rect">
            <a:avLst/>
          </a:prstGeom>
        </p:spPr>
        <p:txBody>
          <a:bodyPr wrap="square">
            <a:spAutoFit/>
          </a:bodyPr>
          <a:lstStyle/>
          <a:p>
            <a:pPr marL="347472" indent="-347472" algn="just">
              <a:spcBef>
                <a:spcPts val="336"/>
              </a:spcBef>
              <a:buSzPts val="1400"/>
              <a:buFont typeface="Arial" panose="020B0604020202020204" pitchFamily="34" charset="0"/>
              <a:buChar char="•"/>
            </a:pPr>
            <a:r>
              <a:rPr lang="en-IN" sz="1600" b="1" dirty="0">
                <a:solidFill>
                  <a:srgbClr val="212121"/>
                </a:solidFill>
                <a:ea typeface="Calibri" panose="020F0502020204030204" pitchFamily="34" charset="0"/>
                <a:cs typeface="Times New Roman" panose="02020603050405020304" pitchFamily="18" charset="0"/>
              </a:rPr>
              <a:t>Setup </a:t>
            </a:r>
            <a:r>
              <a:rPr lang="en-IN" sz="1600" b="1" dirty="0" err="1">
                <a:solidFill>
                  <a:srgbClr val="212121"/>
                </a:solidFill>
                <a:ea typeface="Calibri" panose="020F0502020204030204" pitchFamily="34" charset="0"/>
                <a:cs typeface="Times New Roman" panose="02020603050405020304" pitchFamily="18" charset="0"/>
              </a:rPr>
              <a:t>Splunk</a:t>
            </a:r>
            <a:r>
              <a:rPr lang="en-IN" sz="1600" b="1" dirty="0">
                <a:solidFill>
                  <a:srgbClr val="212121"/>
                </a:solidFill>
                <a:ea typeface="Calibri" panose="020F0502020204030204" pitchFamily="34" charset="0"/>
                <a:cs typeface="Times New Roman" panose="02020603050405020304" pitchFamily="18" charset="0"/>
              </a:rPr>
              <a:t> Forwarder in VMware Machine</a:t>
            </a:r>
            <a:endParaRPr lang="en-IN" sz="1600" dirty="0"/>
          </a:p>
          <a:p>
            <a:pPr algn="just">
              <a:spcBef>
                <a:spcPts val="336"/>
              </a:spcBef>
            </a:pPr>
            <a:r>
              <a:rPr lang="en-IN" sz="1600" dirty="0">
                <a:solidFill>
                  <a:srgbClr val="212121"/>
                </a:solidFill>
                <a:ea typeface="Calibri" panose="020F0502020204030204" pitchFamily="34" charset="0"/>
                <a:cs typeface="Times New Roman" panose="02020603050405020304" pitchFamily="18" charset="0"/>
              </a:rPr>
              <a:t>	</a:t>
            </a:r>
            <a:r>
              <a:rPr lang="en-US" sz="1600" dirty="0">
                <a:cs typeface="Times New Roman" panose="02020603050405020304" pitchFamily="18" charset="0"/>
              </a:rPr>
              <a:t>We got a storage problem in the AWS EC2 instance. That’s why we use </a:t>
            </a:r>
            <a:r>
              <a:rPr lang="en-US" sz="1600" dirty="0" err="1">
                <a:cs typeface="Times New Roman" panose="02020603050405020304" pitchFamily="18" charset="0"/>
              </a:rPr>
              <a:t>Ngrok</a:t>
            </a:r>
            <a:r>
              <a:rPr lang="en-US" sz="1600" dirty="0">
                <a:cs typeface="Times New Roman" panose="02020603050405020304" pitchFamily="18" charset="0"/>
              </a:rPr>
              <a:t> instead of AWS EC2.</a:t>
            </a:r>
            <a:endParaRPr lang="en-IN" sz="1600" dirty="0">
              <a:effectLst/>
              <a:cs typeface="Times New Roman" panose="02020603050405020304" pitchFamily="18" charset="0"/>
            </a:endParaRPr>
          </a:p>
        </p:txBody>
      </p:sp>
      <p:pic>
        <p:nvPicPr>
          <p:cNvPr id="7170" name="Picture 2" descr="WhatsApp Image 2024-04-29 a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21" y="1722733"/>
            <a:ext cx="10847204" cy="422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637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83771"/>
          </a:xfrm>
        </p:spPr>
        <p:txBody>
          <a:bodyPr/>
          <a:lstStyle/>
          <a:p>
            <a:r>
              <a:rPr lang="en-US" dirty="0"/>
              <a:t>Table of Contents</a:t>
            </a:r>
            <a:endParaRPr lang="en-IN" dirty="0"/>
          </a:p>
        </p:txBody>
      </p:sp>
      <p:sp>
        <p:nvSpPr>
          <p:cNvPr id="3" name="Content Placeholder 2"/>
          <p:cNvSpPr>
            <a:spLocks noGrp="1"/>
          </p:cNvSpPr>
          <p:nvPr>
            <p:ph idx="1"/>
          </p:nvPr>
        </p:nvSpPr>
        <p:spPr>
          <a:xfrm>
            <a:off x="635726" y="751117"/>
            <a:ext cx="10972800" cy="5453740"/>
          </a:xfrm>
        </p:spPr>
        <p:txBody>
          <a:bodyPr anchor="ctr">
            <a:noAutofit/>
          </a:bodyPr>
          <a:lstStyle/>
          <a:p>
            <a:r>
              <a:rPr lang="en-IN" sz="2500" dirty="0"/>
              <a:t>Introduction</a:t>
            </a:r>
          </a:p>
          <a:p>
            <a:r>
              <a:rPr lang="en-IN" sz="2500" dirty="0"/>
              <a:t>Objectives</a:t>
            </a:r>
          </a:p>
          <a:p>
            <a:r>
              <a:rPr lang="en-IN" sz="2500" dirty="0"/>
              <a:t>Expected Outcome</a:t>
            </a:r>
          </a:p>
          <a:p>
            <a:r>
              <a:rPr lang="en-IN" sz="2500" dirty="0"/>
              <a:t>Tools &amp; Technology</a:t>
            </a:r>
          </a:p>
          <a:p>
            <a:r>
              <a:rPr lang="en-IN" sz="2500" dirty="0"/>
              <a:t>Methodology (Modules)</a:t>
            </a:r>
          </a:p>
          <a:p>
            <a:r>
              <a:rPr lang="en-IN" sz="2500" dirty="0"/>
              <a:t>Flowchart</a:t>
            </a:r>
          </a:p>
          <a:p>
            <a:r>
              <a:rPr lang="en-IN" sz="2500" dirty="0"/>
              <a:t>Implementation Details</a:t>
            </a:r>
          </a:p>
          <a:p>
            <a:r>
              <a:rPr lang="en-IN" sz="2500" dirty="0"/>
              <a:t>Conclusion </a:t>
            </a:r>
          </a:p>
          <a:p>
            <a:pPr marL="0" indent="0">
              <a:buNone/>
            </a:pPr>
            <a:endParaRPr lang="en-US" sz="2500" dirty="0">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hatsApp Image 2024-04-29 a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4" y="965917"/>
            <a:ext cx="10078873" cy="502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241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WhatsApp Image 2024-04-29 a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455" y="875763"/>
            <a:ext cx="10296040" cy="514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34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Conclusion</a:t>
            </a:r>
          </a:p>
        </p:txBody>
      </p:sp>
      <p:sp>
        <p:nvSpPr>
          <p:cNvPr id="3" name="Content Placeholder 2"/>
          <p:cNvSpPr>
            <a:spLocks noGrp="1"/>
          </p:cNvSpPr>
          <p:nvPr>
            <p:ph idx="1"/>
          </p:nvPr>
        </p:nvSpPr>
        <p:spPr/>
        <p:txBody>
          <a:bodyPr vert="horz" lIns="91440" tIns="45720" rIns="91440" bIns="45720" rtlCol="0" anchor="t">
            <a:normAutofit/>
          </a:bodyPr>
          <a:lstStyle/>
          <a:p>
            <a:r>
              <a:rPr lang="en-IN" sz="1600" dirty="0">
                <a:ea typeface="+mn-lt"/>
                <a:cs typeface="+mn-lt"/>
              </a:rPr>
              <a:t>In conclusion, the "IT System Log Analyzer" project stands as a pivotal initiative in addressing the cybersecurity challenges faced by the Central Reserve Police Force (CRPF). The dispersed nature of CRPF units and offices across various locations necessitates a comprehensive solution to </a:t>
            </a:r>
            <a:r>
              <a:rPr lang="en-IN" sz="1600" dirty="0" err="1">
                <a:ea typeface="+mn-lt"/>
                <a:cs typeface="+mn-lt"/>
              </a:rPr>
              <a:t>analyze</a:t>
            </a:r>
            <a:r>
              <a:rPr lang="en-IN" sz="1600" dirty="0">
                <a:ea typeface="+mn-lt"/>
                <a:cs typeface="+mn-lt"/>
              </a:rPr>
              <a:t> IT system logs and identify potential threats and breaches. The absence of a centralized system has been recognized as a critical gap, and the proposed solution advocates for the development of a robust and centralized log analysis system.</a:t>
            </a:r>
            <a:endParaRPr lang="en-IN" sz="1600" dirty="0">
              <a:cs typeface="Calibri"/>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0110687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98627"/>
            <a:ext cx="10972800" cy="2181183"/>
          </a:xfrm>
        </p:spPr>
        <p:txBody>
          <a:bodyPr>
            <a:normAutofit fontScale="62500" lnSpcReduction="20000"/>
          </a:bodyPr>
          <a:lstStyle/>
          <a:p>
            <a:pPr algn="ctr">
              <a:buNone/>
            </a:pPr>
            <a:endParaRPr lang="en-US" sz="11500" dirty="0">
              <a:latin typeface="+mj-lt"/>
            </a:endParaRPr>
          </a:p>
          <a:p>
            <a:pPr algn="ctr">
              <a:buNone/>
            </a:pPr>
            <a:r>
              <a:rPr lang="en-US" sz="11500" dirty="0">
                <a:latin typeface="+mj-lt"/>
              </a:rPr>
              <a:t>Thank You !!</a:t>
            </a:r>
            <a:endParaRPr lang="en-IN" dirty="0">
              <a:latin typeface="+mj-lt"/>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IN" sz="1600" dirty="0">
                <a:ea typeface="+mn-lt"/>
                <a:cs typeface="+mn-lt"/>
              </a:rPr>
              <a:t>The Central Reserve Police Force (CRPF), integral to national security, faces challenges in efficiently monitoring IT systems across its dispersed units. The absence of a centralized log analysis system hinders swift identification and mitigation of potential cybersecurity threats. This project proposes an advanced IT System Log Analyzer to address this gap. By providing a centralized platform, the system empowers experts to systematically scrutinize logs from various CRPF locations, enhancing overall cybersecurity. The objective is to streamline monitoring, detect anomalies, and proactively respond to security incidents, fortifying CRPF's IT infrastructure against evolving threats. This project recognizes the need for a proactive and centralized approach, ensuring the resilience of CRPF's digital assets. Subsequent sections will detail the features and benefits of the proposed solution.</a:t>
            </a:r>
          </a:p>
          <a:p>
            <a:endParaRPr lang="en-IN" sz="1600" dirty="0">
              <a:cs typeface="Calibri"/>
            </a:endParaRPr>
          </a:p>
          <a:p>
            <a:endParaRPr lang="en-IN" sz="1600" dirty="0">
              <a:cs typeface="Calibri"/>
            </a:endParaRPr>
          </a:p>
          <a:p>
            <a:endParaRPr lang="en-IN" sz="1600"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Objectives</a:t>
            </a:r>
          </a:p>
        </p:txBody>
      </p:sp>
      <p:sp>
        <p:nvSpPr>
          <p:cNvPr id="3" name="Content Placeholder 2"/>
          <p:cNvSpPr>
            <a:spLocks noGrp="1"/>
          </p:cNvSpPr>
          <p:nvPr>
            <p:ph idx="1"/>
          </p:nvPr>
        </p:nvSpPr>
        <p:spPr/>
        <p:txBody>
          <a:bodyPr vert="horz" lIns="91440" tIns="45720" rIns="91440" bIns="45720" rtlCol="0" anchor="t">
            <a:normAutofit/>
          </a:bodyPr>
          <a:lstStyle/>
          <a:p>
            <a:r>
              <a:rPr lang="en-IN" sz="1600" dirty="0">
                <a:ea typeface="+mn-lt"/>
                <a:cs typeface="+mn-lt"/>
              </a:rPr>
              <a:t>The primary objective of the "IT System Log Analyzer" project is to establish a centralized system for comprehensive analysis of IT system logs across diverse locations where Central Reserve Police Force (CRPF) units, offices, and personnel are deployed. Currently lacking a centralized mechanism, the project aims to empower cybersecurity experts to scrutinize logs systematically, facilitating the timely detection and assessment of potential threats and breaches. By developing and implementing this centralized system, the project seeks to enhance CRPF's overall cybersecurity posture, enabling proactive responses to security incidents and fortifying the integrity of IT infrastructure deployed at various locations throughout the country.</a:t>
            </a:r>
            <a:r>
              <a:rPr lang="en-US" dirty="0"/>
              <a:t/>
            </a:r>
            <a:br>
              <a:rPr lang="en-US" dirty="0"/>
            </a:br>
            <a:endParaRPr lang="en-US" sz="1600">
              <a:cs typeface="Calibri"/>
            </a:endParaRPr>
          </a:p>
          <a:p>
            <a:endParaRPr lang="en-IN" sz="1600" dirty="0">
              <a:cs typeface="Calibri"/>
            </a:endParaRPr>
          </a:p>
        </p:txBody>
      </p:sp>
    </p:spTree>
    <p:extLst>
      <p:ext uri="{BB962C8B-B14F-4D97-AF65-F5344CB8AC3E}">
        <p14:creationId xmlns:p14="http://schemas.microsoft.com/office/powerpoint/2010/main" val="1193561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Expected Outcome</a:t>
            </a:r>
          </a:p>
        </p:txBody>
      </p:sp>
      <p:sp>
        <p:nvSpPr>
          <p:cNvPr id="3" name="Content Placeholder 2"/>
          <p:cNvSpPr>
            <a:spLocks noGrp="1"/>
          </p:cNvSpPr>
          <p:nvPr>
            <p:ph idx="1"/>
          </p:nvPr>
        </p:nvSpPr>
        <p:spPr/>
        <p:txBody>
          <a:bodyPr vert="horz" lIns="91440" tIns="45720" rIns="91440" bIns="45720" rtlCol="0" anchor="t">
            <a:normAutofit/>
          </a:bodyPr>
          <a:lstStyle/>
          <a:p>
            <a:r>
              <a:rPr lang="en-IN" sz="1600" dirty="0">
                <a:ea typeface="+mn-lt"/>
                <a:cs typeface="+mn-lt"/>
              </a:rPr>
              <a:t>The project aims to enable timely identification of anomalies, potential security threats, and breaches, allowing for proactive responses to security incidents. This, in turn, is expected to reduce the risk of data breaches, unauthorized access, and other cybersecurity vulnerabilities. The centralized log analysis system will facilitate a more streamlined and systematic monitoring process, ensuring that CRPF's IT infrastructure remains resilient in the face of evolving cybersecurity challenges.</a:t>
            </a:r>
            <a:endParaRPr lang="en-IN" sz="1600" dirty="0">
              <a:cs typeface="Calibri"/>
            </a:endParaRPr>
          </a:p>
        </p:txBody>
      </p:sp>
    </p:spTree>
    <p:extLst>
      <p:ext uri="{BB962C8B-B14F-4D97-AF65-F5344CB8AC3E}">
        <p14:creationId xmlns:p14="http://schemas.microsoft.com/office/powerpoint/2010/main" val="161193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Tools &amp; Technology</a:t>
            </a:r>
          </a:p>
        </p:txBody>
      </p:sp>
      <p:sp>
        <p:nvSpPr>
          <p:cNvPr id="3" name="Content Placeholder 2"/>
          <p:cNvSpPr>
            <a:spLocks noGrp="1"/>
          </p:cNvSpPr>
          <p:nvPr>
            <p:ph idx="1"/>
          </p:nvPr>
        </p:nvSpPr>
        <p:spPr/>
        <p:txBody>
          <a:bodyPr vert="horz" lIns="91440" tIns="45720" rIns="91440" bIns="45720" rtlCol="0" anchor="t">
            <a:normAutofit/>
          </a:bodyPr>
          <a:lstStyle/>
          <a:p>
            <a:r>
              <a:rPr lang="en-IN" sz="1600" dirty="0">
                <a:cs typeface="Calibri"/>
              </a:rPr>
              <a:t>Splunk </a:t>
            </a:r>
          </a:p>
          <a:p>
            <a:r>
              <a:rPr lang="en-IN" sz="1600" dirty="0">
                <a:cs typeface="Calibri"/>
              </a:rPr>
              <a:t>AWS EC2 </a:t>
            </a:r>
            <a:r>
              <a:rPr lang="en-IN" sz="1600" dirty="0" smtClean="0">
                <a:cs typeface="Calibri"/>
              </a:rPr>
              <a:t>instance</a:t>
            </a:r>
          </a:p>
          <a:p>
            <a:r>
              <a:rPr lang="en-US" sz="1600" dirty="0" err="1">
                <a:cs typeface="Calibri"/>
              </a:rPr>
              <a:t>N</a:t>
            </a:r>
            <a:r>
              <a:rPr lang="en-US" sz="1600" dirty="0" err="1" smtClean="0">
                <a:cs typeface="Calibri"/>
              </a:rPr>
              <a:t>grok</a:t>
            </a:r>
            <a:endParaRPr lang="en-IN" sz="1600" dirty="0">
              <a:cs typeface="Calibri"/>
            </a:endParaRPr>
          </a:p>
        </p:txBody>
      </p:sp>
    </p:spTree>
    <p:extLst>
      <p:ext uri="{BB962C8B-B14F-4D97-AF65-F5344CB8AC3E}">
        <p14:creationId xmlns:p14="http://schemas.microsoft.com/office/powerpoint/2010/main" val="255907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Flowchart</a:t>
            </a:r>
            <a:endParaRPr lang="en-US"/>
          </a:p>
        </p:txBody>
      </p:sp>
      <p:pic>
        <p:nvPicPr>
          <p:cNvPr id="7" name="Content Placeholder 6" descr="A diagram of a system&#10;&#10;Description automatically generated">
            <a:extLst>
              <a:ext uri="{FF2B5EF4-FFF2-40B4-BE49-F238E27FC236}">
                <a16:creationId xmlns:a16="http://schemas.microsoft.com/office/drawing/2014/main" xmlns="" id="{E3CCE4E9-7DA9-99E3-8994-BBAB257AAD13}"/>
              </a:ext>
            </a:extLst>
          </p:cNvPr>
          <p:cNvPicPr>
            <a:picLocks noGrp="1" noChangeAspect="1"/>
          </p:cNvPicPr>
          <p:nvPr>
            <p:ph idx="1"/>
          </p:nvPr>
        </p:nvPicPr>
        <p:blipFill>
          <a:blip r:embed="rId2"/>
          <a:stretch>
            <a:fillRect/>
          </a:stretch>
        </p:blipFill>
        <p:spPr>
          <a:xfrm>
            <a:off x="4768415" y="1035427"/>
            <a:ext cx="1920064" cy="5485187"/>
          </a:xfrm>
        </p:spPr>
      </p:pic>
      <p:sp>
        <p:nvSpPr>
          <p:cNvPr id="8" name="TextBox 7">
            <a:extLst>
              <a:ext uri="{FF2B5EF4-FFF2-40B4-BE49-F238E27FC236}">
                <a16:creationId xmlns:a16="http://schemas.microsoft.com/office/drawing/2014/main" xmlns="" id="{9E32AD42-571C-8E3A-0C7A-30FE1338FBDB}"/>
              </a:ext>
            </a:extLst>
          </p:cNvPr>
          <p:cNvSpPr txBox="1"/>
          <p:nvPr/>
        </p:nvSpPr>
        <p:spPr>
          <a:xfrm>
            <a:off x="6840070" y="6212541"/>
            <a:ext cx="15419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hlinkClick r:id="rId3"/>
              </a:rPr>
              <a:t>Flowchart</a:t>
            </a:r>
            <a:endParaRPr lang="en-US" dirty="0"/>
          </a:p>
        </p:txBody>
      </p:sp>
    </p:spTree>
    <p:extLst>
      <p:ext uri="{BB962C8B-B14F-4D97-AF65-F5344CB8AC3E}">
        <p14:creationId xmlns:p14="http://schemas.microsoft.com/office/powerpoint/2010/main" val="2281019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Implementation Details</a:t>
            </a:r>
          </a:p>
        </p:txBody>
      </p:sp>
      <p:sp>
        <p:nvSpPr>
          <p:cNvPr id="3" name="Content Placeholder 2"/>
          <p:cNvSpPr>
            <a:spLocks noGrp="1"/>
          </p:cNvSpPr>
          <p:nvPr>
            <p:ph idx="1"/>
          </p:nvPr>
        </p:nvSpPr>
        <p:spPr>
          <a:xfrm>
            <a:off x="609600" y="1600204"/>
            <a:ext cx="10972800" cy="1799820"/>
          </a:xfrm>
        </p:spPr>
        <p:txBody>
          <a:bodyPr vert="horz" lIns="91440" tIns="45720" rIns="91440" bIns="45720" rtlCol="0" anchor="t">
            <a:normAutofit/>
          </a:bodyPr>
          <a:lstStyle/>
          <a:p>
            <a:pPr algn="just"/>
            <a:endParaRPr lang="en-IN" sz="1200" b="1" dirty="0">
              <a:solidFill>
                <a:srgbClr val="212121"/>
              </a:solidFill>
              <a:latin typeface="Times New Roman"/>
              <a:cs typeface="Times New Roman"/>
            </a:endParaRPr>
          </a:p>
          <a:p>
            <a:pPr algn="just"/>
            <a:r>
              <a:rPr lang="en-IN" sz="1600" b="1" dirty="0">
                <a:solidFill>
                  <a:srgbClr val="212121"/>
                </a:solidFill>
                <a:ea typeface="+mn-lt"/>
                <a:cs typeface="Times New Roman"/>
              </a:rPr>
              <a:t>Install Windows 10 for System Logs</a:t>
            </a:r>
            <a:endParaRPr lang="en-IN" sz="1600" dirty="0">
              <a:solidFill>
                <a:srgbClr val="212121"/>
              </a:solidFill>
              <a:ea typeface="+mn-lt"/>
              <a:cs typeface="Times New Roman"/>
            </a:endParaRPr>
          </a:p>
          <a:p>
            <a:pPr marL="0" indent="0" algn="just">
              <a:buNone/>
            </a:pPr>
            <a:r>
              <a:rPr lang="en-IN" sz="1600" dirty="0" smtClean="0">
                <a:solidFill>
                  <a:srgbClr val="212121"/>
                </a:solidFill>
                <a:ea typeface="+mn-lt"/>
                <a:cs typeface="Times New Roman"/>
              </a:rPr>
              <a:t>	We </a:t>
            </a:r>
            <a:r>
              <a:rPr lang="en-IN" sz="1600" dirty="0">
                <a:solidFill>
                  <a:srgbClr val="212121"/>
                </a:solidFill>
                <a:ea typeface="+mn-lt"/>
                <a:cs typeface="Times New Roman"/>
              </a:rPr>
              <a:t>have to install windows 10 machine in VMware for the system logs.  </a:t>
            </a:r>
          </a:p>
          <a:p>
            <a:pPr marL="0" indent="0" algn="just">
              <a:buNone/>
            </a:pPr>
            <a:endParaRPr lang="en-IN" sz="1600" dirty="0">
              <a:solidFill>
                <a:srgbClr val="212121"/>
              </a:solidFill>
              <a:ea typeface="+mn-lt"/>
              <a:cs typeface="Times New Roman"/>
            </a:endParaRPr>
          </a:p>
          <a:p>
            <a:pPr algn="just"/>
            <a:r>
              <a:rPr lang="en-IN" sz="1600" b="1" dirty="0">
                <a:solidFill>
                  <a:srgbClr val="212121"/>
                </a:solidFill>
                <a:ea typeface="+mn-lt"/>
                <a:cs typeface="Times New Roman"/>
              </a:rPr>
              <a:t> Install Splunk in Main System</a:t>
            </a:r>
            <a:endParaRPr lang="en-IN" sz="1600" dirty="0">
              <a:solidFill>
                <a:srgbClr val="212121"/>
              </a:solidFill>
              <a:ea typeface="+mn-lt"/>
              <a:cs typeface="Times New Roman"/>
            </a:endParaRPr>
          </a:p>
          <a:p>
            <a:pPr marL="0" indent="0" algn="just">
              <a:buNone/>
            </a:pPr>
            <a:r>
              <a:rPr lang="en-IN" sz="1600" dirty="0" smtClean="0">
                <a:solidFill>
                  <a:srgbClr val="212121"/>
                </a:solidFill>
                <a:ea typeface="+mn-lt"/>
                <a:cs typeface="Times New Roman"/>
              </a:rPr>
              <a:t>	We </a:t>
            </a:r>
            <a:r>
              <a:rPr lang="en-IN" sz="1600" dirty="0">
                <a:solidFill>
                  <a:srgbClr val="212121"/>
                </a:solidFill>
                <a:ea typeface="+mn-lt"/>
                <a:cs typeface="Times New Roman"/>
              </a:rPr>
              <a:t>have to install a Splunk in our main system to get log of the other machine.</a:t>
            </a:r>
          </a:p>
          <a:p>
            <a:pPr marL="0" indent="0" algn="just">
              <a:buNone/>
            </a:pPr>
            <a:endParaRPr lang="en-IN" sz="1400" dirty="0">
              <a:solidFill>
                <a:srgbClr val="212121"/>
              </a:solidFill>
              <a:latin typeface="Times New Roman"/>
              <a:ea typeface="+mn-lt"/>
              <a:cs typeface="Times New Roman"/>
            </a:endParaRPr>
          </a:p>
          <a:p>
            <a:pPr marL="0" indent="0" algn="just">
              <a:buNone/>
            </a:pPr>
            <a:endParaRPr lang="en-US" sz="1400" dirty="0">
              <a:solidFill>
                <a:srgbClr val="212121"/>
              </a:solidFill>
              <a:latin typeface="Times New Roman"/>
              <a:ea typeface="+mn-lt"/>
              <a:cs typeface="Times New Roman"/>
            </a:endParaRPr>
          </a:p>
          <a:p>
            <a:pPr marL="0" indent="0" algn="just">
              <a:buNone/>
            </a:pPr>
            <a:endParaRPr lang="en-IN" sz="1400" dirty="0" smtClean="0">
              <a:solidFill>
                <a:srgbClr val="212121"/>
              </a:solidFill>
              <a:latin typeface="Times New Roman"/>
              <a:ea typeface="+mn-lt"/>
              <a:cs typeface="Times New Roman"/>
            </a:endParaRPr>
          </a:p>
        </p:txBody>
      </p:sp>
    </p:spTree>
    <p:extLst>
      <p:ext uri="{BB962C8B-B14F-4D97-AF65-F5344CB8AC3E}">
        <p14:creationId xmlns:p14="http://schemas.microsoft.com/office/powerpoint/2010/main" val="2350618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cs typeface="Calibri"/>
              </a:rPr>
              <a:t/>
            </a:r>
            <a:br>
              <a:rPr lang="en-IN" dirty="0">
                <a:cs typeface="Calibri"/>
              </a:rPr>
            </a:br>
            <a:endParaRPr lang="en-IN" dirty="0">
              <a:cs typeface="Calibri"/>
            </a:endParaRPr>
          </a:p>
        </p:txBody>
      </p:sp>
      <p:pic>
        <p:nvPicPr>
          <p:cNvPr id="4" name="Content Placeholder 3" descr="C:\Users\Admin\Downloads\WhatsApp Image 2024-03-27 at 9.08.49 PM.jpeg">
            <a:extLst>
              <a:ext uri="{FF2B5EF4-FFF2-40B4-BE49-F238E27FC236}">
                <a16:creationId xmlns:a16="http://schemas.microsoft.com/office/drawing/2014/main" xmlns="" id="{819926B3-CF31-A50F-2096-598EA8188EA7}"/>
              </a:ext>
            </a:extLst>
          </p:cNvPr>
          <p:cNvPicPr>
            <a:picLocks noGrp="1" noChangeAspect="1"/>
          </p:cNvPicPr>
          <p:nvPr>
            <p:ph idx="1"/>
          </p:nvPr>
        </p:nvPicPr>
        <p:blipFill>
          <a:blip r:embed="rId2"/>
          <a:stretch>
            <a:fillRect/>
          </a:stretch>
        </p:blipFill>
        <p:spPr>
          <a:xfrm>
            <a:off x="547034" y="637120"/>
            <a:ext cx="11140264" cy="5372629"/>
          </a:xfrm>
        </p:spPr>
      </p:pic>
      <p:pic>
        <p:nvPicPr>
          <p:cNvPr id="6" name="Picture 5" descr="C:\Users\Admin\Downloads\WhatsApp Image 2024-03-27 at 9.11.47 PM.jpeg">
            <a:extLst>
              <a:ext uri="{FF2B5EF4-FFF2-40B4-BE49-F238E27FC236}">
                <a16:creationId xmlns:a16="http://schemas.microsoft.com/office/drawing/2014/main" xmlns="" id="{88E17F85-9DE7-230C-47EE-300FC3193F06}"/>
              </a:ext>
            </a:extLst>
          </p:cNvPr>
          <p:cNvPicPr>
            <a:picLocks noChangeAspect="1"/>
          </p:cNvPicPr>
          <p:nvPr/>
        </p:nvPicPr>
        <p:blipFill>
          <a:blip r:embed="rId3"/>
          <a:stretch>
            <a:fillRect/>
          </a:stretch>
        </p:blipFill>
        <p:spPr>
          <a:xfrm>
            <a:off x="550333" y="632354"/>
            <a:ext cx="11176001" cy="5434543"/>
          </a:xfrm>
          <a:prstGeom prst="rect">
            <a:avLst/>
          </a:prstGeom>
        </p:spPr>
      </p:pic>
    </p:spTree>
    <p:extLst>
      <p:ext uri="{BB962C8B-B14F-4D97-AF65-F5344CB8AC3E}">
        <p14:creationId xmlns:p14="http://schemas.microsoft.com/office/powerpoint/2010/main" val="2012136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1683</TotalTime>
  <Words>508</Words>
  <Application>Microsoft Office PowerPoint</Application>
  <PresentationFormat>Widescreen</PresentationFormat>
  <Paragraphs>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  IBM Project Presentation  on  IT System Log Analyzer </vt:lpstr>
      <vt:lpstr>Table of Contents</vt:lpstr>
      <vt:lpstr>Introduction</vt:lpstr>
      <vt:lpstr>Objectives</vt:lpstr>
      <vt:lpstr>Expected Outcome</vt:lpstr>
      <vt:lpstr>Tools &amp; Technology</vt:lpstr>
      <vt:lpstr>Flowchart</vt:lpstr>
      <vt:lpstr>Implementation Details</vt:lpstr>
      <vt:lpstr> </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 Panwar</dc:creator>
  <cp:lastModifiedBy>Microsoft account</cp:lastModifiedBy>
  <cp:revision>191</cp:revision>
  <dcterms:created xsi:type="dcterms:W3CDTF">2017-12-29T08:33:53Z</dcterms:created>
  <dcterms:modified xsi:type="dcterms:W3CDTF">2024-05-05T14:08:25Z</dcterms:modified>
</cp:coreProperties>
</file>