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0"/>
  </p:notesMasterIdLst>
  <p:sldIdLst>
    <p:sldId id="256" r:id="rId2"/>
    <p:sldId id="257" r:id="rId3"/>
    <p:sldId id="258" r:id="rId4"/>
    <p:sldId id="259" r:id="rId5"/>
    <p:sldId id="260" r:id="rId6"/>
    <p:sldId id="261" r:id="rId7"/>
    <p:sldId id="262" r:id="rId8"/>
    <p:sldId id="263" r:id="rId9"/>
    <p:sldId id="28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5715000" type="screen16x1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39">
          <p15:clr>
            <a:srgbClr val="000000"/>
          </p15:clr>
        </p15:guide>
        <p15:guide id="2" pos="261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372EB2-4D3A-41F7-AAAA-2386A6714E3B}">
  <a:tblStyle styleId="{96372EB2-4D3A-41F7-AAAA-2386A6714E3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4" d="100"/>
          <a:sy n="84" d="100"/>
        </p:scale>
        <p:origin x="936" y="90"/>
      </p:cViewPr>
      <p:guideLst>
        <p:guide orient="horz" pos="1539"/>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650" y="5079350"/>
            <a:ext cx="6045200" cy="48120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7048c234e9_0_26: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53" name="Google Shape;53;g27048c234e9_0_26: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048c234e9_0_168: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7048c234e9_0_168: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1" name="Google Shape;131;p15: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8" name="Google Shape;138;p16: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45" name="Google Shape;145;p17: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52" name="Google Shape;152;p18: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59" name="Google Shape;159;p19: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5" name="Google Shape;165;p29: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048c234e9_0_181: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048c234e9_0_181: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048c234e9_0_184: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048c234e9_0_184: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7048c234e9_0_187: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7048c234e9_0_187: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048c234e9_0_32: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60" name="Google Shape;60;g27048c234e9_0_32: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048c234e9_0_190: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048c234e9_0_190: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048c234e9_0_193: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048c234e9_0_193: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97" name="Google Shape;197;p32: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048c234e9_0_211: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7048c234e9_0_211: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7048c234e9_0_217: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7048c234e9_0_217:notes"/>
          <p:cNvSpPr txBox="1">
            <a:spLocks noGrp="1"/>
          </p:cNvSpPr>
          <p:nvPr>
            <p:ph type="body" idx="1"/>
          </p:nvPr>
        </p:nvSpPr>
        <p:spPr>
          <a:xfrm>
            <a:off x="755650" y="5079350"/>
            <a:ext cx="6045300" cy="481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17" name="Google Shape;217;p33: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3" name="Google Shape;223;p35: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229" name="Google Shape;229;p36:notes"/>
          <p:cNvSpPr>
            <a:spLocks noGrp="1" noRot="1" noChangeAspect="1"/>
          </p:cNvSpPr>
          <p:nvPr>
            <p:ph type="sldImg" idx="2"/>
          </p:nvPr>
        </p:nvSpPr>
        <p:spPr>
          <a:xfrm>
            <a:off x="571500" y="801688"/>
            <a:ext cx="6415088"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048c234e9_0_39: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27048c234e9_0_39: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69" name="Google Shape;69;g27048c234e9_0_39: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3</a:t>
            </a:fld>
            <a:endParaRPr sz="16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048c234e9_0_46: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 name="Google Shape;76;g27048c234e9_0_46: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77" name="Google Shape;77;g27048c234e9_0_46: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4</a:t>
            </a:fld>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7048c234e9_0_53: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g27048c234e9_0_53: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85" name="Google Shape;85;g27048c234e9_0_53: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5</a:t>
            </a:fld>
            <a:endParaRPr sz="16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048c234e9_0_60: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g27048c234e9_0_60: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93" name="Google Shape;93;g27048c234e9_0_60: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6</a:t>
            </a:fld>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048c234e9_0_67: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27048c234e9_0_67: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101" name="Google Shape;101;g27048c234e9_0_67: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7</a:t>
            </a:fld>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048c234e9_0_74:notes"/>
          <p:cNvSpPr>
            <a:spLocks noGrp="1" noRot="1" noChangeAspect="1"/>
          </p:cNvSpPr>
          <p:nvPr>
            <p:ph type="sldImg" idx="2"/>
          </p:nvPr>
        </p:nvSpPr>
        <p:spPr>
          <a:xfrm>
            <a:off x="571500" y="801688"/>
            <a:ext cx="6413500"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g27048c234e9_0_74:notes"/>
          <p:cNvSpPr txBox="1">
            <a:spLocks noGrp="1"/>
          </p:cNvSpPr>
          <p:nvPr>
            <p:ph type="body" idx="1"/>
          </p:nvPr>
        </p:nvSpPr>
        <p:spPr>
          <a:xfrm>
            <a:off x="755650" y="5079365"/>
            <a:ext cx="6045300" cy="4812000"/>
          </a:xfrm>
          <a:prstGeom prst="rect">
            <a:avLst/>
          </a:prstGeom>
          <a:noFill/>
          <a:ln>
            <a:noFill/>
          </a:ln>
        </p:spPr>
        <p:txBody>
          <a:bodyPr spcFirstLastPara="1" wrap="square" lIns="102800" tIns="51375" rIns="102800" bIns="51375" anchor="t" anchorCtr="0">
            <a:noAutofit/>
          </a:bodyPr>
          <a:lstStyle/>
          <a:p>
            <a:pPr marL="0" lvl="0" indent="0" algn="l" rtl="0">
              <a:lnSpc>
                <a:spcPct val="100000"/>
              </a:lnSpc>
              <a:spcBef>
                <a:spcPts val="0"/>
              </a:spcBef>
              <a:spcAft>
                <a:spcPts val="0"/>
              </a:spcAft>
              <a:buSzPts val="1600"/>
              <a:buNone/>
            </a:pPr>
            <a:endParaRPr/>
          </a:p>
        </p:txBody>
      </p:sp>
      <p:sp>
        <p:nvSpPr>
          <p:cNvPr id="109" name="Google Shape;109;g27048c234e9_0_74:notes"/>
          <p:cNvSpPr txBox="1">
            <a:spLocks noGrp="1"/>
          </p:cNvSpPr>
          <p:nvPr>
            <p:ph type="sldNum" idx="12"/>
          </p:nvPr>
        </p:nvSpPr>
        <p:spPr>
          <a:xfrm>
            <a:off x="4280268" y="10156874"/>
            <a:ext cx="3274500" cy="534600"/>
          </a:xfrm>
          <a:prstGeom prst="rect">
            <a:avLst/>
          </a:prstGeom>
          <a:noFill/>
          <a:ln>
            <a:noFill/>
          </a:ln>
        </p:spPr>
        <p:txBody>
          <a:bodyPr spcFirstLastPara="1" wrap="square" lIns="102800" tIns="51375" rIns="102800" bIns="51375" anchor="b" anchorCtr="0">
            <a:noAutofit/>
          </a:bodyPr>
          <a:lstStyle/>
          <a:p>
            <a:pPr marL="0" lvl="0" indent="0" algn="r" rtl="0">
              <a:lnSpc>
                <a:spcPct val="100000"/>
              </a:lnSpc>
              <a:spcBef>
                <a:spcPts val="0"/>
              </a:spcBef>
              <a:spcAft>
                <a:spcPts val="0"/>
              </a:spcAft>
              <a:buClr>
                <a:srgbClr val="000000"/>
              </a:buClr>
              <a:buSzPts val="1600"/>
              <a:buFont typeface="Arial"/>
              <a:buNone/>
            </a:pPr>
            <a:fld id="{00000000-1234-1234-1234-123412341234}" type="slidenum">
              <a:rPr lang="en-US" sz="1600"/>
              <a:t>8</a:t>
            </a:fld>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16" name="Google Shape;116;p14:notes"/>
          <p:cNvSpPr>
            <a:spLocks noGrp="1" noRot="1" noChangeAspect="1"/>
          </p:cNvSpPr>
          <p:nvPr>
            <p:ph type="sldImg" idx="2"/>
          </p:nvPr>
        </p:nvSpPr>
        <p:spPr>
          <a:xfrm>
            <a:off x="-1924822" y="802000"/>
            <a:ext cx="11406900" cy="4010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1pPr>
            <a:lvl2pPr marL="82550" marR="0" lvl="1"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2pPr>
            <a:lvl3pPr marL="82550" marR="0" lvl="2"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3pPr>
            <a:lvl4pPr marL="82550" marR="0" lvl="3"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4pPr>
            <a:lvl5pPr marL="82550" marR="0" lvl="4"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5pPr>
            <a:lvl6pPr marL="82550" marR="0" lvl="5"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6pPr>
            <a:lvl7pPr marL="82550" marR="0" lvl="6"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7pPr>
            <a:lvl8pPr marL="82550" marR="0" lvl="7"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8pPr>
            <a:lvl9pPr marL="82550" marR="0" lvl="8" indent="0" algn="l">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28226"/>
            <a:ext cx="8237400" cy="9147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1pPr>
            <a:lvl2pPr marL="82550" marR="0" lvl="1"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2pPr>
            <a:lvl3pPr marL="82550" marR="0" lvl="2"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3pPr>
            <a:lvl4pPr marL="82550" marR="0" lvl="3"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4pPr>
            <a:lvl5pPr marL="82550" marR="0" lvl="4"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5pPr>
            <a:lvl6pPr marL="82550" marR="0" lvl="5"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6pPr>
            <a:lvl7pPr marL="82550" marR="0" lvl="6"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7pPr>
            <a:lvl8pPr marL="82550" marR="0" lvl="7"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8pPr>
            <a:lvl9pPr marL="82550" marR="0" lvl="8"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228226"/>
            <a:ext cx="8237400" cy="9147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457584" y="1314450"/>
            <a:ext cx="3981000" cy="37719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4"/>
          <p:cNvSpPr txBox="1">
            <a:spLocks noGrp="1"/>
          </p:cNvSpPr>
          <p:nvPr>
            <p:ph type="body" idx="2"/>
          </p:nvPr>
        </p:nvSpPr>
        <p:spPr>
          <a:xfrm>
            <a:off x="4713116" y="1314450"/>
            <a:ext cx="3981000" cy="37719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1pPr>
            <a:lvl2pPr marL="82550" marR="0" lvl="1"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2pPr>
            <a:lvl3pPr marL="82550" marR="0" lvl="2"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3pPr>
            <a:lvl4pPr marL="82550" marR="0" lvl="3"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4pPr>
            <a:lvl5pPr marL="82550" marR="0" lvl="4"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5pPr>
            <a:lvl6pPr marL="82550" marR="0" lvl="5"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6pPr>
            <a:lvl7pPr marL="82550" marR="0" lvl="6"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7pPr>
            <a:lvl8pPr marL="82550" marR="0" lvl="7"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8pPr>
            <a:lvl9pPr marL="82550" marR="0" lvl="8"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228226"/>
            <a:ext cx="8237400" cy="9147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57200" y="1314212"/>
            <a:ext cx="8237400" cy="37719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1pPr>
            <a:lvl2pPr marL="82550" marR="0" lvl="1"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2pPr>
            <a:lvl3pPr marL="82550" marR="0" lvl="2"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3pPr>
            <a:lvl4pPr marL="82550" marR="0" lvl="3"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4pPr>
            <a:lvl5pPr marL="82550" marR="0" lvl="4"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5pPr>
            <a:lvl6pPr marL="82550" marR="0" lvl="5"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6pPr>
            <a:lvl7pPr marL="82550" marR="0" lvl="6"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7pPr>
            <a:lvl8pPr marL="82550" marR="0" lvl="7"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8pPr>
            <a:lvl9pPr marL="82550" marR="0" lvl="8"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sp>
        <p:nvSpPr>
          <p:cNvPr id="34" name="Google Shape;34;p6"/>
          <p:cNvSpPr txBox="1">
            <a:spLocks noGrp="1"/>
          </p:cNvSpPr>
          <p:nvPr>
            <p:ph type="ctrTitle"/>
          </p:nvPr>
        </p:nvSpPr>
        <p:spPr>
          <a:xfrm>
            <a:off x="686375" y="1771650"/>
            <a:ext cx="7779000" cy="12003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subTitle" idx="1"/>
          </p:nvPr>
        </p:nvSpPr>
        <p:spPr>
          <a:xfrm>
            <a:off x="1372752" y="3200400"/>
            <a:ext cx="6406200" cy="14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1pPr>
            <a:lvl2pPr marL="82550" marR="0" lvl="1"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2pPr>
            <a:lvl3pPr marL="82550" marR="0" lvl="2"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3pPr>
            <a:lvl4pPr marL="82550" marR="0" lvl="3"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4pPr>
            <a:lvl5pPr marL="82550" marR="0" lvl="4"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5pPr>
            <a:lvl6pPr marL="82550" marR="0" lvl="5"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6pPr>
            <a:lvl7pPr marL="82550" marR="0" lvl="6"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7pPr>
            <a:lvl8pPr marL="82550" marR="0" lvl="7"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8pPr>
            <a:lvl9pPr marL="82550" marR="0" lvl="8" indent="0" algn="l">
              <a:lnSpc>
                <a:spcPct val="100000"/>
              </a:lnSpc>
              <a:spcBef>
                <a:spcPts val="0"/>
              </a:spcBef>
              <a:spcAft>
                <a:spcPts val="0"/>
              </a:spcAft>
              <a:buClr>
                <a:schemeClr val="dk1"/>
              </a:buClr>
              <a:buSzPts val="1100"/>
              <a:buFont typeface="Times New Roman"/>
              <a:buNone/>
              <a:defRPr sz="1100" b="0" i="0" u="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39"/>
        <p:cNvGrpSpPr/>
        <p:nvPr/>
      </p:nvGrpSpPr>
      <p:grpSpPr>
        <a:xfrm>
          <a:off x="0" y="0"/>
          <a:ext cx="0" cy="0"/>
          <a:chOff x="0" y="0"/>
          <a:chExt cx="0" cy="0"/>
        </a:xfrm>
      </p:grpSpPr>
      <p:sp>
        <p:nvSpPr>
          <p:cNvPr id="40" name="Google Shape;40;p7"/>
          <p:cNvSpPr txBox="1">
            <a:spLocks noGrp="1"/>
          </p:cNvSpPr>
          <p:nvPr>
            <p:ph type="ctrTitle"/>
          </p:nvPr>
        </p:nvSpPr>
        <p:spPr>
          <a:xfrm>
            <a:off x="685800" y="1775357"/>
            <a:ext cx="7772400" cy="12249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7"/>
          <p:cNvSpPr txBox="1">
            <a:spLocks noGrp="1"/>
          </p:cNvSpPr>
          <p:nvPr>
            <p:ph type="subTitle" idx="1"/>
          </p:nvPr>
        </p:nvSpPr>
        <p:spPr>
          <a:xfrm>
            <a:off x="1371600" y="3238500"/>
            <a:ext cx="6400800" cy="14607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42" name="Google Shape;42;p7"/>
          <p:cNvSpPr txBox="1">
            <a:spLocks noGrp="1"/>
          </p:cNvSpPr>
          <p:nvPr>
            <p:ph type="dt" idx="10"/>
          </p:nvPr>
        </p:nvSpPr>
        <p:spPr>
          <a:xfrm>
            <a:off x="457200" y="5296961"/>
            <a:ext cx="2133600" cy="304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124200" y="5296961"/>
            <a:ext cx="2895600" cy="3042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457200" y="1333503"/>
            <a:ext cx="8229900" cy="37716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48" name="Google Shape;48;p8"/>
          <p:cNvSpPr txBox="1">
            <a:spLocks noGrp="1"/>
          </p:cNvSpPr>
          <p:nvPr>
            <p:ph type="dt" idx="10"/>
          </p:nvPr>
        </p:nvSpPr>
        <p:spPr>
          <a:xfrm>
            <a:off x="457200" y="5296961"/>
            <a:ext cx="2133600" cy="3042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24200" y="5296961"/>
            <a:ext cx="2895600" cy="3042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28226"/>
            <a:ext cx="8237400" cy="9147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314212"/>
            <a:ext cx="8237400" cy="37719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112034" y="5314543"/>
            <a:ext cx="2927700" cy="285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457200" y="5314543"/>
            <a:ext cx="2105400" cy="285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7876134" y="5303513"/>
            <a:ext cx="660900" cy="169200"/>
          </a:xfrm>
          <a:prstGeom prst="rect">
            <a:avLst/>
          </a:prstGeom>
          <a:noFill/>
          <a:ln>
            <a:noFill/>
          </a:ln>
        </p:spPr>
        <p:txBody>
          <a:bodyPr spcFirstLastPara="1" wrap="square" lIns="0" tIns="0" rIns="0" bIns="0" anchor="t" anchorCtr="0">
            <a:spAutoFit/>
          </a:bodyPr>
          <a:lstStyle>
            <a:lvl1pPr marL="82550" marR="0" lvl="0"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1pPr>
            <a:lvl2pPr marL="82550" marR="0" lvl="1"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2pPr>
            <a:lvl3pPr marL="82550" marR="0" lvl="2"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3pPr>
            <a:lvl4pPr marL="82550" marR="0" lvl="3"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4pPr>
            <a:lvl5pPr marL="82550" marR="0" lvl="4"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5pPr>
            <a:lvl6pPr marL="82550" marR="0" lvl="5"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6pPr>
            <a:lvl7pPr marL="82550" marR="0" lvl="6"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7pPr>
            <a:lvl8pPr marL="82550" marR="0" lvl="7"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8pPr>
            <a:lvl9pPr marL="82550" marR="0" lvl="8" indent="0" algn="l" rtl="0">
              <a:lnSpc>
                <a:spcPct val="100000"/>
              </a:lnSpc>
              <a:spcBef>
                <a:spcPts val="0"/>
              </a:spcBef>
              <a:spcAft>
                <a:spcPts val="0"/>
              </a:spcAft>
              <a:buClr>
                <a:schemeClr val="dk1"/>
              </a:buClr>
              <a:buSzPts val="1100"/>
              <a:buFont typeface="Times New Roman"/>
              <a:buNone/>
              <a:defRPr sz="1100" b="0" i="0" u="none" strike="noStrike" cap="none">
                <a:solidFill>
                  <a:schemeClr val="dk1"/>
                </a:solidFill>
                <a:latin typeface="Times New Roman"/>
                <a:ea typeface="Times New Roman"/>
                <a:cs typeface="Times New Roman"/>
                <a:sym typeface="Times New Roman"/>
              </a:defRPr>
            </a:lvl9pPr>
          </a:lstStyle>
          <a:p>
            <a:pPr marL="82550" lvl="0" indent="0" algn="l" rtl="0">
              <a:spcBef>
                <a:spcPts val="0"/>
              </a:spcBef>
              <a:spcAft>
                <a:spcPts val="0"/>
              </a:spcAft>
              <a:buNone/>
            </a:pPr>
            <a:r>
              <a:rPr lang="en-US"/>
              <a:t>Page | </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9"/>
          <p:cNvSpPr txBox="1">
            <a:spLocks noGrp="1"/>
          </p:cNvSpPr>
          <p:nvPr>
            <p:ph type="subTitle" idx="1"/>
          </p:nvPr>
        </p:nvSpPr>
        <p:spPr>
          <a:xfrm>
            <a:off x="188096" y="617219"/>
            <a:ext cx="8534400" cy="452614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None/>
            </a:pPr>
            <a:r>
              <a:rPr lang="en-US" sz="2000" dirty="0">
                <a:solidFill>
                  <a:schemeClr val="tx1"/>
                </a:solidFill>
              </a:rPr>
              <a:t> IBM Project Presentation </a:t>
            </a:r>
            <a:br>
              <a:rPr lang="en-US" sz="2000" dirty="0">
                <a:solidFill>
                  <a:schemeClr val="tx1"/>
                </a:solidFill>
              </a:rPr>
            </a:br>
            <a:r>
              <a:rPr lang="en-US" sz="2000" dirty="0">
                <a:solidFill>
                  <a:schemeClr val="tx1"/>
                </a:solidFill>
              </a:rPr>
              <a:t>on </a:t>
            </a:r>
            <a:br>
              <a:rPr lang="en-US" sz="2400" dirty="0">
                <a:solidFill>
                  <a:schemeClr val="tx1"/>
                </a:solidFill>
              </a:rPr>
            </a:br>
            <a:r>
              <a:rPr lang="en-US" sz="2400" dirty="0">
                <a:solidFill>
                  <a:schemeClr val="tx1"/>
                </a:solidFill>
              </a:rPr>
              <a:t>“Data redundancy removal system”</a:t>
            </a:r>
            <a:endParaRPr lang="en-US" sz="2400" dirty="0">
              <a:solidFill>
                <a:schemeClr val="tx1"/>
              </a:solidFill>
              <a:latin typeface="Calibri"/>
              <a:ea typeface="Calibri"/>
              <a:cs typeface="Calibri"/>
              <a:sym typeface="Calibri"/>
            </a:endParaRPr>
          </a:p>
          <a:p>
            <a:pPr marL="0" lvl="0" indent="0" algn="ctr" rtl="0">
              <a:lnSpc>
                <a:spcPct val="100000"/>
              </a:lnSpc>
              <a:spcBef>
                <a:spcPts val="0"/>
              </a:spcBef>
              <a:spcAft>
                <a:spcPts val="0"/>
              </a:spcAft>
              <a:buClr>
                <a:schemeClr val="dk1"/>
              </a:buClr>
              <a:buSzPts val="2800"/>
              <a:buNone/>
            </a:pPr>
            <a:r>
              <a:rPr lang="en-US" sz="2000" dirty="0">
                <a:solidFill>
                  <a:schemeClr val="dk1"/>
                </a:solidFill>
                <a:latin typeface="Calibri"/>
                <a:ea typeface="Calibri"/>
                <a:cs typeface="Calibri"/>
                <a:sym typeface="Calibri"/>
              </a:rPr>
              <a:t>By</a:t>
            </a:r>
            <a:endParaRPr sz="1400" dirty="0"/>
          </a:p>
          <a:p>
            <a:pPr marL="0" lvl="0" indent="0" algn="ctr" rtl="0">
              <a:lnSpc>
                <a:spcPct val="100000"/>
              </a:lnSpc>
              <a:spcBef>
                <a:spcPts val="560"/>
              </a:spcBef>
              <a:spcAft>
                <a:spcPts val="0"/>
              </a:spcAft>
              <a:buClr>
                <a:schemeClr val="dk1"/>
              </a:buClr>
              <a:buSzPts val="2800"/>
              <a:buNone/>
            </a:pPr>
            <a:r>
              <a:rPr lang="en-US" sz="2000" dirty="0">
                <a:solidFill>
                  <a:schemeClr val="dk1"/>
                </a:solidFill>
                <a:latin typeface="Calibri"/>
                <a:ea typeface="Calibri"/>
                <a:cs typeface="Calibri"/>
                <a:sym typeface="Calibri"/>
              </a:rPr>
              <a:t>Group ID: G</a:t>
            </a:r>
            <a:r>
              <a:rPr lang="en-US" sz="2000" dirty="0">
                <a:solidFill>
                  <a:schemeClr val="dk1"/>
                </a:solidFill>
              </a:rPr>
              <a:t>12</a:t>
            </a:r>
            <a:endParaRPr sz="1400" dirty="0"/>
          </a:p>
          <a:p>
            <a:pPr marL="0" lvl="0" indent="0" algn="ctr" rtl="0">
              <a:lnSpc>
                <a:spcPct val="100000"/>
              </a:lnSpc>
              <a:spcBef>
                <a:spcPts val="560"/>
              </a:spcBef>
              <a:spcAft>
                <a:spcPts val="0"/>
              </a:spcAft>
              <a:buClr>
                <a:schemeClr val="dk1"/>
              </a:buClr>
              <a:buSzPts val="1100"/>
              <a:buFont typeface="Arial"/>
              <a:buNone/>
            </a:pPr>
            <a:r>
              <a:rPr lang="en-US" dirty="0">
                <a:solidFill>
                  <a:schemeClr val="dk1"/>
                </a:solidFill>
              </a:rPr>
              <a:t>Meet Prajapati 20162121010 BDA</a:t>
            </a:r>
            <a:endParaRPr dirty="0">
              <a:solidFill>
                <a:schemeClr val="dk1"/>
              </a:solidFill>
            </a:endParaRPr>
          </a:p>
          <a:p>
            <a:pPr marL="0" lvl="0" indent="0" algn="ctr" rtl="0">
              <a:lnSpc>
                <a:spcPct val="100000"/>
              </a:lnSpc>
              <a:spcBef>
                <a:spcPts val="560"/>
              </a:spcBef>
              <a:spcAft>
                <a:spcPts val="0"/>
              </a:spcAft>
              <a:buClr>
                <a:schemeClr val="dk1"/>
              </a:buClr>
              <a:buSzPts val="1100"/>
              <a:buFont typeface="Arial"/>
              <a:buNone/>
            </a:pPr>
            <a:r>
              <a:rPr lang="en-US" dirty="0">
                <a:solidFill>
                  <a:schemeClr val="dk1"/>
                </a:solidFill>
              </a:rPr>
              <a:t>Akshar Patel 20162171013 CS</a:t>
            </a:r>
            <a:endParaRPr dirty="0">
              <a:solidFill>
                <a:schemeClr val="dk1"/>
              </a:solidFill>
            </a:endParaRPr>
          </a:p>
          <a:p>
            <a:pPr marL="0" lvl="0" indent="0" algn="ctr" rtl="0">
              <a:lnSpc>
                <a:spcPct val="100000"/>
              </a:lnSpc>
              <a:spcBef>
                <a:spcPts val="560"/>
              </a:spcBef>
              <a:spcAft>
                <a:spcPts val="0"/>
              </a:spcAft>
              <a:buClr>
                <a:schemeClr val="dk1"/>
              </a:buClr>
              <a:buSzPts val="1100"/>
              <a:buNone/>
            </a:pPr>
            <a:r>
              <a:rPr lang="en-US" dirty="0" err="1">
                <a:solidFill>
                  <a:schemeClr val="dk1"/>
                </a:solidFill>
              </a:rPr>
              <a:t>Raval</a:t>
            </a:r>
            <a:r>
              <a:rPr lang="en-US" dirty="0">
                <a:solidFill>
                  <a:schemeClr val="dk1"/>
                </a:solidFill>
              </a:rPr>
              <a:t> </a:t>
            </a:r>
            <a:r>
              <a:rPr lang="en-US" dirty="0" err="1">
                <a:solidFill>
                  <a:schemeClr val="dk1"/>
                </a:solidFill>
              </a:rPr>
              <a:t>Mihirkumar</a:t>
            </a:r>
            <a:r>
              <a:rPr lang="en-US" dirty="0">
                <a:solidFill>
                  <a:schemeClr val="dk1"/>
                </a:solidFill>
              </a:rPr>
              <a:t> </a:t>
            </a:r>
            <a:r>
              <a:rPr lang="en-US" dirty="0" err="1">
                <a:solidFill>
                  <a:schemeClr val="dk1"/>
                </a:solidFill>
              </a:rPr>
              <a:t>Bhaveshkumar</a:t>
            </a:r>
            <a:r>
              <a:rPr lang="en-US" dirty="0">
                <a:solidFill>
                  <a:schemeClr val="dk1"/>
                </a:solidFill>
              </a:rPr>
              <a:t> 20162101017 CBA</a:t>
            </a:r>
            <a:endParaRPr dirty="0"/>
          </a:p>
          <a:p>
            <a:pPr marL="0" lvl="0" indent="0" algn="ctr" rtl="0">
              <a:lnSpc>
                <a:spcPct val="100000"/>
              </a:lnSpc>
              <a:spcBef>
                <a:spcPts val="560"/>
              </a:spcBef>
              <a:spcAft>
                <a:spcPts val="0"/>
              </a:spcAft>
              <a:buClr>
                <a:schemeClr val="dk1"/>
              </a:buClr>
              <a:buSzPts val="2800"/>
              <a:buNone/>
            </a:pPr>
            <a:r>
              <a:rPr lang="en-US" sz="2000" dirty="0">
                <a:solidFill>
                  <a:schemeClr val="dk1"/>
                </a:solidFill>
                <a:latin typeface="Calibri"/>
                <a:ea typeface="Calibri"/>
                <a:cs typeface="Calibri"/>
                <a:sym typeface="Calibri"/>
              </a:rPr>
              <a:t>Under the </a:t>
            </a:r>
            <a:r>
              <a:rPr lang="en-US" sz="2000" dirty="0">
                <a:solidFill>
                  <a:schemeClr val="dk1"/>
                </a:solidFill>
              </a:rPr>
              <a:t>G</a:t>
            </a:r>
            <a:r>
              <a:rPr lang="en-US" sz="2000" dirty="0">
                <a:solidFill>
                  <a:schemeClr val="dk1"/>
                </a:solidFill>
                <a:latin typeface="Calibri"/>
                <a:ea typeface="Calibri"/>
                <a:cs typeface="Calibri"/>
                <a:sym typeface="Calibri"/>
              </a:rPr>
              <a:t>uidance of</a:t>
            </a:r>
            <a:endParaRPr sz="1400" dirty="0"/>
          </a:p>
          <a:p>
            <a:pPr marL="0" lvl="0" indent="0" algn="ctr" rtl="0">
              <a:lnSpc>
                <a:spcPct val="100000"/>
              </a:lnSpc>
              <a:spcBef>
                <a:spcPts val="560"/>
              </a:spcBef>
              <a:spcAft>
                <a:spcPts val="0"/>
              </a:spcAft>
              <a:buClr>
                <a:schemeClr val="dk1"/>
              </a:buClr>
              <a:buSzPts val="2800"/>
              <a:buNone/>
            </a:pPr>
            <a:r>
              <a:rPr lang="en-US" sz="2000" dirty="0">
                <a:solidFill>
                  <a:schemeClr val="dk1"/>
                </a:solidFill>
              </a:rPr>
              <a:t>Mr. </a:t>
            </a:r>
            <a:r>
              <a:rPr lang="en-US" sz="2000" dirty="0" err="1">
                <a:solidFill>
                  <a:schemeClr val="dk1"/>
                </a:solidFill>
              </a:rPr>
              <a:t>Anoj</a:t>
            </a:r>
            <a:r>
              <a:rPr lang="en-US" sz="2000" dirty="0">
                <a:solidFill>
                  <a:schemeClr val="dk1"/>
                </a:solidFill>
              </a:rPr>
              <a:t> Dixit and Prof. Sonam Singh</a:t>
            </a:r>
            <a:endParaRPr sz="2000" dirty="0">
              <a:solidFill>
                <a:schemeClr val="dk1"/>
              </a:solidFill>
              <a:latin typeface="Calibri"/>
              <a:ea typeface="Calibri"/>
              <a:cs typeface="Calibri"/>
              <a:sym typeface="Calibri"/>
            </a:endParaRPr>
          </a:p>
          <a:p>
            <a:pPr marL="0" lvl="0" indent="0" algn="ctr" rtl="0">
              <a:lnSpc>
                <a:spcPct val="100000"/>
              </a:lnSpc>
              <a:spcBef>
                <a:spcPts val="560"/>
              </a:spcBef>
              <a:spcAft>
                <a:spcPts val="0"/>
              </a:spcAft>
              <a:buClr>
                <a:schemeClr val="dk1"/>
              </a:buClr>
              <a:buSzPts val="2800"/>
              <a:buNone/>
            </a:pPr>
            <a:r>
              <a:rPr lang="en-US" sz="2000" dirty="0">
                <a:solidFill>
                  <a:schemeClr val="dk1"/>
                </a:solidFill>
                <a:latin typeface="Calibri"/>
                <a:ea typeface="Calibri"/>
                <a:cs typeface="Calibri"/>
                <a:sym typeface="Calibri"/>
              </a:rPr>
              <a:t>Institute of Computer Technology, Ganpat University</a:t>
            </a:r>
            <a:endParaRPr sz="1400" dirty="0"/>
          </a:p>
          <a:p>
            <a:pPr marL="0" lvl="0" indent="0" algn="ctr" rtl="0">
              <a:lnSpc>
                <a:spcPct val="100000"/>
              </a:lnSpc>
              <a:spcBef>
                <a:spcPts val="560"/>
              </a:spcBef>
              <a:spcAft>
                <a:spcPts val="0"/>
              </a:spcAft>
              <a:buClr>
                <a:schemeClr val="dk1"/>
              </a:buClr>
              <a:buSzPts val="2800"/>
              <a:buNone/>
            </a:pPr>
            <a:r>
              <a:rPr lang="en-US" sz="2000" dirty="0">
                <a:solidFill>
                  <a:schemeClr val="dk1"/>
                </a:solidFill>
                <a:latin typeface="Calibri"/>
                <a:ea typeface="Calibri"/>
                <a:cs typeface="Calibri"/>
                <a:sym typeface="Calibri"/>
              </a:rPr>
              <a:t>Date: </a:t>
            </a:r>
            <a:r>
              <a:rPr lang="en-US" sz="2000" dirty="0">
                <a:solidFill>
                  <a:schemeClr val="dk1"/>
                </a:solidFill>
              </a:rPr>
              <a:t>09-05-2024</a:t>
            </a:r>
            <a:endParaRPr sz="2000" dirty="0">
              <a:solidFill>
                <a:schemeClr val="dk1"/>
              </a:solidFill>
              <a:latin typeface="Calibri"/>
              <a:ea typeface="Calibri"/>
              <a:cs typeface="Calibri"/>
              <a:sym typeface="Calibri"/>
            </a:endParaRPr>
          </a:p>
          <a:p>
            <a:pPr marL="0" lvl="0" indent="0" algn="ctr" rtl="0">
              <a:lnSpc>
                <a:spcPct val="100000"/>
              </a:lnSpc>
              <a:spcBef>
                <a:spcPts val="560"/>
              </a:spcBef>
              <a:spcAft>
                <a:spcPts val="0"/>
              </a:spcAft>
              <a:buClr>
                <a:srgbClr val="888888"/>
              </a:buClr>
              <a:buSzPts val="2800"/>
              <a:buNone/>
            </a:pPr>
            <a:endParaRPr sz="2800" dirty="0">
              <a:solidFill>
                <a:schemeClr val="dk1"/>
              </a:solidFill>
              <a:latin typeface="Calibri"/>
              <a:ea typeface="Calibri"/>
              <a:cs typeface="Calibri"/>
              <a:sym typeface="Calibri"/>
            </a:endParaRPr>
          </a:p>
          <a:p>
            <a:pPr marL="0" lvl="0" indent="0" algn="ctr" rtl="0">
              <a:lnSpc>
                <a:spcPct val="100000"/>
              </a:lnSpc>
              <a:spcBef>
                <a:spcPts val="560"/>
              </a:spcBef>
              <a:spcAft>
                <a:spcPts val="0"/>
              </a:spcAft>
              <a:buClr>
                <a:srgbClr val="888888"/>
              </a:buClr>
              <a:buSzPts val="2800"/>
              <a:buNone/>
            </a:pPr>
            <a:endParaRPr sz="2800" b="1" dirty="0">
              <a:solidFill>
                <a:schemeClr val="dk1"/>
              </a:solidFill>
              <a:latin typeface="Calibri"/>
              <a:ea typeface="Calibri"/>
              <a:cs typeface="Calibri"/>
              <a:sym typeface="Calibri"/>
            </a:endParaRPr>
          </a:p>
        </p:txBody>
      </p:sp>
      <p:pic>
        <p:nvPicPr>
          <p:cNvPr id="57" name="Google Shape;57;p9" descr="ICT NEW LOGO.jpg"/>
          <p:cNvPicPr preferRelativeResize="0"/>
          <p:nvPr/>
        </p:nvPicPr>
        <p:blipFill rotWithShape="1">
          <a:blip r:embed="rId3">
            <a:alphaModFix/>
          </a:blip>
          <a:srcRect/>
          <a:stretch/>
        </p:blipFill>
        <p:spPr>
          <a:xfrm>
            <a:off x="6891745" y="0"/>
            <a:ext cx="2252255" cy="617219"/>
          </a:xfrm>
          <a:prstGeom prst="rect">
            <a:avLst/>
          </a:prstGeom>
          <a:noFill/>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8" name="Google Shape;118;p17"/>
          <p:cNvSpPr txBox="1"/>
          <p:nvPr/>
        </p:nvSpPr>
        <p:spPr>
          <a:xfrm>
            <a:off x="470650" y="104767"/>
            <a:ext cx="5824500" cy="615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500"/>
              <a:buFont typeface="Times New Roman"/>
              <a:buNone/>
            </a:pPr>
            <a:r>
              <a:rPr lang="en-US" sz="1500" b="1">
                <a:solidFill>
                  <a:schemeClr val="dk1"/>
                </a:solidFill>
                <a:latin typeface="Times New Roman"/>
                <a:ea typeface="Times New Roman"/>
                <a:cs typeface="Times New Roman"/>
                <a:sym typeface="Times New Roman"/>
              </a:rPr>
              <a:t>                                     </a:t>
            </a:r>
            <a:r>
              <a:rPr lang="en-US" sz="1500" b="1" i="0" u="none">
                <a:solidFill>
                  <a:schemeClr val="dk1"/>
                </a:solidFill>
                <a:latin typeface="Times New Roman"/>
                <a:ea typeface="Times New Roman"/>
                <a:cs typeface="Times New Roman"/>
                <a:sym typeface="Times New Roman"/>
              </a:rPr>
              <a:t>SYSTEM DIAGRAM</a:t>
            </a:r>
            <a:endParaRPr sz="1500" b="0" i="0" u="none">
              <a:solidFill>
                <a:schemeClr val="dk1"/>
              </a:solidFill>
              <a:latin typeface="Times New Roman"/>
              <a:ea typeface="Times New Roman"/>
              <a:cs typeface="Times New Roman"/>
              <a:sym typeface="Times New Roman"/>
            </a:endParaRPr>
          </a:p>
          <a:p>
            <a:pPr marL="1847850" marR="0" lvl="0" indent="0" algn="l" rtl="0">
              <a:lnSpc>
                <a:spcPct val="100000"/>
              </a:lnSpc>
              <a:spcBef>
                <a:spcPts val="0"/>
              </a:spcBef>
              <a:spcAft>
                <a:spcPts val="0"/>
              </a:spcAft>
              <a:buClr>
                <a:schemeClr val="dk1"/>
              </a:buClr>
              <a:buSzPts val="1300"/>
              <a:buFont typeface="Calibri"/>
              <a:buNone/>
            </a:pPr>
            <a:endParaRPr sz="1300" b="0" i="0" u="none">
              <a:solidFill>
                <a:schemeClr val="dk1"/>
              </a:solidFill>
              <a:latin typeface="Times New Roman"/>
              <a:ea typeface="Times New Roman"/>
              <a:cs typeface="Times New Roman"/>
              <a:sym typeface="Times New Roman"/>
            </a:endParaRPr>
          </a:p>
          <a:p>
            <a:pPr marL="1847850" marR="0" lvl="0" indent="0" algn="ctr" rtl="0">
              <a:lnSpc>
                <a:spcPct val="100000"/>
              </a:lnSpc>
              <a:spcBef>
                <a:spcPts val="0"/>
              </a:spcBef>
              <a:spcAft>
                <a:spcPts val="0"/>
              </a:spcAft>
              <a:buClr>
                <a:schemeClr val="dk1"/>
              </a:buClr>
              <a:buSzPts val="1200"/>
              <a:buFont typeface="Times New Roman"/>
              <a:buNone/>
            </a:pPr>
            <a:r>
              <a:rPr lang="en-US" sz="1200" b="1" i="0" u="sng">
                <a:solidFill>
                  <a:schemeClr val="dk1"/>
                </a:solidFill>
                <a:latin typeface="Times New Roman"/>
                <a:ea typeface="Times New Roman"/>
                <a:cs typeface="Times New Roman"/>
                <a:sym typeface="Times New Roman"/>
              </a:rPr>
              <a:t>UI FLOWCHART</a:t>
            </a:r>
            <a:endParaRPr/>
          </a:p>
        </p:txBody>
      </p:sp>
      <p:sp>
        <p:nvSpPr>
          <p:cNvPr id="119" name="Google Shape;119;p17"/>
          <p:cNvSpPr txBox="1"/>
          <p:nvPr/>
        </p:nvSpPr>
        <p:spPr>
          <a:xfrm>
            <a:off x="2643308" y="2206757"/>
            <a:ext cx="3703800" cy="215400"/>
          </a:xfrm>
          <a:prstGeom prst="rect">
            <a:avLst/>
          </a:prstGeom>
          <a:solidFill>
            <a:srgbClr val="F3F3F3"/>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1200"/>
              <a:buFont typeface="Times New Roman"/>
              <a:buNone/>
            </a:pPr>
            <a:endParaRPr/>
          </a:p>
        </p:txBody>
      </p:sp>
      <p:sp>
        <p:nvSpPr>
          <p:cNvPr id="120" name="Google Shape;120;p17"/>
          <p:cNvSpPr txBox="1"/>
          <p:nvPr/>
        </p:nvSpPr>
        <p:spPr>
          <a:xfrm>
            <a:off x="470646" y="3932456"/>
            <a:ext cx="3628800" cy="184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LINK: </a:t>
            </a:r>
            <a:r>
              <a:rPr lang="en-US" sz="1200" b="0" i="0" u="sng">
                <a:solidFill>
                  <a:srgbClr val="1054CC"/>
                </a:solidFill>
                <a:latin typeface="Times New Roman"/>
                <a:ea typeface="Times New Roman"/>
                <a:cs typeface="Times New Roman"/>
                <a:sym typeface="Times New Roman"/>
              </a:rPr>
              <a:t>Data Redundancy Removal UI Flowchart</a:t>
            </a:r>
            <a:endParaRPr/>
          </a:p>
        </p:txBody>
      </p:sp>
      <p:sp>
        <p:nvSpPr>
          <p:cNvPr id="121" name="Google Shape;121;p17"/>
          <p:cNvSpPr txBox="1"/>
          <p:nvPr/>
        </p:nvSpPr>
        <p:spPr>
          <a:xfrm>
            <a:off x="622400" y="837400"/>
            <a:ext cx="7745400" cy="28488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2" name="Google Shape;122;p17"/>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12</a:t>
            </a:r>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p:nvPr/>
        </p:nvSpPr>
        <p:spPr>
          <a:xfrm>
            <a:off x="438000" y="2028825"/>
            <a:ext cx="7745400" cy="3086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8"/>
          <p:cNvSpPr txBox="1"/>
          <p:nvPr/>
        </p:nvSpPr>
        <p:spPr>
          <a:xfrm>
            <a:off x="0" y="0"/>
            <a:ext cx="5057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a:solidFill>
                  <a:schemeClr val="dk1"/>
                </a:solidFill>
                <a:latin typeface="Times New Roman"/>
                <a:ea typeface="Times New Roman"/>
                <a:cs typeface="Times New Roman"/>
                <a:sym typeface="Times New Roman"/>
              </a:rPr>
              <a:t>Redundancy Removal &gt; Additional Operations</a:t>
            </a:r>
            <a:endParaRPr>
              <a:solidFill>
                <a:schemeClr val="dk1"/>
              </a:solidFil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19"/>
          <p:cNvSpPr txBox="1"/>
          <p:nvPr/>
        </p:nvSpPr>
        <p:spPr>
          <a:xfrm>
            <a:off x="747275" y="76204"/>
            <a:ext cx="3430800" cy="5694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SYSTEM OVERVIEW FLOWCHART</a:t>
            </a:r>
            <a:endParaRPr sz="1200" b="0" i="0" u="none">
              <a:solidFill>
                <a:schemeClr val="dk1"/>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Clr>
                <a:schemeClr val="dk1"/>
              </a:buClr>
              <a:buSzPts val="1300"/>
              <a:buFont typeface="Calibri"/>
              <a:buNone/>
            </a:pPr>
            <a:endParaRPr sz="1300" b="0" i="0" u="none">
              <a:solidFill>
                <a:schemeClr val="dk1"/>
              </a:solidFill>
              <a:latin typeface="Times New Roman"/>
              <a:ea typeface="Times New Roman"/>
              <a:cs typeface="Times New Roman"/>
              <a:sym typeface="Times New Roman"/>
            </a:endParaRPr>
          </a:p>
          <a:p>
            <a:pPr marL="12700" marR="0" lvl="0" indent="0" algn="ctr"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[ML] CSV File Duplicate:</a:t>
            </a:r>
            <a:endParaRPr/>
          </a:p>
        </p:txBody>
      </p:sp>
      <p:sp>
        <p:nvSpPr>
          <p:cNvPr id="134" name="Google Shape;134;p19"/>
          <p:cNvSpPr txBox="1"/>
          <p:nvPr/>
        </p:nvSpPr>
        <p:spPr>
          <a:xfrm>
            <a:off x="622400" y="685800"/>
            <a:ext cx="7745400" cy="456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9"/>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13</a:t>
            </a:r>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0"/>
          <p:cNvSpPr txBox="1"/>
          <p:nvPr/>
        </p:nvSpPr>
        <p:spPr>
          <a:xfrm>
            <a:off x="747275" y="57144"/>
            <a:ext cx="1844100" cy="184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Exact Match Removal:</a:t>
            </a:r>
            <a:endParaRPr/>
          </a:p>
        </p:txBody>
      </p:sp>
      <p:sp>
        <p:nvSpPr>
          <p:cNvPr id="141" name="Google Shape;141;p20"/>
          <p:cNvSpPr txBox="1"/>
          <p:nvPr/>
        </p:nvSpPr>
        <p:spPr>
          <a:xfrm>
            <a:off x="1129550" y="381000"/>
            <a:ext cx="7005900" cy="4991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2" name="Google Shape;142;p20"/>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14</a:t>
            </a:r>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21"/>
          <p:cNvSpPr txBox="1"/>
          <p:nvPr/>
        </p:nvSpPr>
        <p:spPr>
          <a:xfrm>
            <a:off x="747275" y="66684"/>
            <a:ext cx="3546300" cy="1848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[Medical Industry Method] CWOA Method:</a:t>
            </a:r>
            <a:endParaRPr/>
          </a:p>
        </p:txBody>
      </p:sp>
      <p:sp>
        <p:nvSpPr>
          <p:cNvPr id="148" name="Google Shape;148;p21"/>
          <p:cNvSpPr txBox="1"/>
          <p:nvPr/>
        </p:nvSpPr>
        <p:spPr>
          <a:xfrm>
            <a:off x="1994000" y="323850"/>
            <a:ext cx="5278800" cy="5148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21"/>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15</a:t>
            </a:r>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2"/>
          <p:cNvSpPr txBox="1"/>
          <p:nvPr/>
        </p:nvSpPr>
        <p:spPr>
          <a:xfrm>
            <a:off x="747275" y="104783"/>
            <a:ext cx="3237000" cy="184800"/>
          </a:xfrm>
          <a:prstGeom prst="rect">
            <a:avLst/>
          </a:prstGeom>
          <a:noFill/>
          <a:ln>
            <a:noFill/>
          </a:ln>
        </p:spPr>
        <p:txBody>
          <a:bodyPr spcFirstLastPara="1" wrap="square" lIns="0" tIns="0" rIns="0" bIns="0" anchor="t" anchorCtr="0">
            <a:spAutoFit/>
          </a:bodyPr>
          <a:lstStyle/>
          <a:p>
            <a:pPr marL="12700" marR="0" lvl="0" indent="0" algn="ctr" rtl="0">
              <a:lnSpc>
                <a:spcPct val="100000"/>
              </a:lnSpc>
              <a:spcBef>
                <a:spcPts val="0"/>
              </a:spcBef>
              <a:spcAft>
                <a:spcPts val="0"/>
              </a:spcAft>
              <a:buClr>
                <a:schemeClr val="dk1"/>
              </a:buClr>
              <a:buSzPts val="1200"/>
              <a:buFont typeface="Times New Roman"/>
              <a:buNone/>
            </a:pPr>
            <a:r>
              <a:rPr lang="en-US" sz="1200" b="1" i="0" u="none">
                <a:solidFill>
                  <a:schemeClr val="dk1"/>
                </a:solidFill>
                <a:latin typeface="Times New Roman"/>
                <a:ea typeface="Times New Roman"/>
                <a:cs typeface="Times New Roman"/>
                <a:sym typeface="Times New Roman"/>
              </a:rPr>
              <a:t>[Fuzzy Method] Data duplicate removal:</a:t>
            </a:r>
            <a:endParaRPr/>
          </a:p>
        </p:txBody>
      </p:sp>
      <p:sp>
        <p:nvSpPr>
          <p:cNvPr id="155" name="Google Shape;155;p22"/>
          <p:cNvSpPr txBox="1"/>
          <p:nvPr/>
        </p:nvSpPr>
        <p:spPr>
          <a:xfrm>
            <a:off x="1037350" y="289575"/>
            <a:ext cx="7192200" cy="510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p22"/>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16</a:t>
            </a:r>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3"/>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17</a:t>
            </a:r>
            <a:endParaRPr/>
          </a:p>
        </p:txBody>
      </p:sp>
      <p:sp>
        <p:nvSpPr>
          <p:cNvPr id="162" name="Google Shape;162;p23"/>
          <p:cNvSpPr txBox="1"/>
          <p:nvPr/>
        </p:nvSpPr>
        <p:spPr>
          <a:xfrm>
            <a:off x="470650" y="123825"/>
            <a:ext cx="6327900" cy="5392500"/>
          </a:xfrm>
          <a:prstGeom prst="rect">
            <a:avLst/>
          </a:prstGeom>
          <a:noFill/>
          <a:ln>
            <a:noFill/>
          </a:ln>
        </p:spPr>
        <p:txBody>
          <a:bodyPr spcFirstLastPara="1" wrap="square" lIns="0" tIns="0" rIns="0" bIns="0" anchor="t" anchorCtr="0">
            <a:spAutoFit/>
          </a:bodyPr>
          <a:lstStyle/>
          <a:p>
            <a:pPr marL="2006600" marR="0" lvl="0" indent="0" algn="l" rtl="0">
              <a:lnSpc>
                <a:spcPct val="100000"/>
              </a:lnSpc>
              <a:spcBef>
                <a:spcPts val="0"/>
              </a:spcBef>
              <a:spcAft>
                <a:spcPts val="0"/>
              </a:spcAft>
              <a:buClr>
                <a:schemeClr val="dk1"/>
              </a:buClr>
              <a:buSzPts val="1400"/>
              <a:buFont typeface="Times New Roman"/>
              <a:buNone/>
            </a:pPr>
            <a:r>
              <a:rPr lang="en-US" sz="1100" b="1" i="0" u="none">
                <a:solidFill>
                  <a:schemeClr val="dk1"/>
                </a:solidFill>
                <a:latin typeface="Times New Roman"/>
                <a:ea typeface="Times New Roman"/>
                <a:cs typeface="Times New Roman"/>
                <a:sym typeface="Times New Roman"/>
              </a:rPr>
              <a:t>MongoDB Collection Structure</a:t>
            </a:r>
            <a:endParaRPr sz="1100">
              <a:latin typeface="Times New Roman"/>
              <a:ea typeface="Times New Roman"/>
              <a:cs typeface="Times New Roman"/>
              <a:sym typeface="Times New Roman"/>
            </a:endParaRPr>
          </a:p>
          <a:p>
            <a:pPr marL="2006600" marR="0" lvl="0" indent="0" algn="l" rtl="0">
              <a:lnSpc>
                <a:spcPct val="100000"/>
              </a:lnSpc>
              <a:spcBef>
                <a:spcPts val="0"/>
              </a:spcBef>
              <a:spcAft>
                <a:spcPts val="0"/>
              </a:spcAft>
              <a:buClr>
                <a:schemeClr val="dk1"/>
              </a:buClr>
              <a:buSzPts val="1400"/>
              <a:buFont typeface="Calibri"/>
              <a:buNone/>
            </a:pPr>
            <a:endParaRPr sz="1100" i="0" u="none">
              <a:solidFill>
                <a:schemeClr val="dk1"/>
              </a:solidFill>
              <a:latin typeface="Times New Roman"/>
              <a:ea typeface="Times New Roman"/>
              <a:cs typeface="Times New Roman"/>
              <a:sym typeface="Times New Roman"/>
            </a:endParaRPr>
          </a:p>
          <a:p>
            <a:pPr marL="355600" marR="0" lvl="2" indent="-336550" algn="l" rtl="0">
              <a:lnSpc>
                <a:spcPct val="116666"/>
              </a:lnSpc>
              <a:spcBef>
                <a:spcPts val="900"/>
              </a:spcBef>
              <a:spcAft>
                <a:spcPts val="0"/>
              </a:spcAft>
              <a:buClr>
                <a:schemeClr val="dk1"/>
              </a:buClr>
              <a:buSzPts val="1100"/>
              <a:buFont typeface="Times New Roman"/>
              <a:buAutoNum type="arabicPeriod"/>
            </a:pPr>
            <a:r>
              <a:rPr lang="en-US" sz="1100" b="1" i="0" u="none" strike="noStrike" cap="none">
                <a:solidFill>
                  <a:schemeClr val="dk1"/>
                </a:solidFill>
                <a:latin typeface="Times New Roman"/>
                <a:ea typeface="Times New Roman"/>
                <a:cs typeface="Times New Roman"/>
                <a:sym typeface="Times New Roman"/>
              </a:rPr>
              <a:t>USERS</a:t>
            </a:r>
            <a:endParaRPr sz="1100" i="0" u="none" strike="noStrike" cap="none">
              <a:solidFill>
                <a:schemeClr val="dk1"/>
              </a:solidFill>
              <a:latin typeface="Times New Roman"/>
              <a:ea typeface="Times New Roman"/>
              <a:cs typeface="Times New Roman"/>
              <a:sym typeface="Times New Roman"/>
            </a:endParaRPr>
          </a:p>
          <a:p>
            <a:pPr marL="584200" marR="0" lvl="3" indent="-228282" algn="l" rtl="0">
              <a:lnSpc>
                <a:spcPct val="107692"/>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_id: user id ObjectID()</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firstName: String</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lastName : String</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email: String</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phone_number: String</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password: SHA256() hash value</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occupation: String</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ProfilePhoto: Blob()</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request: [{</a:t>
            </a:r>
            <a:endParaRPr sz="1100">
              <a:latin typeface="Times New Roman"/>
              <a:ea typeface="Times New Roman"/>
              <a:cs typeface="Times New Roman"/>
              <a:sym typeface="Times New Roman"/>
            </a:endParaRPr>
          </a:p>
          <a:p>
            <a:pPr marL="2006600" marR="0" lvl="0" indent="0" algn="l" rtl="0">
              <a:lnSpc>
                <a:spcPct val="107692"/>
              </a:lnSpc>
              <a:spcBef>
                <a:spcPts val="0"/>
              </a:spcBef>
              <a:spcAft>
                <a:spcPts val="0"/>
              </a:spcAft>
              <a:buClr>
                <a:schemeClr val="dk1"/>
              </a:buClr>
              <a:buSzPts val="1300"/>
              <a:buFont typeface="Times New Roman"/>
              <a:buNone/>
            </a:pPr>
            <a:r>
              <a:rPr lang="en-US" sz="1100" i="0" u="none">
                <a:solidFill>
                  <a:schemeClr val="dk1"/>
                </a:solidFill>
                <a:latin typeface="Times New Roman"/>
                <a:ea typeface="Times New Roman"/>
                <a:cs typeface="Times New Roman"/>
                <a:sym typeface="Times New Roman"/>
              </a:rPr>
              <a:t>fileUploadedAt: Date(), file_id: &lt;GridFS_id&gt;,</a:t>
            </a:r>
            <a:endParaRPr sz="1100">
              <a:latin typeface="Times New Roman"/>
              <a:ea typeface="Times New Roman"/>
              <a:cs typeface="Times New Roman"/>
              <a:sym typeface="Times New Roman"/>
            </a:endParaRPr>
          </a:p>
          <a:p>
            <a:pPr marL="2006600" marR="0" lvl="0" indent="0" algn="l" rtl="0">
              <a:lnSpc>
                <a:spcPct val="107692"/>
              </a:lnSpc>
              <a:spcBef>
                <a:spcPts val="0"/>
              </a:spcBef>
              <a:spcAft>
                <a:spcPts val="0"/>
              </a:spcAft>
              <a:buClr>
                <a:schemeClr val="dk1"/>
              </a:buClr>
              <a:buSzPts val="1300"/>
              <a:buFont typeface="Times New Roman"/>
              <a:buNone/>
            </a:pPr>
            <a:r>
              <a:rPr lang="en-US" sz="1100" i="0" u="none">
                <a:solidFill>
                  <a:schemeClr val="dk1"/>
                </a:solidFill>
                <a:latin typeface="Times New Roman"/>
                <a:ea typeface="Times New Roman"/>
                <a:cs typeface="Times New Roman"/>
                <a:sym typeface="Times New Roman"/>
              </a:rPr>
              <a:t>changes:[undo_perform, remove column, data_type_change],</a:t>
            </a:r>
            <a:endParaRPr sz="1100">
              <a:latin typeface="Times New Roman"/>
              <a:ea typeface="Times New Roman"/>
              <a:cs typeface="Times New Roman"/>
              <a:sym typeface="Times New Roman"/>
            </a:endParaRPr>
          </a:p>
          <a:p>
            <a:pPr marL="2006600" marR="0" lvl="0" indent="0" algn="l" rtl="0">
              <a:lnSpc>
                <a:spcPct val="115384"/>
              </a:lnSpc>
              <a:spcBef>
                <a:spcPts val="0"/>
              </a:spcBef>
              <a:spcAft>
                <a:spcPts val="0"/>
              </a:spcAft>
              <a:buClr>
                <a:schemeClr val="dk1"/>
              </a:buClr>
              <a:buSzPts val="1300"/>
              <a:buFont typeface="Times New Roman"/>
              <a:buNone/>
            </a:pPr>
            <a:r>
              <a:rPr lang="en-US" sz="1100" i="0" u="none">
                <a:solidFill>
                  <a:schemeClr val="dk1"/>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marL="2006600" marR="0" lvl="0" indent="-69850" algn="l" rtl="0">
              <a:lnSpc>
                <a:spcPct val="115384"/>
              </a:lnSpc>
              <a:spcBef>
                <a:spcPts val="0"/>
              </a:spcBef>
              <a:spcAft>
                <a:spcPts val="0"/>
              </a:spcAft>
              <a:buClr>
                <a:schemeClr val="dk1"/>
              </a:buClr>
              <a:buSzPts val="1100"/>
              <a:buFont typeface="Times New Roman"/>
              <a:buChar char="○"/>
            </a:pPr>
            <a:r>
              <a:rPr lang="en-US" sz="1100" i="0" u="none">
                <a:solidFill>
                  <a:schemeClr val="dk1"/>
                </a:solidFill>
                <a:latin typeface="Times New Roman"/>
                <a:ea typeface="Times New Roman"/>
                <a:cs typeface="Times New Roman"/>
                <a:sym typeface="Times New Roman"/>
              </a:rPr>
              <a:t>userCreatedAt: Date()</a:t>
            </a:r>
            <a:endParaRPr sz="1100">
              <a:latin typeface="Times New Roman"/>
              <a:ea typeface="Times New Roman"/>
              <a:cs typeface="Times New Roman"/>
              <a:sym typeface="Times New Roman"/>
            </a:endParaRPr>
          </a:p>
          <a:p>
            <a:pPr marL="2006600" marR="0" lvl="0" indent="0" algn="l" rtl="0">
              <a:lnSpc>
                <a:spcPct val="100000"/>
              </a:lnSpc>
              <a:spcBef>
                <a:spcPts val="0"/>
              </a:spcBef>
              <a:spcAft>
                <a:spcPts val="0"/>
              </a:spcAft>
              <a:buClr>
                <a:schemeClr val="dk1"/>
              </a:buClr>
              <a:buSzPts val="1200"/>
              <a:buFont typeface="Calibri"/>
              <a:buNone/>
            </a:pPr>
            <a:endParaRPr sz="1100" i="0" u="none">
              <a:solidFill>
                <a:schemeClr val="dk1"/>
              </a:solidFill>
              <a:latin typeface="Times New Roman"/>
              <a:ea typeface="Times New Roman"/>
              <a:cs typeface="Times New Roman"/>
              <a:sym typeface="Times New Roman"/>
            </a:endParaRPr>
          </a:p>
          <a:p>
            <a:pPr marL="355600" marR="0" lvl="2" indent="-330200" algn="l" rtl="0">
              <a:lnSpc>
                <a:spcPct val="115384"/>
              </a:lnSpc>
              <a:spcBef>
                <a:spcPts val="0"/>
              </a:spcBef>
              <a:spcAft>
                <a:spcPts val="0"/>
              </a:spcAft>
              <a:buClr>
                <a:schemeClr val="dk1"/>
              </a:buClr>
              <a:buSzPts val="1100"/>
              <a:buFont typeface="Times New Roman"/>
              <a:buAutoNum type="arabicPeriod"/>
            </a:pPr>
            <a:r>
              <a:rPr lang="en-US" sz="1100" b="1" i="0" u="none" strike="noStrike" cap="none">
                <a:solidFill>
                  <a:schemeClr val="dk1"/>
                </a:solidFill>
                <a:latin typeface="Times New Roman"/>
                <a:ea typeface="Times New Roman"/>
                <a:cs typeface="Times New Roman"/>
                <a:sym typeface="Times New Roman"/>
              </a:rPr>
              <a:t>GridFS database</a:t>
            </a:r>
            <a:endParaRPr sz="1100" i="0" u="none" strike="noStrike" cap="none">
              <a:solidFill>
                <a:schemeClr val="dk1"/>
              </a:solidFill>
              <a:latin typeface="Times New Roman"/>
              <a:ea typeface="Times New Roman"/>
              <a:cs typeface="Times New Roman"/>
              <a:sym typeface="Times New Roman"/>
            </a:endParaRPr>
          </a:p>
          <a:p>
            <a:pPr marL="584200" marR="0" lvl="3" indent="-215900" algn="l" rtl="0">
              <a:lnSpc>
                <a:spcPct val="107692"/>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fileMetadata {file_id,finalename, datatype, storageType}</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File Chunks</a:t>
            </a:r>
            <a:endParaRPr sz="1100">
              <a:latin typeface="Times New Roman"/>
              <a:ea typeface="Times New Roman"/>
              <a:cs typeface="Times New Roman"/>
              <a:sym typeface="Times New Roman"/>
            </a:endParaRPr>
          </a:p>
          <a:p>
            <a:pPr marL="2006600" marR="0" lvl="0" indent="0" algn="l" rtl="0">
              <a:lnSpc>
                <a:spcPct val="100000"/>
              </a:lnSpc>
              <a:spcBef>
                <a:spcPts val="0"/>
              </a:spcBef>
              <a:spcAft>
                <a:spcPts val="0"/>
              </a:spcAft>
              <a:buClr>
                <a:schemeClr val="dk1"/>
              </a:buClr>
              <a:buSzPts val="1100"/>
              <a:buFont typeface="Calibri"/>
              <a:buNone/>
            </a:pPr>
            <a:endParaRPr sz="1100" i="0" u="none">
              <a:solidFill>
                <a:schemeClr val="dk1"/>
              </a:solidFill>
              <a:latin typeface="Times New Roman"/>
              <a:ea typeface="Times New Roman"/>
              <a:cs typeface="Times New Roman"/>
              <a:sym typeface="Times New Roman"/>
            </a:endParaRPr>
          </a:p>
          <a:p>
            <a:pPr marL="355600" marR="0" lvl="2" indent="-336804" algn="l" rtl="0">
              <a:lnSpc>
                <a:spcPct val="115384"/>
              </a:lnSpc>
              <a:spcBef>
                <a:spcPts val="0"/>
              </a:spcBef>
              <a:spcAft>
                <a:spcPts val="0"/>
              </a:spcAft>
              <a:buClr>
                <a:schemeClr val="dk1"/>
              </a:buClr>
              <a:buSzPts val="1100"/>
              <a:buFont typeface="Times New Roman"/>
              <a:buAutoNum type="arabicPeriod" startAt="3"/>
            </a:pPr>
            <a:r>
              <a:rPr lang="en-US" sz="1100" b="1" i="0" u="none" strike="noStrike" cap="none">
                <a:solidFill>
                  <a:schemeClr val="dk1"/>
                </a:solidFill>
                <a:latin typeface="Times New Roman"/>
                <a:ea typeface="Times New Roman"/>
                <a:cs typeface="Times New Roman"/>
                <a:sym typeface="Times New Roman"/>
              </a:rPr>
              <a:t>log_storage</a:t>
            </a:r>
            <a:endParaRPr sz="1100" i="0" u="none" strike="noStrike" cap="none">
              <a:solidFill>
                <a:schemeClr val="dk1"/>
              </a:solidFill>
              <a:latin typeface="Times New Roman"/>
              <a:ea typeface="Times New Roman"/>
              <a:cs typeface="Times New Roman"/>
              <a:sym typeface="Times New Roman"/>
            </a:endParaRPr>
          </a:p>
          <a:p>
            <a:pPr marL="584200" marR="0" lvl="3" indent="-215900" algn="l" rtl="0">
              <a:lnSpc>
                <a:spcPct val="107692"/>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log_id</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log_title</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log_content</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createdAt</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userid</a:t>
            </a:r>
            <a:endParaRPr sz="1100">
              <a:latin typeface="Times New Roman"/>
              <a:ea typeface="Times New Roman"/>
              <a:cs typeface="Times New Roman"/>
              <a:sym typeface="Times New Roman"/>
            </a:endParaRPr>
          </a:p>
          <a:p>
            <a:pPr marL="584200" marR="0" lvl="3" indent="-215900" algn="l" rtl="0">
              <a:lnSpc>
                <a:spcPct val="115384"/>
              </a:lnSpc>
              <a:spcBef>
                <a:spcPts val="0"/>
              </a:spcBef>
              <a:spcAft>
                <a:spcPts val="0"/>
              </a:spcAft>
              <a:buClr>
                <a:schemeClr val="dk1"/>
              </a:buClr>
              <a:buSzPts val="1100"/>
              <a:buFont typeface="Times New Roman"/>
              <a:buChar char="●"/>
            </a:pPr>
            <a:r>
              <a:rPr lang="en-US" sz="1100" i="0" u="none" strike="noStrike" cap="none">
                <a:solidFill>
                  <a:schemeClr val="dk1"/>
                </a:solidFill>
                <a:latin typeface="Times New Roman"/>
                <a:ea typeface="Times New Roman"/>
                <a:cs typeface="Times New Roman"/>
                <a:sym typeface="Times New Roman"/>
              </a:rPr>
              <a:t>module_title</a:t>
            </a:r>
            <a:endParaRPr sz="1100">
              <a:latin typeface="Times New Roman"/>
              <a:ea typeface="Times New Roman"/>
              <a:cs typeface="Times New Roman"/>
              <a:sym typeface="Times New Roman"/>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4"/>
          <p:cNvSpPr txBox="1"/>
          <p:nvPr/>
        </p:nvSpPr>
        <p:spPr>
          <a:xfrm>
            <a:off x="3515450" y="76218"/>
            <a:ext cx="1961400" cy="215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400"/>
              <a:buFont typeface="Times New Roman"/>
              <a:buNone/>
            </a:pPr>
            <a:r>
              <a:rPr lang="en-US" sz="1400" b="1" i="0" u="none">
                <a:solidFill>
                  <a:schemeClr val="dk1"/>
                </a:solidFill>
                <a:latin typeface="Times New Roman"/>
                <a:ea typeface="Times New Roman"/>
                <a:cs typeface="Times New Roman"/>
                <a:sym typeface="Times New Roman"/>
              </a:rPr>
              <a:t>MongoDB Collection</a:t>
            </a:r>
            <a:endParaRPr/>
          </a:p>
        </p:txBody>
      </p:sp>
      <p:sp>
        <p:nvSpPr>
          <p:cNvPr id="168" name="Google Shape;168;p24"/>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27</a:t>
            </a:r>
            <a:endParaRPr/>
          </a:p>
        </p:txBody>
      </p:sp>
      <p:pic>
        <p:nvPicPr>
          <p:cNvPr id="169" name="Google Shape;169;p24"/>
          <p:cNvPicPr preferRelativeResize="0"/>
          <p:nvPr/>
        </p:nvPicPr>
        <p:blipFill>
          <a:blip r:embed="rId3">
            <a:alphaModFix/>
          </a:blip>
          <a:stretch>
            <a:fillRect/>
          </a:stretch>
        </p:blipFill>
        <p:spPr>
          <a:xfrm>
            <a:off x="152400" y="444018"/>
            <a:ext cx="8368171" cy="4707096"/>
          </a:xfrm>
          <a:prstGeom prst="rect">
            <a:avLst/>
          </a:prstGeom>
          <a:noFill/>
          <a:ln>
            <a:noFill/>
          </a:ln>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7200" y="0"/>
            <a:ext cx="8229900" cy="653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2800" dirty="0"/>
              <a:t>Table of Contents</a:t>
            </a:r>
            <a:endParaRPr sz="2800" dirty="0"/>
          </a:p>
        </p:txBody>
      </p:sp>
      <p:sp>
        <p:nvSpPr>
          <p:cNvPr id="63" name="Google Shape;63;p10"/>
          <p:cNvSpPr txBox="1">
            <a:spLocks noGrp="1"/>
          </p:cNvSpPr>
          <p:nvPr>
            <p:ph type="body" idx="1"/>
          </p:nvPr>
        </p:nvSpPr>
        <p:spPr>
          <a:xfrm>
            <a:off x="476795" y="625931"/>
            <a:ext cx="8229900" cy="4544700"/>
          </a:xfrm>
          <a:prstGeom prst="rect">
            <a:avLst/>
          </a:prstGeom>
          <a:noFill/>
          <a:ln>
            <a:noFill/>
          </a:ln>
        </p:spPr>
        <p:txBody>
          <a:bodyPr spcFirstLastPara="1" wrap="square" lIns="91425" tIns="45700" rIns="91425" bIns="45700" anchor="t" anchorCtr="0">
            <a:noAutofit/>
          </a:bodyPr>
          <a:lstStyle/>
          <a:p>
            <a:pPr marL="342900" lvl="0" indent="-254000" algn="l" rtl="0">
              <a:lnSpc>
                <a:spcPct val="100000"/>
              </a:lnSpc>
              <a:spcBef>
                <a:spcPts val="0"/>
              </a:spcBef>
              <a:spcAft>
                <a:spcPts val="0"/>
              </a:spcAft>
              <a:buSzPts val="1100"/>
              <a:buFont typeface="Times New Roman"/>
              <a:buChar char="•"/>
            </a:pPr>
            <a:r>
              <a:rPr lang="en-US" dirty="0">
                <a:latin typeface="Times New Roman"/>
                <a:ea typeface="Times New Roman"/>
                <a:cs typeface="Times New Roman"/>
                <a:sym typeface="Times New Roman"/>
              </a:rPr>
              <a:t>Project Title - Data redundancy removal system</a:t>
            </a:r>
            <a:endParaRPr dirty="0">
              <a:latin typeface="Times New Roman"/>
              <a:ea typeface="Times New Roman"/>
              <a:cs typeface="Times New Roman"/>
              <a:sym typeface="Times New Roman"/>
            </a:endParaRPr>
          </a:p>
          <a:p>
            <a:pPr marL="742950" lvl="1" indent="-222250" algn="l" rtl="0">
              <a:lnSpc>
                <a:spcPct val="100000"/>
              </a:lnSpc>
              <a:spcBef>
                <a:spcPts val="42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Scope </a:t>
            </a:r>
            <a:endParaRPr dirty="0">
              <a:latin typeface="Times New Roman"/>
              <a:ea typeface="Times New Roman"/>
              <a:cs typeface="Times New Roman"/>
              <a:sym typeface="Times New Roman"/>
            </a:endParaRPr>
          </a:p>
          <a:p>
            <a:pPr marL="742950" lvl="1" indent="-222250" algn="l" rtl="0">
              <a:lnSpc>
                <a:spcPct val="100000"/>
              </a:lnSpc>
              <a:spcBef>
                <a:spcPts val="42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Goals / Objectives </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Background</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Feasibility Study</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Recommended Approach</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Clr>
                <a:schemeClr val="dk1"/>
              </a:buClr>
              <a:buSzPts val="1100"/>
              <a:buFont typeface="Times New Roman"/>
              <a:buChar char="•"/>
            </a:pPr>
            <a:r>
              <a:rPr lang="en-US" dirty="0">
                <a:latin typeface="Times New Roman"/>
                <a:ea typeface="Times New Roman"/>
                <a:cs typeface="Times New Roman"/>
                <a:sym typeface="Times New Roman"/>
              </a:rPr>
              <a:t>Recommended Tools &amp; Technologies</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SzPts val="1100"/>
              <a:buFont typeface="Times New Roman"/>
              <a:buChar char="•"/>
            </a:pPr>
            <a:r>
              <a:rPr lang="en-US" dirty="0">
                <a:latin typeface="Times New Roman"/>
                <a:ea typeface="Times New Roman"/>
                <a:cs typeface="Times New Roman"/>
                <a:sym typeface="Times New Roman"/>
              </a:rPr>
              <a:t>System Design</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SzPts val="1100"/>
              <a:buFont typeface="Times New Roman"/>
              <a:buChar char="•"/>
            </a:pPr>
            <a:r>
              <a:rPr lang="en-US" dirty="0">
                <a:latin typeface="Times New Roman"/>
                <a:ea typeface="Times New Roman"/>
                <a:cs typeface="Times New Roman"/>
                <a:sym typeface="Times New Roman"/>
              </a:rPr>
              <a:t>Database Design </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SzPts val="1100"/>
              <a:buFont typeface="Times New Roman"/>
              <a:buChar char="•"/>
            </a:pPr>
            <a:r>
              <a:rPr lang="en-US" dirty="0">
                <a:latin typeface="Times New Roman"/>
                <a:ea typeface="Times New Roman"/>
                <a:cs typeface="Times New Roman"/>
                <a:sym typeface="Times New Roman"/>
              </a:rPr>
              <a:t>Deployment On AWS Cloud</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SzPts val="1100"/>
              <a:buFont typeface="Times New Roman"/>
              <a:buChar char="•"/>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a:p>
            <a:pPr marL="342900" lvl="0" indent="-254000" algn="l" rtl="0">
              <a:lnSpc>
                <a:spcPct val="100000"/>
              </a:lnSpc>
              <a:spcBef>
                <a:spcPts val="500"/>
              </a:spcBef>
              <a:spcAft>
                <a:spcPts val="0"/>
              </a:spcAft>
              <a:buSzPts val="1100"/>
              <a:buFont typeface="Times New Roman"/>
              <a:buChar char="•"/>
            </a:pPr>
            <a:r>
              <a:rPr lang="en-US"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a:p>
            <a:pPr marL="457200" lvl="0" indent="0" algn="l" rtl="0">
              <a:lnSpc>
                <a:spcPct val="100000"/>
              </a:lnSpc>
              <a:spcBef>
                <a:spcPts val="500"/>
              </a:spcBef>
              <a:spcAft>
                <a:spcPts val="0"/>
              </a:spcAft>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342900" lvl="0" indent="-184150" algn="l" rtl="0">
              <a:lnSpc>
                <a:spcPct val="100000"/>
              </a:lnSpc>
              <a:spcBef>
                <a:spcPts val="500"/>
              </a:spcBef>
              <a:spcAft>
                <a:spcPts val="0"/>
              </a:spcAft>
              <a:buClr>
                <a:schemeClr val="dk1"/>
              </a:buClr>
              <a:buSzPts val="2500"/>
              <a:buNone/>
            </a:pPr>
            <a:endParaRPr dirty="0">
              <a:latin typeface="Times New Roman"/>
              <a:ea typeface="Times New Roman"/>
              <a:cs typeface="Times New Roman"/>
              <a:sym typeface="Times New Roman"/>
            </a:endParaRPr>
          </a:p>
          <a:p>
            <a:pPr marL="342900" lvl="0" indent="-184150" algn="l" rtl="0">
              <a:lnSpc>
                <a:spcPct val="100000"/>
              </a:lnSpc>
              <a:spcBef>
                <a:spcPts val="500"/>
              </a:spcBef>
              <a:spcAft>
                <a:spcPts val="0"/>
              </a:spcAft>
              <a:buClr>
                <a:schemeClr val="dk1"/>
              </a:buClr>
              <a:buSzPts val="2500"/>
              <a:buNone/>
            </a:pPr>
            <a:endParaRPr dirty="0">
              <a:latin typeface="Times New Roman"/>
              <a:ea typeface="Times New Roman"/>
              <a:cs typeface="Times New Roman"/>
              <a:sym typeface="Times New Roman"/>
            </a:endParaRPr>
          </a:p>
        </p:txBody>
      </p:sp>
      <p:sp>
        <p:nvSpPr>
          <p:cNvPr id="64" name="Google Shape;64;p10"/>
          <p:cNvSpPr txBox="1">
            <a:spLocks noGrp="1"/>
          </p:cNvSpPr>
          <p:nvPr>
            <p:ph type="dt" idx="10"/>
          </p:nvPr>
        </p:nvSpPr>
        <p:spPr>
          <a:xfrm>
            <a:off x="457200" y="5296961"/>
            <a:ext cx="2133600" cy="304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65" name="Google Shape;65;p10"/>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7"/>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152400" y="152400"/>
            <a:ext cx="8839200" cy="4972050"/>
          </a:xfrm>
          <a:prstGeom prst="rect">
            <a:avLst/>
          </a:prstGeom>
          <a:noFill/>
          <a:ln>
            <a:noFill/>
          </a:ln>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152400" y="278130"/>
            <a:ext cx="8839200" cy="4972050"/>
          </a:xfrm>
          <a:prstGeom prst="rect">
            <a:avLst/>
          </a:prstGeom>
          <a:noFill/>
          <a:ln>
            <a:noFill/>
          </a:ln>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201" name="Google Shape;201;p30"/>
          <p:cNvSpPr txBox="1"/>
          <p:nvPr/>
        </p:nvSpPr>
        <p:spPr>
          <a:xfrm>
            <a:off x="242047" y="2935996"/>
            <a:ext cx="8279400" cy="211200"/>
          </a:xfrm>
          <a:prstGeom prst="rect">
            <a:avLst/>
          </a:prstGeom>
          <a:noFill/>
          <a:ln>
            <a:noFill/>
          </a:ln>
        </p:spPr>
        <p:txBody>
          <a:bodyPr spcFirstLastPara="1" wrap="square" lIns="0" tIns="0" rIns="0" bIns="0" anchor="t" anchorCtr="0">
            <a:spAutoFit/>
          </a:bodyPr>
          <a:lstStyle/>
          <a:p>
            <a:pPr marL="12700" marR="0" lvl="0" indent="0" algn="just" rtl="0">
              <a:lnSpc>
                <a:spcPct val="98000"/>
              </a:lnSpc>
              <a:spcBef>
                <a:spcPts val="0"/>
              </a:spcBef>
              <a:spcAft>
                <a:spcPts val="0"/>
              </a:spcAft>
              <a:buClr>
                <a:srgbClr val="0D0D0D"/>
              </a:buClr>
              <a:buSzPts val="1200"/>
              <a:buFont typeface="Cambria"/>
              <a:buNone/>
            </a:pPr>
            <a:endParaRPr>
              <a:solidFill>
                <a:schemeClr val="tx1"/>
              </a:solidFill>
            </a:endParaRPr>
          </a:p>
        </p:txBody>
      </p:sp>
      <p:sp>
        <p:nvSpPr>
          <p:cNvPr id="202" name="Google Shape;202;p30"/>
          <p:cNvSpPr txBox="1"/>
          <p:nvPr/>
        </p:nvSpPr>
        <p:spPr>
          <a:xfrm>
            <a:off x="7876134" y="5303513"/>
            <a:ext cx="6456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30</a:t>
            </a:r>
            <a:endParaRPr/>
          </a:p>
        </p:txBody>
      </p:sp>
      <p:graphicFrame>
        <p:nvGraphicFramePr>
          <p:cNvPr id="203" name="Google Shape;203;p30"/>
          <p:cNvGraphicFramePr/>
          <p:nvPr>
            <p:extLst>
              <p:ext uri="{D42A27DB-BD31-4B8C-83A1-F6EECF244321}">
                <p14:modId xmlns:p14="http://schemas.microsoft.com/office/powerpoint/2010/main" val="2525828241"/>
              </p:ext>
            </p:extLst>
          </p:nvPr>
        </p:nvGraphicFramePr>
        <p:xfrm>
          <a:off x="369722" y="1681724"/>
          <a:ext cx="8024050" cy="1097280"/>
        </p:xfrm>
        <a:graphic>
          <a:graphicData uri="http://schemas.openxmlformats.org/drawingml/2006/table">
            <a:tbl>
              <a:tblPr>
                <a:noFill/>
                <a:tableStyleId>{96372EB2-4D3A-41F7-AAAA-2386A6714E3B}</a:tableStyleId>
              </a:tblPr>
              <a:tblGrid>
                <a:gridCol w="4011075">
                  <a:extLst>
                    <a:ext uri="{9D8B030D-6E8A-4147-A177-3AD203B41FA5}">
                      <a16:colId xmlns:a16="http://schemas.microsoft.com/office/drawing/2014/main" val="20000"/>
                    </a:ext>
                  </a:extLst>
                </a:gridCol>
                <a:gridCol w="4012975">
                  <a:extLst>
                    <a:ext uri="{9D8B030D-6E8A-4147-A177-3AD203B41FA5}">
                      <a16:colId xmlns:a16="http://schemas.microsoft.com/office/drawing/2014/main" val="20001"/>
                    </a:ext>
                  </a:extLst>
                </a:gridCol>
              </a:tblGrid>
              <a:tr h="105225">
                <a:tc>
                  <a:txBody>
                    <a:bodyPr/>
                    <a:lstStyle/>
                    <a:p>
                      <a:pPr marL="25400" marR="0" lvl="0" indent="0" algn="ctr"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Instance Type:</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EC2 t2.micro</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6050">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Instance Name:</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drrs</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5225">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Instance Platform:</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Ubuntu</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5225">
                <a:tc>
                  <a:txBody>
                    <a:bodyPr/>
                    <a:lstStyle/>
                    <a:p>
                      <a:pPr marL="25400" marR="0" lvl="0" indent="0" algn="l" rtl="0">
                        <a:lnSpc>
                          <a:spcPct val="100000"/>
                        </a:lnSpc>
                        <a:spcBef>
                          <a:spcPts val="0"/>
                        </a:spcBef>
                        <a:spcAft>
                          <a:spcPts val="0"/>
                        </a:spcAft>
                        <a:buClr>
                          <a:schemeClr val="dk1"/>
                        </a:buClr>
                        <a:buSzPts val="700"/>
                        <a:buFont typeface="Times New Roman"/>
                        <a:buNone/>
                      </a:pPr>
                      <a:r>
                        <a:rPr lang="en-US" sz="1800" b="1" i="0" u="none">
                          <a:solidFill>
                            <a:schemeClr val="dk1"/>
                          </a:solidFill>
                          <a:latin typeface="Times New Roman"/>
                          <a:ea typeface="Times New Roman"/>
                          <a:cs typeface="Times New Roman"/>
                          <a:sym typeface="Times New Roman"/>
                        </a:rPr>
                        <a:t>Platform Details:</a:t>
                      </a:r>
                      <a:endParaRPr sz="200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25400" marR="0" lvl="0" indent="0" algn="l" rtl="0">
                        <a:lnSpc>
                          <a:spcPct val="100000"/>
                        </a:lnSpc>
                        <a:spcBef>
                          <a:spcPts val="0"/>
                        </a:spcBef>
                        <a:spcAft>
                          <a:spcPts val="0"/>
                        </a:spcAft>
                        <a:buClr>
                          <a:schemeClr val="dk1"/>
                        </a:buClr>
                        <a:buSzPts val="600"/>
                        <a:buFont typeface="Times New Roman"/>
                        <a:buNone/>
                      </a:pPr>
                      <a:r>
                        <a:rPr lang="en-US" sz="1600" b="1" i="0" u="none" dirty="0">
                          <a:solidFill>
                            <a:schemeClr val="dk1"/>
                          </a:solidFill>
                          <a:latin typeface="Times New Roman"/>
                          <a:ea typeface="Times New Roman"/>
                          <a:cs typeface="Times New Roman"/>
                          <a:sym typeface="Times New Roman"/>
                        </a:rPr>
                        <a:t>Linux/UNIX – SERVER: NGINX</a:t>
                      </a:r>
                      <a:endParaRPr sz="2000" dirty="0"/>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0DC1779B-CFF9-4395-2A82-DA6CC64061B0}"/>
              </a:ext>
            </a:extLst>
          </p:cNvPr>
          <p:cNvSpPr txBox="1"/>
          <p:nvPr/>
        </p:nvSpPr>
        <p:spPr>
          <a:xfrm>
            <a:off x="159540" y="235653"/>
            <a:ext cx="8584890" cy="707886"/>
          </a:xfrm>
          <a:prstGeom prst="rect">
            <a:avLst/>
          </a:prstGeom>
          <a:noFill/>
        </p:spPr>
        <p:txBody>
          <a:bodyPr wrap="square">
            <a:spAutoFit/>
          </a:bodyPr>
          <a:lstStyle/>
          <a:p>
            <a:pPr algn="ctr"/>
            <a:r>
              <a:rPr lang="en-GB" sz="2000" b="1" dirty="0"/>
              <a:t>Deployment on AWS Cloud</a:t>
            </a:r>
          </a:p>
          <a:p>
            <a:pPr algn="ctr"/>
            <a:r>
              <a:rPr lang="en-GB" sz="2000" b="1" dirty="0"/>
              <a:t>Instance Details</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251460" y="367948"/>
            <a:ext cx="6629400" cy="430857"/>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1600" b="1" dirty="0">
                <a:solidFill>
                  <a:srgbClr val="0D0D0D"/>
                </a:solidFill>
                <a:latin typeface="Cambria"/>
                <a:ea typeface="Cambria"/>
                <a:cs typeface="Cambria"/>
                <a:sym typeface="Cambria"/>
              </a:rPr>
              <a:t>Load</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Balancing</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with</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Nginx</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and</a:t>
            </a:r>
            <a:r>
              <a:rPr lang="en-US" sz="1600" b="1" dirty="0">
                <a:solidFill>
                  <a:srgbClr val="0D0D0D"/>
                </a:solidFill>
                <a:latin typeface="Times New Roman"/>
                <a:ea typeface="Times New Roman"/>
                <a:cs typeface="Times New Roman"/>
                <a:sym typeface="Times New Roman"/>
              </a:rPr>
              <a:t> </a:t>
            </a:r>
            <a:r>
              <a:rPr lang="en-US" sz="1600" b="1" dirty="0" err="1">
                <a:solidFill>
                  <a:srgbClr val="0D0D0D"/>
                </a:solidFill>
                <a:latin typeface="Cambria"/>
                <a:ea typeface="Cambria"/>
                <a:cs typeface="Cambria"/>
                <a:sym typeface="Cambria"/>
              </a:rPr>
              <a:t>Gunicorn</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in</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a</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Django</a:t>
            </a:r>
            <a:r>
              <a:rPr lang="en-US" sz="1600" b="1" dirty="0">
                <a:solidFill>
                  <a:srgbClr val="0D0D0D"/>
                </a:solidFill>
                <a:latin typeface="Times New Roman"/>
                <a:ea typeface="Times New Roman"/>
                <a:cs typeface="Times New Roman"/>
                <a:sym typeface="Times New Roman"/>
              </a:rPr>
              <a:t> </a:t>
            </a:r>
            <a:r>
              <a:rPr lang="en-US" sz="1600" b="1" dirty="0">
                <a:solidFill>
                  <a:srgbClr val="0D0D0D"/>
                </a:solidFill>
                <a:latin typeface="Cambria"/>
                <a:ea typeface="Cambria"/>
                <a:cs typeface="Cambria"/>
                <a:sym typeface="Cambria"/>
              </a:rPr>
              <a:t>Application</a:t>
            </a:r>
            <a:endParaRPr sz="1800" dirty="0">
              <a:solidFill>
                <a:schemeClr val="dk1"/>
              </a:solidFill>
            </a:endParaRPr>
          </a:p>
        </p:txBody>
      </p:sp>
      <p:sp>
        <p:nvSpPr>
          <p:cNvPr id="209" name="Google Shape;209;p31"/>
          <p:cNvSpPr txBox="1"/>
          <p:nvPr/>
        </p:nvSpPr>
        <p:spPr>
          <a:xfrm>
            <a:off x="488757" y="1028700"/>
            <a:ext cx="8166486" cy="43051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257250" y="982980"/>
            <a:ext cx="8629500" cy="4438500"/>
          </a:xfrm>
          <a:prstGeom prst="rect">
            <a:avLst/>
          </a:prstGeom>
          <a:noFill/>
          <a:ln>
            <a:noFill/>
          </a:ln>
        </p:spPr>
        <p:txBody>
          <a:bodyPr spcFirstLastPara="1" wrap="square" lIns="91425" tIns="91425" rIns="91425" bIns="91425" anchor="t" anchorCtr="0">
            <a:spAutoFit/>
          </a:bodyPr>
          <a:lstStyle/>
          <a:p>
            <a:pPr marL="12700" lvl="0" indent="0" algn="just" rtl="0">
              <a:lnSpc>
                <a:spcPct val="98000"/>
              </a:lnSpc>
              <a:spcBef>
                <a:spcPts val="0"/>
              </a:spcBef>
              <a:spcAft>
                <a:spcPts val="0"/>
              </a:spcAft>
              <a:buNone/>
            </a:pPr>
            <a:r>
              <a:rPr lang="en-US" dirty="0">
                <a:solidFill>
                  <a:srgbClr val="0D0D0D"/>
                </a:solidFill>
                <a:latin typeface="Times New Roman"/>
                <a:ea typeface="Times New Roman"/>
                <a:cs typeface="Times New Roman"/>
                <a:sym typeface="Times New Roman"/>
              </a:rPr>
              <a:t>In our Django application, we employed a combination of Nginx and </a:t>
            </a:r>
            <a:r>
              <a:rPr lang="en-US" dirty="0" err="1">
                <a:solidFill>
                  <a:srgbClr val="0D0D0D"/>
                </a:solidFill>
                <a:latin typeface="Times New Roman"/>
                <a:ea typeface="Times New Roman"/>
                <a:cs typeface="Times New Roman"/>
                <a:sym typeface="Times New Roman"/>
              </a:rPr>
              <a:t>Gunicorn</a:t>
            </a:r>
            <a:r>
              <a:rPr lang="en-US" dirty="0">
                <a:solidFill>
                  <a:srgbClr val="0D0D0D"/>
                </a:solidFill>
                <a:latin typeface="Times New Roman"/>
                <a:ea typeface="Times New Roman"/>
                <a:cs typeface="Times New Roman"/>
                <a:sym typeface="Times New Roman"/>
              </a:rPr>
              <a:t> for efficient load balancing. This setup optimizes the distribution of incoming web traffic across multiple instances of our Django application, ensuring high availability, improved performance, and fault tolerance.</a:t>
            </a:r>
            <a:endParaRPr dirty="0">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2700" lvl="0" indent="0" algn="just" rtl="0">
              <a:spcBef>
                <a:spcPts val="0"/>
              </a:spcBef>
              <a:spcAft>
                <a:spcPts val="0"/>
              </a:spcAft>
              <a:buNone/>
            </a:pPr>
            <a:r>
              <a:rPr lang="en-US" b="1" dirty="0">
                <a:solidFill>
                  <a:srgbClr val="0D0D0D"/>
                </a:solidFill>
                <a:latin typeface="Times New Roman"/>
                <a:ea typeface="Times New Roman"/>
                <a:cs typeface="Times New Roman"/>
                <a:sym typeface="Times New Roman"/>
              </a:rPr>
              <a:t>Nginx:</a:t>
            </a:r>
            <a:endParaRPr dirty="0">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2700" lvl="0" indent="0" algn="just" rtl="0">
              <a:lnSpc>
                <a:spcPct val="98000"/>
              </a:lnSpc>
              <a:spcBef>
                <a:spcPts val="0"/>
              </a:spcBef>
              <a:spcAft>
                <a:spcPts val="0"/>
              </a:spcAft>
              <a:buNone/>
            </a:pPr>
            <a:r>
              <a:rPr lang="en-US" dirty="0">
                <a:solidFill>
                  <a:srgbClr val="0D0D0D"/>
                </a:solidFill>
                <a:latin typeface="Times New Roman"/>
                <a:ea typeface="Times New Roman"/>
                <a:cs typeface="Times New Roman"/>
                <a:sym typeface="Times New Roman"/>
              </a:rPr>
              <a:t>Nginx  acts  as  a  reverse  proxy  server,  handling  client  requests  and  distributing  them  among multiple  Guni  corn  workers.  It  efficiently  manages  incoming  connections,  optimizes  resource utilization, and provides additional functionalities such as caching, SSL termination, and request routing.</a:t>
            </a:r>
            <a:endParaRPr dirty="0">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2700" lvl="0" indent="0" algn="just" rtl="0">
              <a:lnSpc>
                <a:spcPct val="98000"/>
              </a:lnSpc>
              <a:spcBef>
                <a:spcPts val="0"/>
              </a:spcBef>
              <a:spcAft>
                <a:spcPts val="0"/>
              </a:spcAft>
              <a:buNone/>
            </a:pPr>
            <a:r>
              <a:rPr lang="en-US" dirty="0">
                <a:solidFill>
                  <a:srgbClr val="0D0D0D"/>
                </a:solidFill>
                <a:latin typeface="Times New Roman"/>
                <a:ea typeface="Times New Roman"/>
                <a:cs typeface="Times New Roman"/>
                <a:sym typeface="Times New Roman"/>
              </a:rPr>
              <a:t>By  leveraging  Nginx's  event-driven  architecture  and  asynchronous  processing  capabilities,  we achieved low-latency response times and high throughput, even under heavy loads. Furthermore, Nginx's robust configuration options allowed us to fine-tune our load balancing strategy according to our application's specific requirements.</a:t>
            </a:r>
            <a:endParaRPr dirty="0">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2700" lvl="0" indent="0" algn="just" rtl="0">
              <a:spcBef>
                <a:spcPts val="0"/>
              </a:spcBef>
              <a:spcAft>
                <a:spcPts val="0"/>
              </a:spcAft>
              <a:buNone/>
            </a:pPr>
            <a:r>
              <a:rPr lang="en-US" b="1" dirty="0" err="1">
                <a:solidFill>
                  <a:srgbClr val="0D0D0D"/>
                </a:solidFill>
                <a:latin typeface="Times New Roman"/>
                <a:ea typeface="Times New Roman"/>
                <a:cs typeface="Times New Roman"/>
                <a:sym typeface="Times New Roman"/>
              </a:rPr>
              <a:t>Gunicorn</a:t>
            </a:r>
            <a:r>
              <a:rPr lang="en-US" b="1" dirty="0">
                <a:solidFill>
                  <a:srgbClr val="0D0D0D"/>
                </a:solidFill>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127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12700" lvl="0" indent="0" algn="just" rtl="0">
              <a:lnSpc>
                <a:spcPct val="98000"/>
              </a:lnSpc>
              <a:spcBef>
                <a:spcPts val="0"/>
              </a:spcBef>
              <a:spcAft>
                <a:spcPts val="0"/>
              </a:spcAft>
              <a:buNone/>
            </a:pPr>
            <a:r>
              <a:rPr lang="en-US" dirty="0" err="1">
                <a:solidFill>
                  <a:srgbClr val="0D0D0D"/>
                </a:solidFill>
                <a:latin typeface="Times New Roman"/>
                <a:ea typeface="Times New Roman"/>
                <a:cs typeface="Times New Roman"/>
                <a:sym typeface="Times New Roman"/>
              </a:rPr>
              <a:t>Gunicorn</a:t>
            </a:r>
            <a:r>
              <a:rPr lang="en-US" dirty="0">
                <a:solidFill>
                  <a:srgbClr val="0D0D0D"/>
                </a:solidFill>
                <a:latin typeface="Times New Roman"/>
                <a:ea typeface="Times New Roman"/>
                <a:cs typeface="Times New Roman"/>
                <a:sym typeface="Times New Roman"/>
              </a:rPr>
              <a:t>, short for Green Unicorn, serves as the WSGI HTTP server for our Django application. It interfaces between Nginx and the Django web framework, handling incoming requests, processing them,  and  generating  responses.  </a:t>
            </a:r>
            <a:r>
              <a:rPr lang="en-US" dirty="0" err="1">
                <a:solidFill>
                  <a:srgbClr val="0D0D0D"/>
                </a:solidFill>
                <a:latin typeface="Times New Roman"/>
                <a:ea typeface="Times New Roman"/>
                <a:cs typeface="Times New Roman"/>
                <a:sym typeface="Times New Roman"/>
              </a:rPr>
              <a:t>Gunicorn</a:t>
            </a:r>
            <a:r>
              <a:rPr lang="en-US" dirty="0">
                <a:solidFill>
                  <a:srgbClr val="0D0D0D"/>
                </a:solidFill>
                <a:latin typeface="Times New Roman"/>
                <a:ea typeface="Times New Roman"/>
                <a:cs typeface="Times New Roman"/>
                <a:sym typeface="Times New Roman"/>
              </a:rPr>
              <a:t>  utilizes  multiple  worker  processes  to  concurrently serve  incoming  requests,  effectively  utilizing  the  available  system  resources  and  maximizing performance.</a:t>
            </a:r>
            <a:endParaRPr dirty="0">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D0A10B1-EE49-94D5-7CE5-B484174FE39C}"/>
              </a:ext>
            </a:extLst>
          </p:cNvPr>
          <p:cNvSpPr txBox="1"/>
          <p:nvPr/>
        </p:nvSpPr>
        <p:spPr>
          <a:xfrm>
            <a:off x="1943100" y="293520"/>
            <a:ext cx="4572000" cy="338554"/>
          </a:xfrm>
          <a:prstGeom prst="rect">
            <a:avLst/>
          </a:prstGeom>
          <a:noFill/>
        </p:spPr>
        <p:txBody>
          <a:bodyPr wrap="square">
            <a:spAutoFit/>
          </a:bodyPr>
          <a:lstStyle/>
          <a:p>
            <a:pPr algn="ctr"/>
            <a:r>
              <a:rPr lang="en-GB" sz="1600" b="1" dirty="0"/>
              <a:t>Deployment on AWS Cloud (Continue.)</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33"/>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31</a:t>
            </a:r>
            <a:endParaRPr/>
          </a:p>
        </p:txBody>
      </p:sp>
      <p:sp>
        <p:nvSpPr>
          <p:cNvPr id="220" name="Google Shape;220;p33"/>
          <p:cNvSpPr txBox="1"/>
          <p:nvPr/>
        </p:nvSpPr>
        <p:spPr>
          <a:xfrm>
            <a:off x="403350" y="290264"/>
            <a:ext cx="8337300" cy="3406189"/>
          </a:xfrm>
          <a:prstGeom prst="rect">
            <a:avLst/>
          </a:prstGeom>
          <a:noFill/>
          <a:ln>
            <a:noFill/>
          </a:ln>
        </p:spPr>
        <p:txBody>
          <a:bodyPr spcFirstLastPara="1" wrap="square" lIns="0" tIns="0" rIns="0" bIns="0" anchor="t" anchorCtr="0">
            <a:spAutoFit/>
          </a:bodyPr>
          <a:lstStyle/>
          <a:p>
            <a:pPr marL="12700" marR="0" lvl="0" indent="0" algn="just" rtl="0">
              <a:lnSpc>
                <a:spcPct val="116666"/>
              </a:lnSpc>
              <a:spcBef>
                <a:spcPts val="0"/>
              </a:spcBef>
              <a:spcAft>
                <a:spcPts val="0"/>
              </a:spcAft>
              <a:buClr>
                <a:srgbClr val="0D0D0D"/>
              </a:buClr>
              <a:buSzPts val="1200"/>
              <a:buFont typeface="Cambria"/>
              <a:buNone/>
            </a:pPr>
            <a:r>
              <a:rPr lang="en-US" b="0" i="0" u="none" dirty="0">
                <a:solidFill>
                  <a:srgbClr val="0D0D0D"/>
                </a:solidFill>
                <a:latin typeface="Cambria"/>
                <a:ea typeface="Cambria"/>
                <a:cs typeface="Cambria"/>
                <a:sym typeface="Cambria"/>
              </a:rPr>
              <a:t>Through</a:t>
            </a:r>
            <a:r>
              <a:rPr lang="en-US" b="0" i="0" u="none" dirty="0">
                <a:solidFill>
                  <a:srgbClr val="0D0D0D"/>
                </a:solidFill>
                <a:latin typeface="Times New Roman"/>
                <a:ea typeface="Times New Roman"/>
                <a:cs typeface="Times New Roman"/>
                <a:sym typeface="Times New Roman"/>
              </a:rPr>
              <a:t>  </a:t>
            </a:r>
            <a:r>
              <a:rPr lang="en-US" b="0" i="0" u="none" dirty="0" err="1">
                <a:solidFill>
                  <a:srgbClr val="0D0D0D"/>
                </a:solidFill>
                <a:latin typeface="Cambria"/>
                <a:ea typeface="Cambria"/>
                <a:cs typeface="Cambria"/>
                <a:sym typeface="Cambria"/>
              </a:rPr>
              <a:t>Gunicorn's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seamless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integration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with</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Django</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its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ability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to</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scale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horizontally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by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adding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more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worker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processes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deploying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multiple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instances,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we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ensured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scalability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responsiveness,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even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during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periods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of</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increased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traffic</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sudden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spikes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demand.</a:t>
            </a:r>
            <a:endParaRPr b="0" i="0" u="none" dirty="0">
              <a:solidFill>
                <a:schemeClr val="dk1"/>
              </a:solidFill>
              <a:latin typeface="Cambria"/>
              <a:ea typeface="Cambria"/>
              <a:cs typeface="Cambria"/>
              <a:sym typeface="Cambria"/>
            </a:endParaRPr>
          </a:p>
          <a:p>
            <a:pPr marL="12700" marR="0" lvl="0" indent="0" algn="l" rtl="0">
              <a:lnSpc>
                <a:spcPct val="100000"/>
              </a:lnSpc>
              <a:spcBef>
                <a:spcPts val="0"/>
              </a:spcBef>
              <a:spcAft>
                <a:spcPts val="0"/>
              </a:spcAft>
              <a:buClr>
                <a:schemeClr val="dk1"/>
              </a:buClr>
              <a:buSzPts val="1200"/>
              <a:buFont typeface="Calibri"/>
              <a:buNone/>
            </a:pPr>
            <a:endParaRPr b="0" i="0" u="none" dirty="0">
              <a:solidFill>
                <a:schemeClr val="dk1"/>
              </a:solidFill>
              <a:latin typeface="Times New Roman"/>
              <a:ea typeface="Times New Roman"/>
              <a:cs typeface="Times New Roman"/>
              <a:sym typeface="Times New Roman"/>
            </a:endParaRPr>
          </a:p>
          <a:p>
            <a:pPr marL="12700" marR="0" lvl="0" indent="0" algn="just" rtl="0">
              <a:lnSpc>
                <a:spcPct val="100000"/>
              </a:lnSpc>
              <a:spcBef>
                <a:spcPts val="0"/>
              </a:spcBef>
              <a:spcAft>
                <a:spcPts val="0"/>
              </a:spcAft>
              <a:buClr>
                <a:srgbClr val="0D0D0D"/>
              </a:buClr>
              <a:buSzPts val="1200"/>
              <a:buFont typeface="Cambria"/>
              <a:buNone/>
            </a:pPr>
            <a:r>
              <a:rPr lang="en-US" b="1" i="0" u="none" dirty="0">
                <a:solidFill>
                  <a:srgbClr val="0D0D0D"/>
                </a:solidFill>
                <a:latin typeface="Cambria"/>
                <a:ea typeface="Cambria"/>
                <a:cs typeface="Cambria"/>
                <a:sym typeface="Cambria"/>
              </a:rPr>
              <a:t>Benefits:</a:t>
            </a:r>
            <a:endParaRPr b="0" i="0" u="none" dirty="0">
              <a:solidFill>
                <a:schemeClr val="dk1"/>
              </a:solidFill>
              <a:latin typeface="Cambria"/>
              <a:ea typeface="Cambria"/>
              <a:cs typeface="Cambria"/>
              <a:sym typeface="Cambria"/>
            </a:endParaRPr>
          </a:p>
          <a:p>
            <a:pPr marL="12700" marR="0" lvl="0" indent="0" algn="l" rtl="0">
              <a:lnSpc>
                <a:spcPct val="100000"/>
              </a:lnSpc>
              <a:spcBef>
                <a:spcPts val="0"/>
              </a:spcBef>
              <a:spcAft>
                <a:spcPts val="0"/>
              </a:spcAft>
              <a:buClr>
                <a:schemeClr val="dk1"/>
              </a:buClr>
              <a:buSzPts val="1200"/>
              <a:buFont typeface="Calibri"/>
              <a:buNone/>
            </a:pPr>
            <a:endParaRPr b="0" i="0" u="none" dirty="0">
              <a:solidFill>
                <a:schemeClr val="dk1"/>
              </a:solidFill>
              <a:latin typeface="Times New Roman"/>
              <a:ea typeface="Times New Roman"/>
              <a:cs typeface="Times New Roman"/>
              <a:sym typeface="Times New Roman"/>
            </a:endParaRPr>
          </a:p>
          <a:p>
            <a:pPr marL="12700" marR="0" lvl="0" indent="-76200" algn="just" rtl="0">
              <a:lnSpc>
                <a:spcPct val="98000"/>
              </a:lnSpc>
              <a:spcBef>
                <a:spcPts val="0"/>
              </a:spcBef>
              <a:spcAft>
                <a:spcPts val="0"/>
              </a:spcAft>
              <a:buClr>
                <a:srgbClr val="0D0D0D"/>
              </a:buClr>
              <a:buSzPts val="1200"/>
              <a:buFont typeface="Calibri"/>
              <a:buChar char="●"/>
            </a:pPr>
            <a:r>
              <a:rPr lang="en-US" b="1" i="0" u="none" dirty="0">
                <a:solidFill>
                  <a:srgbClr val="0D0D0D"/>
                </a:solidFill>
                <a:latin typeface="Cambria"/>
                <a:ea typeface="Cambria"/>
                <a:cs typeface="Cambria"/>
                <a:sym typeface="Cambria"/>
              </a:rPr>
              <a:t>Scalability:</a:t>
            </a:r>
            <a:r>
              <a:rPr lang="en-US" b="1"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The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combination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of</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Nginx</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err="1">
                <a:solidFill>
                  <a:srgbClr val="0D0D0D"/>
                </a:solidFill>
                <a:latin typeface="Cambria"/>
                <a:ea typeface="Cambria"/>
                <a:cs typeface="Cambria"/>
                <a:sym typeface="Cambria"/>
              </a:rPr>
              <a:t>Gunicorn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allowed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us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to</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horizontally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scale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our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Django</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application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by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adding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more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server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instances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worker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processes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needed,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accommodating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growing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user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traffic</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maintaining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consistent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performance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levels.</a:t>
            </a:r>
            <a:endParaRPr b="0" i="0" u="none" dirty="0">
              <a:solidFill>
                <a:schemeClr val="dk1"/>
              </a:solidFill>
              <a:latin typeface="Cambria"/>
              <a:ea typeface="Cambria"/>
              <a:cs typeface="Cambria"/>
              <a:sym typeface="Cambria"/>
            </a:endParaRPr>
          </a:p>
          <a:p>
            <a:pPr marL="12700" marR="0" lvl="0" indent="-76200" algn="just" rtl="0">
              <a:lnSpc>
                <a:spcPct val="116666"/>
              </a:lnSpc>
              <a:spcBef>
                <a:spcPts val="0"/>
              </a:spcBef>
              <a:spcAft>
                <a:spcPts val="0"/>
              </a:spcAft>
              <a:buClr>
                <a:srgbClr val="0D0D0D"/>
              </a:buClr>
              <a:buSzPts val="1200"/>
              <a:buFont typeface="Calibri"/>
              <a:buChar char="●"/>
            </a:pPr>
            <a:r>
              <a:rPr lang="en-US" b="1" i="0" u="none" dirty="0">
                <a:solidFill>
                  <a:srgbClr val="0D0D0D"/>
                </a:solidFill>
                <a:latin typeface="Cambria"/>
                <a:ea typeface="Cambria"/>
                <a:cs typeface="Cambria"/>
                <a:sym typeface="Cambria"/>
              </a:rPr>
              <a:t>Fault</a:t>
            </a:r>
            <a:r>
              <a:rPr lang="en-US" b="1" i="0" u="none" dirty="0">
                <a:solidFill>
                  <a:srgbClr val="0D0D0D"/>
                </a:solidFill>
                <a:latin typeface="Times New Roman"/>
                <a:ea typeface="Times New Roman"/>
                <a:cs typeface="Times New Roman"/>
                <a:sym typeface="Times New Roman"/>
              </a:rPr>
              <a:t> </a:t>
            </a:r>
            <a:r>
              <a:rPr lang="en-US" b="1" i="0" u="none" dirty="0">
                <a:solidFill>
                  <a:srgbClr val="0D0D0D"/>
                </a:solidFill>
                <a:latin typeface="Cambria"/>
                <a:ea typeface="Cambria"/>
                <a:cs typeface="Cambria"/>
                <a:sym typeface="Cambria"/>
              </a:rPr>
              <a:t>Tolerance:</a:t>
            </a:r>
            <a:r>
              <a:rPr lang="en-US" b="1"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By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distributing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incoming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requests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across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multiple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server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instances,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our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load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balancing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setup</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enhanced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the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fault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tolerance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of</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our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application,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mitigating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the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impact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of</a:t>
            </a:r>
            <a:endParaRPr b="0" i="0" u="none" dirty="0">
              <a:solidFill>
                <a:schemeClr val="dk1"/>
              </a:solidFill>
              <a:latin typeface="Cambria"/>
              <a:ea typeface="Cambria"/>
              <a:cs typeface="Cambria"/>
              <a:sym typeface="Cambria"/>
            </a:endParaRPr>
          </a:p>
          <a:p>
            <a:pPr marL="12700" marR="0" lvl="0" indent="0" algn="just" rtl="0">
              <a:lnSpc>
                <a:spcPct val="108333"/>
              </a:lnSpc>
              <a:spcBef>
                <a:spcPts val="0"/>
              </a:spcBef>
              <a:spcAft>
                <a:spcPts val="0"/>
              </a:spcAft>
              <a:buClr>
                <a:srgbClr val="0D0D0D"/>
              </a:buClr>
              <a:buSzPts val="1200"/>
              <a:buFont typeface="Cambria"/>
              <a:buNone/>
            </a:pPr>
            <a:r>
              <a:rPr lang="en-US" b="0" i="0" u="none" dirty="0">
                <a:solidFill>
                  <a:srgbClr val="0D0D0D"/>
                </a:solidFill>
                <a:latin typeface="Cambria"/>
                <a:ea typeface="Cambria"/>
                <a:cs typeface="Cambria"/>
                <a:sym typeface="Cambria"/>
              </a:rPr>
              <a:t>server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failures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downtime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ensuring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uninterrupted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service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availability.</a:t>
            </a:r>
            <a:endParaRPr b="0" i="0" u="none" dirty="0">
              <a:solidFill>
                <a:schemeClr val="dk1"/>
              </a:solidFill>
              <a:latin typeface="Cambria"/>
              <a:ea typeface="Cambria"/>
              <a:cs typeface="Cambria"/>
              <a:sym typeface="Cambria"/>
            </a:endParaRPr>
          </a:p>
          <a:p>
            <a:pPr marL="12700" marR="0" lvl="0" indent="-76200" algn="just" rtl="0">
              <a:lnSpc>
                <a:spcPct val="98000"/>
              </a:lnSpc>
              <a:spcBef>
                <a:spcPts val="0"/>
              </a:spcBef>
              <a:spcAft>
                <a:spcPts val="0"/>
              </a:spcAft>
              <a:buClr>
                <a:srgbClr val="0D0D0D"/>
              </a:buClr>
              <a:buSzPts val="1200"/>
              <a:buFont typeface="Calibri"/>
              <a:buChar char="●"/>
            </a:pPr>
            <a:r>
              <a:rPr lang="en-US" b="1" i="0" u="none" dirty="0">
                <a:solidFill>
                  <a:srgbClr val="0D0D0D"/>
                </a:solidFill>
                <a:latin typeface="Cambria"/>
                <a:ea typeface="Cambria"/>
                <a:cs typeface="Cambria"/>
                <a:sym typeface="Cambria"/>
              </a:rPr>
              <a:t>Performance</a:t>
            </a:r>
            <a:r>
              <a:rPr lang="en-US" b="1" i="0" u="none" dirty="0">
                <a:solidFill>
                  <a:srgbClr val="0D0D0D"/>
                </a:solidFill>
                <a:latin typeface="Times New Roman"/>
                <a:ea typeface="Times New Roman"/>
                <a:cs typeface="Times New Roman"/>
                <a:sym typeface="Times New Roman"/>
              </a:rPr>
              <a:t>  </a:t>
            </a:r>
            <a:r>
              <a:rPr lang="en-US" b="1" i="0" u="none" dirty="0">
                <a:solidFill>
                  <a:srgbClr val="0D0D0D"/>
                </a:solidFill>
                <a:latin typeface="Cambria"/>
                <a:ea typeface="Cambria"/>
                <a:cs typeface="Cambria"/>
                <a:sym typeface="Cambria"/>
              </a:rPr>
              <a:t>Optimization:</a:t>
            </a:r>
            <a:r>
              <a:rPr lang="en-US" b="1"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Nginx's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efficient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request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handling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err="1">
                <a:solidFill>
                  <a:srgbClr val="0D0D0D"/>
                </a:solidFill>
                <a:latin typeface="Cambria"/>
                <a:ea typeface="Cambria"/>
                <a:cs typeface="Cambria"/>
                <a:sym typeface="Cambria"/>
              </a:rPr>
              <a:t>Gunicorn's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multi-</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worker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architecture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optimized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the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performance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of</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our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Django</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application,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delivering</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fast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response</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times,</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low</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latency,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and</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high</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throughput,</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even</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under</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heavy</a:t>
            </a:r>
            <a:r>
              <a:rPr lang="en-US" b="0" i="0" u="none" dirty="0">
                <a:solidFill>
                  <a:srgbClr val="0D0D0D"/>
                </a:solidFill>
                <a:latin typeface="Times New Roman"/>
                <a:ea typeface="Times New Roman"/>
                <a:cs typeface="Times New Roman"/>
                <a:sym typeface="Times New Roman"/>
              </a:rPr>
              <a:t> </a:t>
            </a:r>
            <a:r>
              <a:rPr lang="en-US" b="0" i="0" u="none" dirty="0">
                <a:solidFill>
                  <a:srgbClr val="0D0D0D"/>
                </a:solidFill>
                <a:latin typeface="Cambria"/>
                <a:ea typeface="Cambria"/>
                <a:cs typeface="Cambria"/>
                <a:sym typeface="Cambria"/>
              </a:rPr>
              <a:t>loads.</a:t>
            </a:r>
            <a:endParaRPr sz="1600" dirty="0"/>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34"/>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33</a:t>
            </a:r>
            <a:endParaRPr/>
          </a:p>
        </p:txBody>
      </p:sp>
      <p:sp>
        <p:nvSpPr>
          <p:cNvPr id="3" name="TextBox 2">
            <a:extLst>
              <a:ext uri="{FF2B5EF4-FFF2-40B4-BE49-F238E27FC236}">
                <a16:creationId xmlns:a16="http://schemas.microsoft.com/office/drawing/2014/main" id="{0A61FC05-1726-7C9B-CE46-9634790D2294}"/>
              </a:ext>
            </a:extLst>
          </p:cNvPr>
          <p:cNvSpPr txBox="1"/>
          <p:nvPr/>
        </p:nvSpPr>
        <p:spPr>
          <a:xfrm>
            <a:off x="308610" y="226010"/>
            <a:ext cx="8526780" cy="4924425"/>
          </a:xfrm>
          <a:prstGeom prst="rect">
            <a:avLst/>
          </a:prstGeom>
          <a:noFill/>
        </p:spPr>
        <p:txBody>
          <a:bodyPr wrap="square">
            <a:spAutoFit/>
          </a:bodyPr>
          <a:lstStyle/>
          <a:p>
            <a:pPr algn="ctr"/>
            <a:r>
              <a:rPr lang="en-GB"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CONCLUSION</a:t>
            </a:r>
            <a:endParaRPr lang="en-GB" sz="2400"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project revolves around the development of a data redundancy removal system aimed at optimizing non-optimized .csv files. To achieve this, a suite of methods including MDNN removal, Exact match removal, Fuzzy match removal, CWOA Match removal, and Selected column removal are employed. These methods collectively serve to streamline the data by eliminating duplicate entries and enhancing data integrity.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Technologically,  Python  is  utilized  for  scripting  the  system's  functionalities,  while  MongoDB serves as the local database management system. Furthermore, AWS is leveraged for deploying the system publicly on the internet, making it accessible to users beyond local environments.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However,  several  constraints  need  to  be  addressed  to  ensure  the  system's  effectiveness  and viability. Performance optimization stands out as a primary concern due to the potentially large datasets the system will encounter. Scalability is also crucial to accommodate increasing loads and data  volumes  as  the  project  gains  traction.  Additionally,  robust  data  security  measures  are imperative to safeguard sensitive information processed by the system, both locally and in the cloud.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Furthermore, attention must be given to designing a user-friendly interface to facilitate seamless file  uploading,  method  selection,  and  result  visualization,  enhancing  overall  user  experience. Lastly,  prudent  cost  management  strategies  must  be  implemented,  especially  concerning  AWS usage, to optimize expenditure and ensure the project's financial sustainability in the long run. Addressing  these  constraints  effectively  is  paramount  for  the  successful  implementation  and widespread adoption of the data redundancy removal system.</a:t>
            </a: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35"/>
          <p:cNvSpPr txBox="1"/>
          <p:nvPr/>
        </p:nvSpPr>
        <p:spPr>
          <a:xfrm>
            <a:off x="7876134" y="5303513"/>
            <a:ext cx="660900" cy="169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chemeClr val="dk1"/>
              </a:buClr>
              <a:buSzPts val="1100"/>
              <a:buFont typeface="Times New Roman"/>
              <a:buNone/>
            </a:pPr>
            <a:r>
              <a:rPr lang="en-US" sz="1100" b="0" i="0" u="none">
                <a:solidFill>
                  <a:schemeClr val="dk1"/>
                </a:solidFill>
                <a:latin typeface="Times New Roman"/>
                <a:ea typeface="Times New Roman"/>
                <a:cs typeface="Times New Roman"/>
                <a:sym typeface="Times New Roman"/>
              </a:rPr>
              <a:t>Page | 34</a:t>
            </a:r>
            <a:endParaRPr/>
          </a:p>
        </p:txBody>
      </p:sp>
      <p:sp>
        <p:nvSpPr>
          <p:cNvPr id="3" name="TextBox 2">
            <a:extLst>
              <a:ext uri="{FF2B5EF4-FFF2-40B4-BE49-F238E27FC236}">
                <a16:creationId xmlns:a16="http://schemas.microsoft.com/office/drawing/2014/main" id="{6237DEFE-BAFB-E8C6-0FAD-C2E8035AB0D2}"/>
              </a:ext>
            </a:extLst>
          </p:cNvPr>
          <p:cNvSpPr txBox="1"/>
          <p:nvPr/>
        </p:nvSpPr>
        <p:spPr>
          <a:xfrm>
            <a:off x="606966" y="118289"/>
            <a:ext cx="7930068" cy="4515147"/>
          </a:xfrm>
          <a:prstGeom prst="rect">
            <a:avLst/>
          </a:prstGeom>
          <a:noFill/>
        </p:spPr>
        <p:txBody>
          <a:bodyPr wrap="square">
            <a:spAutoFit/>
          </a:bodyPr>
          <a:lstStyle/>
          <a:p>
            <a:pPr algn="ctr"/>
            <a:r>
              <a:rPr lang="en-US" sz="2400" b="1" dirty="0"/>
              <a:t>REFRENCES</a:t>
            </a:r>
          </a:p>
          <a:p>
            <a:endParaRPr lang="en-US" dirty="0"/>
          </a:p>
          <a:p>
            <a:pPr marL="285750" indent="-285750">
              <a:lnSpc>
                <a:spcPct val="150000"/>
              </a:lnSpc>
              <a:buFont typeface="Arial" panose="020B0604020202020204" pitchFamily="34" charset="0"/>
              <a:buChar char="•"/>
            </a:pPr>
            <a:r>
              <a:rPr lang="en-US" dirty="0"/>
              <a:t>https://bhuvan.nrsc.gov.in/hackathon/iisf2023/topics/Topic12.pdf</a:t>
            </a:r>
          </a:p>
          <a:p>
            <a:pPr marL="285750" indent="-285750">
              <a:lnSpc>
                <a:spcPct val="150000"/>
              </a:lnSpc>
              <a:buFont typeface="Arial" panose="020B0604020202020204" pitchFamily="34" charset="0"/>
              <a:buChar char="•"/>
            </a:pPr>
            <a:r>
              <a:rPr lang="en-US" dirty="0"/>
              <a:t>[An approach to remove duplication records in healthcare dataset based on Mimic Deep Neural Network (MDNN) and Chaotic Whale Optimization (CWO)] </a:t>
            </a:r>
            <a:r>
              <a:rPr lang="en-US" dirty="0" err="1"/>
              <a:t>Anto</a:t>
            </a:r>
            <a:r>
              <a:rPr lang="en-US" dirty="0"/>
              <a:t> </a:t>
            </a:r>
            <a:r>
              <a:rPr lang="en-US" dirty="0" err="1"/>
              <a:t>Praveena</a:t>
            </a:r>
            <a:r>
              <a:rPr lang="en-US" dirty="0"/>
              <a:t> M.D, and Bharathi B, https://journals.sagepub.com/doi/pdf/10.1177/1063293X21992014</a:t>
            </a:r>
          </a:p>
          <a:p>
            <a:pPr marL="285750" indent="-285750">
              <a:lnSpc>
                <a:spcPct val="150000"/>
              </a:lnSpc>
              <a:buFont typeface="Arial" panose="020B0604020202020204" pitchFamily="34" charset="0"/>
              <a:buChar char="•"/>
            </a:pPr>
            <a:r>
              <a:rPr lang="en-US" dirty="0"/>
              <a:t>GRIDFS-FILE Management MongoDB: https://www.mongodb.com/docs/manual/core/gridfs/</a:t>
            </a:r>
          </a:p>
          <a:p>
            <a:pPr marL="285750" indent="-285750">
              <a:lnSpc>
                <a:spcPct val="150000"/>
              </a:lnSpc>
              <a:buFont typeface="Arial" panose="020B0604020202020204" pitchFamily="34" charset="0"/>
              <a:buChar char="•"/>
            </a:pPr>
            <a:r>
              <a:rPr lang="en-US" dirty="0"/>
              <a:t>Pandas library of Python: https://pandas.pydata.org/docs/getting_started/index.html</a:t>
            </a:r>
          </a:p>
          <a:p>
            <a:pPr marL="285750" indent="-285750">
              <a:lnSpc>
                <a:spcPct val="150000"/>
              </a:lnSpc>
              <a:buFont typeface="Arial" panose="020B0604020202020204" pitchFamily="34" charset="0"/>
              <a:buChar char="•"/>
            </a:pPr>
            <a:r>
              <a:rPr lang="en-US" dirty="0"/>
              <a:t>DEDUPLICATING  DATA  AND  REMOVING  REDUNDANCY  IN  CLOUD  -  Arun  Singh  </a:t>
            </a:r>
            <a:r>
              <a:rPr lang="en-US" dirty="0" err="1"/>
              <a:t>Kaurav</a:t>
            </a:r>
            <a:r>
              <a:rPr lang="en-US" dirty="0"/>
              <a:t>, </a:t>
            </a:r>
            <a:r>
              <a:rPr lang="en-US" dirty="0" err="1"/>
              <a:t>T.Santhosh</a:t>
            </a:r>
            <a:r>
              <a:rPr lang="en-US" dirty="0"/>
              <a:t>  Kumar,  </a:t>
            </a:r>
            <a:r>
              <a:rPr lang="en-US" dirty="0" err="1"/>
              <a:t>V.Yadigiri</a:t>
            </a:r>
            <a:r>
              <a:rPr lang="en-US" dirty="0"/>
              <a:t>  Assistant  Professor,  Assistant  Professor,  Assistant  Professor  Computer Science and Engineering Guru Nanak Institutions Technical Campus, Hyderabad, India https://www.ijcrt.org/papers/IJCRT1892578.pdf</a:t>
            </a:r>
          </a:p>
          <a:p>
            <a:pPr marL="285750" indent="-285750">
              <a:lnSpc>
                <a:spcPct val="150000"/>
              </a:lnSpc>
              <a:buFont typeface="Arial" panose="020B0604020202020204" pitchFamily="34" charset="0"/>
              <a:buChar char="•"/>
            </a:pPr>
            <a:r>
              <a:rPr lang="en-US" dirty="0"/>
              <a:t>https://www.digitalocean.com/community/tutorials/how-to-set-up-django-with-postgres-nginx-and- </a:t>
            </a:r>
            <a:r>
              <a:rPr lang="en-US" dirty="0" err="1"/>
              <a:t>gunicorn</a:t>
            </a:r>
            <a:r>
              <a:rPr lang="en-US" dirty="0"/>
              <a:t>-on-ubuntu, Erin Glass, Jamon </a:t>
            </a:r>
            <a:r>
              <a:rPr lang="en-US" dirty="0" err="1"/>
              <a:t>Camisso</a:t>
            </a:r>
            <a:r>
              <a:rPr lang="en-US" dirty="0"/>
              <a:t>, and </a:t>
            </a:r>
            <a:r>
              <a:rPr lang="en-US" dirty="0" err="1"/>
              <a:t>Easha</a:t>
            </a:r>
            <a:r>
              <a:rPr lang="en-US" dirty="0"/>
              <a:t> Abid</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800" b="1" dirty="0">
                <a:latin typeface="Times New Roman"/>
                <a:ea typeface="Times New Roman"/>
                <a:cs typeface="Times New Roman"/>
                <a:sym typeface="Times New Roman"/>
              </a:rPr>
              <a:t>Scope</a:t>
            </a:r>
            <a:r>
              <a:rPr lang="en-US"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p:txBody>
      </p:sp>
      <p:sp>
        <p:nvSpPr>
          <p:cNvPr id="72" name="Google Shape;72;p11"/>
          <p:cNvSpPr txBox="1">
            <a:spLocks noGrp="1"/>
          </p:cNvSpPr>
          <p:nvPr>
            <p:ph type="body" idx="1"/>
          </p:nvPr>
        </p:nvSpPr>
        <p:spPr>
          <a:xfrm>
            <a:off x="457200" y="1333503"/>
            <a:ext cx="8229900" cy="3771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en-US" sz="1600" dirty="0">
                <a:latin typeface="Times New Roman"/>
                <a:ea typeface="Times New Roman"/>
                <a:cs typeface="Times New Roman"/>
                <a:sym typeface="Times New Roman"/>
              </a:rPr>
              <a:t>The scope of the Data Redundancy Removal System, integrated with Python and leveraging relevant Python libraries, is to systematically identify and eliminate redundant data within a dataset or database. This system aims to provide a flexible and customizable solution using Python's programming capabilities and data processing libraries for efficient redundancy detection and removal.</a:t>
            </a:r>
            <a:endParaRPr sz="1600" dirty="0">
              <a:latin typeface="Times New Roman"/>
              <a:ea typeface="Times New Roman"/>
              <a:cs typeface="Times New Roman"/>
              <a:sym typeface="Times New Roman"/>
            </a:endParaRPr>
          </a:p>
        </p:txBody>
      </p:sp>
      <p:sp>
        <p:nvSpPr>
          <p:cNvPr id="73" name="Google Shape;73;p11"/>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400" b="1" dirty="0">
                <a:latin typeface="Times New Roman"/>
                <a:ea typeface="Times New Roman"/>
                <a:cs typeface="Times New Roman"/>
                <a:sym typeface="Times New Roman"/>
              </a:rPr>
              <a:t>Goals</a:t>
            </a:r>
            <a:r>
              <a:rPr lang="en-US" sz="2800" b="1" dirty="0">
                <a:latin typeface="Times New Roman"/>
                <a:ea typeface="Times New Roman"/>
                <a:cs typeface="Times New Roman"/>
                <a:sym typeface="Times New Roman"/>
              </a:rPr>
              <a:t>/</a:t>
            </a:r>
            <a:r>
              <a:rPr lang="en-US" sz="2400" b="1" dirty="0">
                <a:latin typeface="Times New Roman"/>
                <a:ea typeface="Times New Roman"/>
                <a:cs typeface="Times New Roman"/>
                <a:sym typeface="Times New Roman"/>
              </a:rPr>
              <a:t>Objectives</a:t>
            </a:r>
            <a:r>
              <a:rPr lang="en-US" sz="2800" b="1" dirty="0">
                <a:latin typeface="Times New Roman"/>
                <a:ea typeface="Times New Roman"/>
                <a:cs typeface="Times New Roman"/>
                <a:sym typeface="Times New Roman"/>
              </a:rPr>
              <a:t>:</a:t>
            </a:r>
            <a:endParaRPr sz="2800" b="1" dirty="0">
              <a:latin typeface="Times New Roman"/>
              <a:ea typeface="Times New Roman"/>
              <a:cs typeface="Times New Roman"/>
              <a:sym typeface="Times New Roman"/>
            </a:endParaRPr>
          </a:p>
        </p:txBody>
      </p:sp>
      <p:sp>
        <p:nvSpPr>
          <p:cNvPr id="80" name="Google Shape;80;p12"/>
          <p:cNvSpPr txBox="1">
            <a:spLocks noGrp="1"/>
          </p:cNvSpPr>
          <p:nvPr>
            <p:ph type="body" idx="1"/>
          </p:nvPr>
        </p:nvSpPr>
        <p:spPr>
          <a:xfrm>
            <a:off x="457200" y="1333503"/>
            <a:ext cx="8229900" cy="37716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360"/>
              </a:spcBef>
              <a:spcAft>
                <a:spcPts val="0"/>
              </a:spcAft>
              <a:buClr>
                <a:schemeClr val="dk1"/>
              </a:buClr>
              <a:buSzPts val="1100"/>
              <a:buFont typeface="Arial"/>
              <a:buNone/>
            </a:pPr>
            <a:r>
              <a:rPr lang="en-US">
                <a:latin typeface="Times New Roman"/>
                <a:ea typeface="Times New Roman"/>
                <a:cs typeface="Times New Roman"/>
                <a:sym typeface="Times New Roman"/>
              </a:rPr>
              <a:t>In addition to the previously mentioned goals and objectives, the integration of Python and associated libraries introduces specific focuses: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r>
              <a:rPr lang="en-US" b="1">
                <a:latin typeface="Times New Roman"/>
                <a:ea typeface="Times New Roman"/>
                <a:cs typeface="Times New Roman"/>
                <a:sym typeface="Times New Roman"/>
              </a:rPr>
              <a:t>Customization through Python:</a:t>
            </a:r>
            <a:r>
              <a:rPr lang="en-US">
                <a:latin typeface="Times New Roman"/>
                <a:ea typeface="Times New Roman"/>
                <a:cs typeface="Times New Roman"/>
                <a:sym typeface="Times New Roman"/>
              </a:rPr>
              <a:t> Leverage Python's flexibility to allow for customization of redundancy detection algorithms, catering to the unique characteristics of different datasets.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r>
              <a:rPr lang="en-US" b="1">
                <a:latin typeface="Times New Roman"/>
                <a:ea typeface="Times New Roman"/>
                <a:cs typeface="Times New Roman"/>
                <a:sym typeface="Times New Roman"/>
              </a:rPr>
              <a:t>Scalability: </a:t>
            </a:r>
            <a:r>
              <a:rPr lang="en-US">
                <a:latin typeface="Times New Roman"/>
                <a:ea typeface="Times New Roman"/>
                <a:cs typeface="Times New Roman"/>
                <a:sym typeface="Times New Roman"/>
              </a:rPr>
              <a:t>Utilize Python's scalability for processing large datasets efficiently, ensuring that the redundancy removal system can handle varying data sizes.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r>
              <a:rPr lang="en-US" b="1">
                <a:latin typeface="Times New Roman"/>
                <a:ea typeface="Times New Roman"/>
                <a:cs typeface="Times New Roman"/>
                <a:sym typeface="Times New Roman"/>
              </a:rPr>
              <a:t>Community Support:</a:t>
            </a:r>
            <a:r>
              <a:rPr lang="en-US">
                <a:latin typeface="Times New Roman"/>
                <a:ea typeface="Times New Roman"/>
                <a:cs typeface="Times New Roman"/>
                <a:sym typeface="Times New Roman"/>
              </a:rPr>
              <a:t> Benefit from the extensive Python community and ecosystem for continuous improvement, support, and the availability of diverse libraries.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r>
              <a:rPr lang="en-US" b="1">
                <a:latin typeface="Times New Roman"/>
                <a:ea typeface="Times New Roman"/>
                <a:cs typeface="Times New Roman"/>
                <a:sym typeface="Times New Roman"/>
              </a:rPr>
              <a:t>Integration with ML:</a:t>
            </a:r>
            <a:r>
              <a:rPr lang="en-US">
                <a:latin typeface="Times New Roman"/>
                <a:ea typeface="Times New Roman"/>
                <a:cs typeface="Times New Roman"/>
                <a:sym typeface="Times New Roman"/>
              </a:rPr>
              <a:t> Seamlessly integrate machine learning algorithms using Python libraries to enhance the system's ability to intelligently identify and predict redundancy.</a:t>
            </a:r>
            <a:endParaRPr>
              <a:latin typeface="Times New Roman"/>
              <a:ea typeface="Times New Roman"/>
              <a:cs typeface="Times New Roman"/>
              <a:sym typeface="Times New Roman"/>
            </a:endParaRPr>
          </a:p>
        </p:txBody>
      </p:sp>
      <p:sp>
        <p:nvSpPr>
          <p:cNvPr id="81" name="Google Shape;81;p12"/>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400" b="1" dirty="0">
                <a:latin typeface="Times New Roman"/>
                <a:ea typeface="Times New Roman"/>
                <a:cs typeface="Times New Roman"/>
                <a:sym typeface="Times New Roman"/>
              </a:rPr>
              <a:t>Background</a:t>
            </a:r>
            <a:endParaRPr b="1" dirty="0">
              <a:latin typeface="Times New Roman"/>
              <a:ea typeface="Times New Roman"/>
              <a:cs typeface="Times New Roman"/>
              <a:sym typeface="Times New Roman"/>
            </a:endParaRPr>
          </a:p>
        </p:txBody>
      </p:sp>
      <p:sp>
        <p:nvSpPr>
          <p:cNvPr id="88" name="Google Shape;88;p13"/>
          <p:cNvSpPr txBox="1">
            <a:spLocks noGrp="1"/>
          </p:cNvSpPr>
          <p:nvPr>
            <p:ph type="body" idx="1"/>
          </p:nvPr>
        </p:nvSpPr>
        <p:spPr>
          <a:xfrm>
            <a:off x="457200" y="1333503"/>
            <a:ext cx="8229900" cy="3771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r>
              <a:rPr lang="en-US">
                <a:latin typeface="Times New Roman"/>
                <a:ea typeface="Times New Roman"/>
                <a:cs typeface="Times New Roman"/>
                <a:sym typeface="Times New Roman"/>
              </a:rPr>
              <a:t>The background recognizes the ubiquity and versatility of Python in data processing and analysis. The system builds on the understanding that Python, with its rich set of libraries and community support, can offer an effective solution for addressing data redundancy.</a:t>
            </a:r>
            <a:endParaRPr>
              <a:latin typeface="Times New Roman"/>
              <a:ea typeface="Times New Roman"/>
              <a:cs typeface="Times New Roman"/>
              <a:sym typeface="Times New Roman"/>
            </a:endParaRPr>
          </a:p>
        </p:txBody>
      </p:sp>
      <p:sp>
        <p:nvSpPr>
          <p:cNvPr id="89" name="Google Shape;89;p13"/>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b="1">
                <a:latin typeface="Times New Roman"/>
                <a:ea typeface="Times New Roman"/>
                <a:cs typeface="Times New Roman"/>
                <a:sym typeface="Times New Roman"/>
              </a:rPr>
              <a:t>5</a:t>
            </a:fld>
            <a:endParaRPr b="1">
              <a:latin typeface="Times New Roman"/>
              <a:ea typeface="Times New Roman"/>
              <a:cs typeface="Times New Roman"/>
              <a:sym typeface="Times New Roman"/>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400" b="1" dirty="0">
                <a:latin typeface="Times New Roman"/>
                <a:ea typeface="Times New Roman"/>
                <a:cs typeface="Times New Roman"/>
                <a:sym typeface="Times New Roman"/>
              </a:rPr>
              <a:t>Feasibility Study</a:t>
            </a:r>
            <a:endParaRPr sz="2400" b="1" dirty="0">
              <a:latin typeface="Times New Roman"/>
              <a:ea typeface="Times New Roman"/>
              <a:cs typeface="Times New Roman"/>
              <a:sym typeface="Times New Roman"/>
            </a:endParaRPr>
          </a:p>
        </p:txBody>
      </p:sp>
      <p:sp>
        <p:nvSpPr>
          <p:cNvPr id="96" name="Google Shape;96;p14"/>
          <p:cNvSpPr txBox="1">
            <a:spLocks noGrp="1"/>
          </p:cNvSpPr>
          <p:nvPr>
            <p:ph type="body" idx="1"/>
          </p:nvPr>
        </p:nvSpPr>
        <p:spPr>
          <a:xfrm>
            <a:off x="457200" y="1333503"/>
            <a:ext cx="8229900" cy="37716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360"/>
              </a:spcBef>
              <a:spcAft>
                <a:spcPts val="0"/>
              </a:spcAft>
              <a:buClr>
                <a:schemeClr val="dk1"/>
              </a:buClr>
              <a:buSzPct val="61111"/>
              <a:buFont typeface="Arial"/>
              <a:buNone/>
            </a:pPr>
            <a:r>
              <a:rPr lang="en-US">
                <a:latin typeface="Times New Roman"/>
                <a:ea typeface="Times New Roman"/>
                <a:cs typeface="Times New Roman"/>
                <a:sym typeface="Times New Roman"/>
              </a:rPr>
              <a:t>Extend the feasibility study to include assessments related to Python and relevant libraries: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endParaRPr b="1">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r>
              <a:rPr lang="en-US" b="1">
                <a:latin typeface="Times New Roman"/>
                <a:ea typeface="Times New Roman"/>
                <a:cs typeface="Times New Roman"/>
                <a:sym typeface="Times New Roman"/>
              </a:rPr>
              <a:t>Python Compatibility:</a:t>
            </a:r>
            <a:r>
              <a:rPr lang="en-US">
                <a:latin typeface="Times New Roman"/>
                <a:ea typeface="Times New Roman"/>
                <a:cs typeface="Times New Roman"/>
                <a:sym typeface="Times New Roman"/>
              </a:rPr>
              <a:t> Assess the compatibility of Python with existing data infrastructure and evaluate its effectiveness in developing redundancy removal algorithms.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r>
              <a:rPr lang="en-US" b="1">
                <a:latin typeface="Times New Roman"/>
                <a:ea typeface="Times New Roman"/>
                <a:cs typeface="Times New Roman"/>
                <a:sym typeface="Times New Roman"/>
              </a:rPr>
              <a:t>Library Suitability: </a:t>
            </a:r>
            <a:r>
              <a:rPr lang="en-US">
                <a:latin typeface="Times New Roman"/>
                <a:ea typeface="Times New Roman"/>
                <a:cs typeface="Times New Roman"/>
                <a:sym typeface="Times New Roman"/>
              </a:rPr>
              <a:t>Evaluate the suitability of Python libraries, such as pandas for data manipulation and scikit-learn for machine learning, for implementing redundancy removal processes.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r>
              <a:rPr lang="en-US" b="1">
                <a:latin typeface="Times New Roman"/>
                <a:ea typeface="Times New Roman"/>
                <a:cs typeface="Times New Roman"/>
                <a:sym typeface="Times New Roman"/>
              </a:rPr>
              <a:t>Operational Integration:</a:t>
            </a:r>
            <a:r>
              <a:rPr lang="en-US">
                <a:latin typeface="Times New Roman"/>
                <a:ea typeface="Times New Roman"/>
                <a:cs typeface="Times New Roman"/>
                <a:sym typeface="Times New Roman"/>
              </a:rPr>
              <a:t> Determine the feasibility of seamlessly integrating Python scripts and libraries into existing data management processes.</a:t>
            </a: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endParaRPr>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ct val="61111"/>
              <a:buFont typeface="Arial"/>
              <a:buNone/>
            </a:pPr>
            <a:r>
              <a:rPr lang="en-US" b="1">
                <a:latin typeface="Times New Roman"/>
                <a:ea typeface="Times New Roman"/>
                <a:cs typeface="Times New Roman"/>
                <a:sym typeface="Times New Roman"/>
              </a:rPr>
              <a:t>Cost-Benefit Analysis: </a:t>
            </a:r>
            <a:r>
              <a:rPr lang="en-US">
                <a:latin typeface="Times New Roman"/>
                <a:ea typeface="Times New Roman"/>
                <a:cs typeface="Times New Roman"/>
                <a:sym typeface="Times New Roman"/>
              </a:rPr>
              <a:t>Consider the costs associated with developing and maintaining Python scripts and leveraging Python libraries, balancing them against potential benefits such as customization and scalability.</a:t>
            </a:r>
            <a:endParaRPr>
              <a:latin typeface="Times New Roman"/>
              <a:ea typeface="Times New Roman"/>
              <a:cs typeface="Times New Roman"/>
              <a:sym typeface="Times New Roman"/>
            </a:endParaRPr>
          </a:p>
        </p:txBody>
      </p:sp>
      <p:sp>
        <p:nvSpPr>
          <p:cNvPr id="97" name="Google Shape;97;p14"/>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
            <a:ext cx="8229900" cy="1181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400" b="1" dirty="0">
                <a:latin typeface="Times New Roman"/>
                <a:ea typeface="Times New Roman"/>
                <a:cs typeface="Times New Roman"/>
                <a:sym typeface="Times New Roman"/>
              </a:rPr>
              <a:t>Recommended Approach</a:t>
            </a:r>
            <a:endParaRPr sz="2400" b="1" dirty="0">
              <a:latin typeface="Times New Roman"/>
              <a:ea typeface="Times New Roman"/>
              <a:cs typeface="Times New Roman"/>
              <a:sym typeface="Times New Roman"/>
            </a:endParaRPr>
          </a:p>
        </p:txBody>
      </p:sp>
      <p:sp>
        <p:nvSpPr>
          <p:cNvPr id="104" name="Google Shape;104;p15"/>
          <p:cNvSpPr txBox="1">
            <a:spLocks noGrp="1"/>
          </p:cNvSpPr>
          <p:nvPr>
            <p:ph type="body" idx="1"/>
          </p:nvPr>
        </p:nvSpPr>
        <p:spPr>
          <a:xfrm>
            <a:off x="457200" y="904873"/>
            <a:ext cx="8229900" cy="42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sz="1400"/>
              <a:t>Enhance the recommended approach by incorporating Python and relevant libraries:</a:t>
            </a:r>
            <a:endParaRPr sz="1400"/>
          </a:p>
          <a:p>
            <a:pPr marL="0" lvl="0" indent="0" algn="l" rtl="0">
              <a:lnSpc>
                <a:spcPct val="100000"/>
              </a:lnSpc>
              <a:spcBef>
                <a:spcPts val="360"/>
              </a:spcBef>
              <a:spcAft>
                <a:spcPts val="0"/>
              </a:spcAft>
              <a:buClr>
                <a:schemeClr val="dk1"/>
              </a:buClr>
              <a:buSzPts val="1100"/>
              <a:buFont typeface="Arial"/>
              <a:buNone/>
            </a:pPr>
            <a:r>
              <a:rPr lang="en-US" sz="1400" b="1"/>
              <a:t>Data Analysis with Python: </a:t>
            </a:r>
            <a:r>
              <a:rPr lang="en-US" sz="1400"/>
              <a:t>Conduct thorough data analysis using Python and libraries like pandas to understand the dataset's characteristics and redundancy patterns.</a:t>
            </a:r>
            <a:endParaRPr sz="1400"/>
          </a:p>
          <a:p>
            <a:pPr marL="0" lvl="0" indent="0" algn="l" rtl="0">
              <a:lnSpc>
                <a:spcPct val="100000"/>
              </a:lnSpc>
              <a:spcBef>
                <a:spcPts val="360"/>
              </a:spcBef>
              <a:spcAft>
                <a:spcPts val="0"/>
              </a:spcAft>
              <a:buClr>
                <a:schemeClr val="dk1"/>
              </a:buClr>
              <a:buSzPts val="1100"/>
              <a:buFont typeface="Arial"/>
              <a:buNone/>
            </a:pPr>
            <a:endParaRPr sz="1400"/>
          </a:p>
          <a:p>
            <a:pPr marL="0" lvl="0" indent="0" algn="l" rtl="0">
              <a:lnSpc>
                <a:spcPct val="100000"/>
              </a:lnSpc>
              <a:spcBef>
                <a:spcPts val="360"/>
              </a:spcBef>
              <a:spcAft>
                <a:spcPts val="0"/>
              </a:spcAft>
              <a:buClr>
                <a:schemeClr val="dk1"/>
              </a:buClr>
              <a:buSzPts val="1100"/>
              <a:buFont typeface="Arial"/>
              <a:buNone/>
            </a:pPr>
            <a:r>
              <a:rPr lang="en-US" sz="1400" b="1"/>
              <a:t>Algorithm Development in Python:</a:t>
            </a:r>
            <a:r>
              <a:rPr lang="en-US" sz="1400"/>
              <a:t> Develop redundancy detection algorithms using Python, taking advantage of the language's ease of development and readability.</a:t>
            </a:r>
            <a:endParaRPr sz="1400"/>
          </a:p>
          <a:p>
            <a:pPr marL="0" lvl="0" indent="0" algn="l" rtl="0">
              <a:lnSpc>
                <a:spcPct val="100000"/>
              </a:lnSpc>
              <a:spcBef>
                <a:spcPts val="360"/>
              </a:spcBef>
              <a:spcAft>
                <a:spcPts val="0"/>
              </a:spcAft>
              <a:buClr>
                <a:schemeClr val="dk1"/>
              </a:buClr>
              <a:buSzPts val="1100"/>
              <a:buFont typeface="Arial"/>
              <a:buNone/>
            </a:pPr>
            <a:endParaRPr sz="1400"/>
          </a:p>
          <a:p>
            <a:pPr marL="0" lvl="0" indent="0" algn="l" rtl="0">
              <a:lnSpc>
                <a:spcPct val="100000"/>
              </a:lnSpc>
              <a:spcBef>
                <a:spcPts val="360"/>
              </a:spcBef>
              <a:spcAft>
                <a:spcPts val="0"/>
              </a:spcAft>
              <a:buClr>
                <a:schemeClr val="dk1"/>
              </a:buClr>
              <a:buSzPts val="1100"/>
              <a:buFont typeface="Arial"/>
              <a:buNone/>
            </a:pPr>
            <a:r>
              <a:rPr lang="en-US" sz="1400" b="1"/>
              <a:t>Machine Learning Integration: </a:t>
            </a:r>
            <a:r>
              <a:rPr lang="en-US" sz="1400"/>
              <a:t>Integrate machine learning algorithms using Python libraries like scikit-learn to enhance the system's ability to identify and predict redundancy based on historical data patterns.</a:t>
            </a:r>
            <a:endParaRPr sz="1400"/>
          </a:p>
          <a:p>
            <a:pPr marL="0" lvl="0" indent="0" algn="l" rtl="0">
              <a:lnSpc>
                <a:spcPct val="100000"/>
              </a:lnSpc>
              <a:spcBef>
                <a:spcPts val="360"/>
              </a:spcBef>
              <a:spcAft>
                <a:spcPts val="0"/>
              </a:spcAft>
              <a:buClr>
                <a:schemeClr val="dk1"/>
              </a:buClr>
              <a:buSzPts val="1100"/>
              <a:buFont typeface="Arial"/>
              <a:buNone/>
            </a:pPr>
            <a:endParaRPr sz="1400"/>
          </a:p>
          <a:p>
            <a:pPr marL="0" lvl="0" indent="0" algn="l" rtl="0">
              <a:lnSpc>
                <a:spcPct val="100000"/>
              </a:lnSpc>
              <a:spcBef>
                <a:spcPts val="360"/>
              </a:spcBef>
              <a:spcAft>
                <a:spcPts val="0"/>
              </a:spcAft>
              <a:buClr>
                <a:schemeClr val="dk1"/>
              </a:buClr>
              <a:buSzPts val="1100"/>
              <a:buFont typeface="Arial"/>
              <a:buNone/>
            </a:pPr>
            <a:r>
              <a:rPr lang="en-US" sz="1400" b="1"/>
              <a:t>Customization: </a:t>
            </a:r>
            <a:r>
              <a:rPr lang="en-US" sz="1400"/>
              <a:t>Leverage Python's flexibility to allow for easy customization of redundancy removal algorithms based on specific organizational needs.</a:t>
            </a:r>
            <a:endParaRPr sz="1400"/>
          </a:p>
          <a:p>
            <a:pPr marL="0" lvl="0" indent="0" algn="l" rtl="0">
              <a:lnSpc>
                <a:spcPct val="100000"/>
              </a:lnSpc>
              <a:spcBef>
                <a:spcPts val="360"/>
              </a:spcBef>
              <a:spcAft>
                <a:spcPts val="0"/>
              </a:spcAft>
              <a:buClr>
                <a:schemeClr val="dk1"/>
              </a:buClr>
              <a:buSzPts val="1100"/>
              <a:buFont typeface="Arial"/>
              <a:buNone/>
            </a:pPr>
            <a:endParaRPr sz="1400"/>
          </a:p>
          <a:p>
            <a:pPr marL="0" lvl="0" indent="0" algn="l" rtl="0">
              <a:lnSpc>
                <a:spcPct val="100000"/>
              </a:lnSpc>
              <a:spcBef>
                <a:spcPts val="360"/>
              </a:spcBef>
              <a:spcAft>
                <a:spcPts val="0"/>
              </a:spcAft>
              <a:buClr>
                <a:schemeClr val="dk1"/>
              </a:buClr>
              <a:buSzPts val="1100"/>
              <a:buFont typeface="Arial"/>
              <a:buNone/>
            </a:pPr>
            <a:r>
              <a:rPr lang="en-US" sz="1400" b="1"/>
              <a:t>Real-time Monitoring with Python Scripts:</a:t>
            </a:r>
            <a:r>
              <a:rPr lang="en-US" sz="1400"/>
              <a:t> Implement real-time monitoring using Python scripts to detect redundancy issues as they arise and trigger alerts for timely remediation.</a:t>
            </a:r>
            <a:endParaRPr sz="1400"/>
          </a:p>
        </p:txBody>
      </p:sp>
      <p:sp>
        <p:nvSpPr>
          <p:cNvPr id="105" name="Google Shape;105;p15"/>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400"/>
              <a:t>7</a:t>
            </a:fld>
            <a:endParaRPr sz="140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28865"/>
            <a:ext cx="8229900" cy="95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sz="2400" b="1" dirty="0">
                <a:latin typeface="Times New Roman"/>
                <a:ea typeface="Times New Roman"/>
                <a:cs typeface="Times New Roman"/>
                <a:sym typeface="Times New Roman"/>
              </a:rPr>
              <a:t>Recommended Tools &amp; Technologies</a:t>
            </a:r>
            <a:endParaRPr sz="2400" b="1" dirty="0">
              <a:latin typeface="Times New Roman"/>
              <a:ea typeface="Times New Roman"/>
              <a:cs typeface="Times New Roman"/>
              <a:sym typeface="Times New Roman"/>
            </a:endParaRPr>
          </a:p>
        </p:txBody>
      </p:sp>
      <p:sp>
        <p:nvSpPr>
          <p:cNvPr id="112" name="Google Shape;112;p16"/>
          <p:cNvSpPr txBox="1">
            <a:spLocks noGrp="1"/>
          </p:cNvSpPr>
          <p:nvPr>
            <p:ph type="body" idx="1"/>
          </p:nvPr>
        </p:nvSpPr>
        <p:spPr>
          <a:xfrm>
            <a:off x="457200" y="1333500"/>
            <a:ext cx="8229900" cy="4178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GB" sz="1400" dirty="0">
                <a:latin typeface="Times New Roman"/>
                <a:ea typeface="Times New Roman"/>
                <a:cs typeface="Times New Roman"/>
                <a:sym typeface="Times New Roman"/>
              </a:rPr>
              <a:t>Tools:</a:t>
            </a:r>
          </a:p>
          <a:p>
            <a:pPr marL="285750" indent="-285750">
              <a:buSzPts val="1100"/>
              <a:buFont typeface="Wingdings" panose="05000000000000000000" pitchFamily="2" charset="2"/>
              <a:buChar char="q"/>
            </a:pPr>
            <a:r>
              <a:rPr lang="en-GB" sz="1400" dirty="0" err="1">
                <a:latin typeface="Times New Roman"/>
                <a:ea typeface="Times New Roman"/>
                <a:cs typeface="Times New Roman"/>
                <a:sym typeface="Times New Roman"/>
              </a:rPr>
              <a:t>Djnago</a:t>
            </a:r>
            <a:r>
              <a:rPr lang="en-GB" sz="1400" dirty="0">
                <a:latin typeface="Times New Roman"/>
                <a:ea typeface="Times New Roman"/>
                <a:cs typeface="Times New Roman"/>
                <a:sym typeface="Times New Roman"/>
              </a:rPr>
              <a:t> Framework , </a:t>
            </a:r>
            <a:r>
              <a:rPr lang="en-GB" sz="1400" dirty="0" err="1">
                <a:latin typeface="Times New Roman"/>
                <a:ea typeface="Times New Roman"/>
                <a:cs typeface="Times New Roman"/>
                <a:sym typeface="Times New Roman"/>
              </a:rPr>
              <a:t>Puthon</a:t>
            </a:r>
            <a:endParaRPr lang="en-GB" sz="1400" dirty="0">
              <a:latin typeface="Times New Roman"/>
              <a:ea typeface="Times New Roman"/>
              <a:cs typeface="Times New Roman"/>
              <a:sym typeface="Times New Roman"/>
            </a:endParaRPr>
          </a:p>
          <a:p>
            <a:pPr marL="285750" indent="-285750">
              <a:buSzPts val="1100"/>
              <a:buFont typeface="Wingdings" panose="05000000000000000000" pitchFamily="2" charset="2"/>
              <a:buChar char="q"/>
            </a:pPr>
            <a:r>
              <a:rPr lang="en-GB" sz="1400" dirty="0">
                <a:latin typeface="Times New Roman"/>
                <a:ea typeface="Times New Roman"/>
                <a:cs typeface="Times New Roman"/>
                <a:sym typeface="Times New Roman"/>
              </a:rPr>
              <a:t>HTML, CSS, JS, Bootstrap</a:t>
            </a:r>
          </a:p>
          <a:p>
            <a:pPr marL="285750" indent="-285750">
              <a:buSzPts val="1100"/>
              <a:buFont typeface="Wingdings" panose="05000000000000000000" pitchFamily="2" charset="2"/>
              <a:buChar char="q"/>
            </a:pPr>
            <a:r>
              <a:rPr lang="en-GB" sz="1400" dirty="0" err="1">
                <a:latin typeface="Times New Roman"/>
                <a:ea typeface="Times New Roman"/>
                <a:cs typeface="Times New Roman"/>
                <a:sym typeface="Times New Roman"/>
              </a:rPr>
              <a:t>JQuery</a:t>
            </a:r>
            <a:r>
              <a:rPr lang="en-GB" sz="1400" dirty="0">
                <a:latin typeface="Times New Roman"/>
                <a:ea typeface="Times New Roman"/>
                <a:cs typeface="Times New Roman"/>
                <a:sym typeface="Times New Roman"/>
              </a:rPr>
              <a:t> and Ajax</a:t>
            </a:r>
          </a:p>
          <a:p>
            <a:pPr marL="0" indent="0">
              <a:buSzPts val="1100"/>
              <a:buNone/>
            </a:pPr>
            <a:endParaRPr lang="en-GB" sz="1400" dirty="0">
              <a:latin typeface="Times New Roman"/>
              <a:ea typeface="Times New Roman"/>
              <a:cs typeface="Times New Roman"/>
              <a:sym typeface="Times New Roman"/>
            </a:endParaRPr>
          </a:p>
          <a:p>
            <a:pPr marL="0" indent="0">
              <a:buSzPts val="1100"/>
              <a:buNone/>
            </a:pPr>
            <a:r>
              <a:rPr lang="en-GB" sz="1400" dirty="0">
                <a:latin typeface="Times New Roman"/>
                <a:ea typeface="Times New Roman"/>
                <a:cs typeface="Times New Roman"/>
                <a:sym typeface="Times New Roman"/>
              </a:rPr>
              <a:t>Database:</a:t>
            </a:r>
          </a:p>
          <a:p>
            <a:pPr marL="285750" indent="-285750">
              <a:buSzPts val="1100"/>
              <a:buFont typeface="Wingdings" panose="05000000000000000000" pitchFamily="2" charset="2"/>
              <a:buChar char="q"/>
            </a:pPr>
            <a:r>
              <a:rPr lang="en-GB" sz="1400" dirty="0">
                <a:latin typeface="Times New Roman"/>
                <a:ea typeface="Times New Roman"/>
                <a:cs typeface="Times New Roman"/>
                <a:sym typeface="Times New Roman"/>
              </a:rPr>
              <a:t>MongoDB 6.0+</a:t>
            </a:r>
          </a:p>
          <a:p>
            <a:pPr marL="285750" indent="-285750">
              <a:buSzPts val="1100"/>
              <a:buFont typeface="Wingdings" panose="05000000000000000000" pitchFamily="2" charset="2"/>
              <a:buChar char="q"/>
            </a:pPr>
            <a:endParaRPr lang="en-GB" sz="1400" dirty="0">
              <a:latin typeface="Times New Roman"/>
              <a:ea typeface="Times New Roman"/>
              <a:cs typeface="Times New Roman"/>
              <a:sym typeface="Times New Roman"/>
            </a:endParaRPr>
          </a:p>
          <a:p>
            <a:pPr marL="0" indent="0">
              <a:buSzPts val="1100"/>
              <a:buNone/>
            </a:pPr>
            <a:r>
              <a:rPr lang="en-GB" sz="1400" dirty="0">
                <a:latin typeface="Times New Roman"/>
                <a:ea typeface="Times New Roman"/>
                <a:cs typeface="Times New Roman"/>
                <a:sym typeface="Times New Roman"/>
              </a:rPr>
              <a:t>Server:</a:t>
            </a:r>
          </a:p>
          <a:p>
            <a:pPr marL="285750" indent="-285750">
              <a:buSzPts val="1100"/>
              <a:buFont typeface="Wingdings" panose="05000000000000000000" pitchFamily="2" charset="2"/>
              <a:buChar char="q"/>
            </a:pPr>
            <a:r>
              <a:rPr lang="en-GB" sz="1400" dirty="0">
                <a:latin typeface="Times New Roman"/>
                <a:ea typeface="Times New Roman"/>
                <a:cs typeface="Times New Roman"/>
                <a:sym typeface="Times New Roman"/>
              </a:rPr>
              <a:t>Ubuntu server with NGINX==1.6</a:t>
            </a:r>
          </a:p>
          <a:p>
            <a:pPr marL="285750" indent="-285750">
              <a:buSzPts val="1100"/>
              <a:buFont typeface="Wingdings" panose="05000000000000000000" pitchFamily="2" charset="2"/>
              <a:buChar char="q"/>
            </a:pPr>
            <a:endParaRPr lang="en-GB" sz="1400" dirty="0">
              <a:latin typeface="Times New Roman"/>
              <a:ea typeface="Times New Roman"/>
              <a:cs typeface="Times New Roman"/>
              <a:sym typeface="Times New Roman"/>
            </a:endParaRPr>
          </a:p>
          <a:p>
            <a:pPr marL="0" indent="0">
              <a:buSzPts val="1100"/>
              <a:buNone/>
            </a:pPr>
            <a:r>
              <a:rPr lang="en-GB" sz="1400" dirty="0">
                <a:latin typeface="Times New Roman"/>
                <a:ea typeface="Times New Roman"/>
                <a:cs typeface="Times New Roman"/>
                <a:sym typeface="Times New Roman"/>
              </a:rPr>
              <a:t>Development Server:</a:t>
            </a:r>
          </a:p>
          <a:p>
            <a:pPr marL="285750" indent="-285750">
              <a:buSzPts val="1100"/>
              <a:buFont typeface="Wingdings" panose="05000000000000000000" pitchFamily="2" charset="2"/>
              <a:buChar char="q"/>
            </a:pPr>
            <a:r>
              <a:rPr lang="en-GB" sz="1400" dirty="0" err="1">
                <a:latin typeface="Times New Roman"/>
                <a:ea typeface="Times New Roman"/>
                <a:cs typeface="Times New Roman"/>
                <a:sym typeface="Times New Roman"/>
              </a:rPr>
              <a:t>WinCP</a:t>
            </a:r>
            <a:r>
              <a:rPr lang="en-GB" sz="1400" dirty="0">
                <a:latin typeface="Times New Roman"/>
                <a:ea typeface="Times New Roman"/>
                <a:cs typeface="Times New Roman"/>
                <a:sym typeface="Times New Roman"/>
              </a:rPr>
              <a:t>, VS Code, Git </a:t>
            </a:r>
          </a:p>
        </p:txBody>
      </p:sp>
      <p:sp>
        <p:nvSpPr>
          <p:cNvPr id="113" name="Google Shape;113;p16"/>
          <p:cNvSpPr txBox="1">
            <a:spLocks noGrp="1"/>
          </p:cNvSpPr>
          <p:nvPr>
            <p:ph type="sldNum" idx="12"/>
          </p:nvPr>
        </p:nvSpPr>
        <p:spPr>
          <a:xfrm>
            <a:off x="6553200" y="5296961"/>
            <a:ext cx="2133600" cy="304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sz="1800" b="1">
                <a:latin typeface="Times New Roman"/>
                <a:ea typeface="Times New Roman"/>
                <a:cs typeface="Times New Roman"/>
                <a:sym typeface="Times New Roman"/>
              </a:rPr>
              <a:t>8</a:t>
            </a:fld>
            <a:endParaRPr sz="1800" b="1">
              <a:latin typeface="Times New Roman"/>
              <a:ea typeface="Times New Roman"/>
              <a:cs typeface="Times New Roman"/>
              <a:sym typeface="Times New Roman"/>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8540-AE08-7A57-F9EA-CE4329047990}"/>
              </a:ext>
            </a:extLst>
          </p:cNvPr>
          <p:cNvSpPr>
            <a:spLocks noGrp="1"/>
          </p:cNvSpPr>
          <p:nvPr>
            <p:ph type="title"/>
          </p:nvPr>
        </p:nvSpPr>
        <p:spPr/>
        <p:txBody>
          <a:bodyPr/>
          <a:lstStyle/>
          <a:p>
            <a:r>
              <a:rPr lang="en-GB" sz="2800" b="1" dirty="0"/>
              <a:t>Features</a:t>
            </a:r>
            <a:r>
              <a:rPr lang="en-GB" dirty="0"/>
              <a:t> </a:t>
            </a:r>
            <a:endParaRPr lang="en-US" dirty="0"/>
          </a:p>
        </p:txBody>
      </p:sp>
      <p:sp>
        <p:nvSpPr>
          <p:cNvPr id="3" name="Text Placeholder 2">
            <a:extLst>
              <a:ext uri="{FF2B5EF4-FFF2-40B4-BE49-F238E27FC236}">
                <a16:creationId xmlns:a16="http://schemas.microsoft.com/office/drawing/2014/main" id="{00E7DA11-3CFA-ECFC-50F2-D30E47A9E521}"/>
              </a:ext>
            </a:extLst>
          </p:cNvPr>
          <p:cNvSpPr>
            <a:spLocks noGrp="1"/>
          </p:cNvSpPr>
          <p:nvPr>
            <p:ph type="body" idx="1"/>
          </p:nvPr>
        </p:nvSpPr>
        <p:spPr>
          <a:xfrm>
            <a:off x="457200" y="971550"/>
            <a:ext cx="8229900" cy="4133553"/>
          </a:xfrm>
        </p:spPr>
        <p:txBody>
          <a:bodyPr/>
          <a:lstStyle/>
          <a:p>
            <a:r>
              <a:rPr lang="en-GB" dirty="0"/>
              <a:t>The </a:t>
            </a:r>
            <a:r>
              <a:rPr lang="en-GB" dirty="0" err="1"/>
              <a:t>Duplicacy</a:t>
            </a:r>
            <a:r>
              <a:rPr lang="en-GB" dirty="0"/>
              <a:t> Removal System conducts analysis to identify redundant data using algorithms, removes redundancy through functional dependency identification and data normalization, and offers various methods like:</a:t>
            </a:r>
          </a:p>
          <a:p>
            <a:pPr lvl="1"/>
            <a:r>
              <a:rPr lang="en-GB" dirty="0"/>
              <a:t> exact match removal </a:t>
            </a:r>
          </a:p>
          <a:p>
            <a:pPr lvl="1"/>
            <a:r>
              <a:rPr lang="en-GB" dirty="0"/>
              <a:t>fuzzy matching </a:t>
            </a:r>
          </a:p>
          <a:p>
            <a:pPr lvl="1"/>
            <a:r>
              <a:rPr lang="en-GB" dirty="0"/>
              <a:t>KNN clustering, and </a:t>
            </a:r>
          </a:p>
          <a:p>
            <a:pPr lvl="1"/>
            <a:r>
              <a:rPr lang="en-GB" dirty="0"/>
              <a:t>CWOA Hospital Data Redundancy Removal. </a:t>
            </a:r>
          </a:p>
          <a:p>
            <a:pPr lvl="1"/>
            <a:r>
              <a:rPr lang="en-GB" dirty="0"/>
              <a:t>It also provides column-based redundancy removal and </a:t>
            </a:r>
          </a:p>
          <a:p>
            <a:r>
              <a:rPr lang="en-GB" dirty="0"/>
              <a:t>features like user authentication and audit trails for accountability.</a:t>
            </a:r>
            <a:endParaRPr lang="en-US" dirty="0"/>
          </a:p>
        </p:txBody>
      </p:sp>
    </p:spTree>
    <p:extLst>
      <p:ext uri="{BB962C8B-B14F-4D97-AF65-F5344CB8AC3E}">
        <p14:creationId xmlns:p14="http://schemas.microsoft.com/office/powerpoint/2010/main" val="12670803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1728</Words>
  <Application>Microsoft Office PowerPoint</Application>
  <PresentationFormat>On-screen Show (16:10)</PresentationFormat>
  <Paragraphs>193</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Times New Roman</vt:lpstr>
      <vt:lpstr>Wingdings</vt:lpstr>
      <vt:lpstr>Office Theme</vt:lpstr>
      <vt:lpstr>PowerPoint Presentation</vt:lpstr>
      <vt:lpstr>Table of Contents</vt:lpstr>
      <vt:lpstr>Scope </vt:lpstr>
      <vt:lpstr>Goals/Objectives:</vt:lpstr>
      <vt:lpstr>Background</vt:lpstr>
      <vt:lpstr>Feasibility Study</vt:lpstr>
      <vt:lpstr>Recommended Approach</vt:lpstr>
      <vt:lpstr>Recommended Tools &amp; Technologies</vt:lpstr>
      <vt:lpstr>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Meet</dc:creator>
  <cp:lastModifiedBy>Meet</cp:lastModifiedBy>
  <cp:revision>2</cp:revision>
  <dcterms:modified xsi:type="dcterms:W3CDTF">2024-05-05T13:55:11Z</dcterms:modified>
</cp:coreProperties>
</file>