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81" r:id="rId10"/>
    <p:sldId id="282" r:id="rId11"/>
    <p:sldId id="283" r:id="rId12"/>
    <p:sldId id="284" r:id="rId13"/>
    <p:sldId id="285" r:id="rId14"/>
    <p:sldId id="286" r:id="rId15"/>
    <p:sldId id="287" r:id="rId16"/>
    <p:sldId id="288" r:id="rId17"/>
    <p:sldId id="289" r:id="rId18"/>
    <p:sldId id="277" r:id="rId19"/>
    <p:sldId id="280" r:id="rId20"/>
    <p:sldId id="278" r:id="rId21"/>
    <p:sldId id="27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8422244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8747dbd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8747dbda7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68747dbda7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8747dbd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8747dbda7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68747dbda7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8747dbda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8747dbda7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68747dbda7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8747dbda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8747dbda7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68747dbda7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8747dbd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68747dbda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68747dbda7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8747dbd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8747dbda7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68747dbda7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68747dbda7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68747dbda7_1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68747dbda7_1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833019" y="-1623215"/>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0688638" y="1371604"/>
            <a:ext cx="5851525" cy="3657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271838" y="-2184396"/>
            <a:ext cx="5851525" cy="1076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128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9"/>
          <p:cNvSpPr txBox="1">
            <a:spLocks noGrp="1"/>
          </p:cNvSpPr>
          <p:nvPr>
            <p:ph type="body" idx="2"/>
          </p:nvPr>
        </p:nvSpPr>
        <p:spPr>
          <a:xfrm>
            <a:off x="82296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0"/>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2389717" y="612775"/>
            <a:ext cx="7315200" cy="4114800"/>
          </a:xfrm>
          <a:prstGeom prst="rect">
            <a:avLst/>
          </a:prstGeom>
          <a:noFill/>
          <a:ln>
            <a:noFill/>
          </a:ln>
        </p:spPr>
      </p:sp>
      <p:sp>
        <p:nvSpPr>
          <p:cNvPr id="68" name="Google Shape;68;p1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lastic.co/guide/en/elasticsearch/reference/current/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elastic.co/guide/en/kibana/current/index.html" TargetMode="External"/><Relationship Id="rId4" Type="http://schemas.openxmlformats.org/officeDocument/2006/relationships/hyperlink" Target="https://www.elastic.co/guide/en/logstash/current/index.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302248" y="1382411"/>
            <a:ext cx="11480800" cy="162636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3000"/>
              <a:buFont typeface="Calibri" panose="020F0502020204030204"/>
              <a:buNone/>
            </a:pPr>
            <a:r>
              <a:rPr lang="en-US" dirty="0"/>
              <a:t/>
            </a:r>
            <a:br>
              <a:rPr lang="en-US" dirty="0"/>
            </a:br>
            <a:r>
              <a:rPr lang="en-US" sz="3100" dirty="0"/>
              <a:t> Industry Project </a:t>
            </a:r>
            <a:br>
              <a:rPr lang="en-US" sz="3100" dirty="0"/>
            </a:br>
            <a:r>
              <a:rPr lang="en-US" sz="3100" dirty="0"/>
              <a:t>Presentation </a:t>
            </a:r>
            <a:br>
              <a:rPr lang="en-US" sz="3100" dirty="0"/>
            </a:br>
            <a:r>
              <a:rPr lang="en-US" sz="3100" dirty="0"/>
              <a:t>on </a:t>
            </a:r>
            <a:r>
              <a:rPr lang="en-US" dirty="0"/>
              <a:t/>
            </a:r>
            <a:br>
              <a:rPr lang="en-US" dirty="0"/>
            </a:br>
            <a:r>
              <a:rPr lang="en-US" sz="3300" dirty="0"/>
              <a:t>“</a:t>
            </a:r>
            <a:r>
              <a:rPr lang="en-US" sz="3300" dirty="0" err="1"/>
              <a:t>SecureSys</a:t>
            </a:r>
            <a:r>
              <a:rPr lang="en-US" sz="3300" dirty="0"/>
              <a:t>: Strengthening Infrastructure Security &amp; Monitoring”</a:t>
            </a:r>
            <a:br>
              <a:rPr lang="en-US" sz="3300" dirty="0"/>
            </a:br>
            <a:endParaRPr sz="3300" dirty="0"/>
          </a:p>
        </p:txBody>
      </p:sp>
      <p:sp>
        <p:nvSpPr>
          <p:cNvPr id="89" name="Google Shape;89;p1"/>
          <p:cNvSpPr txBox="1">
            <a:spLocks noGrp="1"/>
          </p:cNvSpPr>
          <p:nvPr>
            <p:ph type="subTitle" idx="1"/>
          </p:nvPr>
        </p:nvSpPr>
        <p:spPr>
          <a:xfrm>
            <a:off x="993140" y="3589655"/>
            <a:ext cx="9921240" cy="326834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800"/>
              <a:buNone/>
            </a:pPr>
            <a:r>
              <a:rPr lang="en-US" sz="2800" dirty="0">
                <a:solidFill>
                  <a:schemeClr val="dk1"/>
                </a:solidFill>
                <a:latin typeface="Calibri" panose="020F0502020204030204"/>
                <a:ea typeface="Calibri" panose="020F0502020204030204"/>
                <a:cs typeface="Calibri" panose="020F0502020204030204"/>
                <a:sym typeface="Calibri" panose="020F0502020204030204"/>
              </a:rPr>
              <a:t>By</a:t>
            </a:r>
          </a:p>
          <a:p>
            <a:pPr marL="0" lvl="0" indent="0" algn="ctr" rtl="0">
              <a:spcBef>
                <a:spcPts val="560"/>
              </a:spcBef>
              <a:spcAft>
                <a:spcPts val="0"/>
              </a:spcAft>
              <a:buClr>
                <a:schemeClr val="dk1"/>
              </a:buClr>
              <a:buSzPts val="2800"/>
              <a:buNone/>
            </a:pPr>
            <a:r>
              <a:rPr lang="en-US" sz="2800" dirty="0">
                <a:solidFill>
                  <a:schemeClr val="dk1"/>
                </a:solidFill>
              </a:rPr>
              <a:t>Abel Benedict (20162171001)</a:t>
            </a:r>
            <a:endParaRPr sz="2800" dirty="0">
              <a:solidFill>
                <a:schemeClr val="dk1"/>
              </a:solidFill>
            </a:endParaRPr>
          </a:p>
          <a:p>
            <a:pPr marL="0" lvl="0" indent="0" algn="ctr" rtl="0">
              <a:spcBef>
                <a:spcPts val="560"/>
              </a:spcBef>
              <a:spcAft>
                <a:spcPts val="0"/>
              </a:spcAft>
              <a:buClr>
                <a:schemeClr val="dk1"/>
              </a:buClr>
              <a:buSzPts val="2800"/>
              <a:buNone/>
            </a:pPr>
            <a:endParaRPr sz="2800" dirty="0">
              <a:solidFill>
                <a:schemeClr val="dk1"/>
              </a:solidFill>
            </a:endParaRPr>
          </a:p>
          <a:p>
            <a:pPr marL="0" lvl="0" indent="0" algn="ctr" rtl="0">
              <a:spcBef>
                <a:spcPts val="560"/>
              </a:spcBef>
              <a:spcAft>
                <a:spcPts val="0"/>
              </a:spcAft>
              <a:buClr>
                <a:schemeClr val="dk1"/>
              </a:buClr>
              <a:buSzPts val="2800"/>
              <a:buNone/>
            </a:pPr>
            <a:r>
              <a:rPr lang="en-US" sz="2800" dirty="0">
                <a:solidFill>
                  <a:schemeClr val="dk1"/>
                </a:solidFill>
                <a:latin typeface="Calibri" panose="020F0502020204030204"/>
                <a:ea typeface="Calibri" panose="020F0502020204030204"/>
                <a:cs typeface="Calibri" panose="020F0502020204030204"/>
                <a:sym typeface="Calibri" panose="020F0502020204030204"/>
              </a:rPr>
              <a:t>Institute of Computer Technology, </a:t>
            </a:r>
            <a:r>
              <a:rPr lang="en-US" sz="2800" dirty="0" err="1">
                <a:solidFill>
                  <a:schemeClr val="dk1"/>
                </a:solidFill>
                <a:latin typeface="Calibri" panose="020F0502020204030204"/>
                <a:ea typeface="Calibri" panose="020F0502020204030204"/>
                <a:cs typeface="Calibri" panose="020F0502020204030204"/>
                <a:sym typeface="Calibri" panose="020F0502020204030204"/>
              </a:rPr>
              <a:t>Ganpat</a:t>
            </a:r>
            <a:r>
              <a:rPr lang="en-US" sz="2800" dirty="0">
                <a:solidFill>
                  <a:schemeClr val="dk1"/>
                </a:solidFill>
                <a:latin typeface="Calibri" panose="020F0502020204030204"/>
                <a:ea typeface="Calibri" panose="020F0502020204030204"/>
                <a:cs typeface="Calibri" panose="020F0502020204030204"/>
                <a:sym typeface="Calibri" panose="020F0502020204030204"/>
              </a:rPr>
              <a:t> University</a:t>
            </a:r>
          </a:p>
          <a:p>
            <a:pPr marL="0" lvl="0" indent="0" algn="ctr" rtl="0">
              <a:spcBef>
                <a:spcPts val="560"/>
              </a:spcBef>
              <a:spcAft>
                <a:spcPts val="0"/>
              </a:spcAft>
              <a:buClr>
                <a:schemeClr val="dk1"/>
              </a:buClr>
              <a:buSzPts val="2800"/>
              <a:buNone/>
            </a:pPr>
            <a:r>
              <a:rPr lang="en-US" sz="2800" dirty="0">
                <a:solidFill>
                  <a:schemeClr val="dk1"/>
                </a:solidFill>
                <a:latin typeface="Calibri" panose="020F0502020204030204"/>
                <a:ea typeface="Calibri" panose="020F0502020204030204"/>
                <a:cs typeface="Calibri" panose="020F0502020204030204"/>
                <a:sym typeface="Calibri" panose="020F0502020204030204"/>
              </a:rPr>
              <a:t>Date: </a:t>
            </a:r>
            <a:r>
              <a:rPr lang="en-US" sz="2800" dirty="0" smtClean="0">
                <a:solidFill>
                  <a:schemeClr val="dk1"/>
                </a:solidFill>
                <a:latin typeface="Calibri" panose="020F0502020204030204"/>
                <a:ea typeface="Calibri" panose="020F0502020204030204"/>
                <a:cs typeface="Calibri" panose="020F0502020204030204"/>
                <a:sym typeface="Calibri" panose="020F0502020204030204"/>
              </a:rPr>
              <a:t>01-04</a:t>
            </a:r>
            <a:r>
              <a:rPr lang="en-US" sz="2800" dirty="0" smtClean="0">
                <a:solidFill>
                  <a:schemeClr val="dk1"/>
                </a:solidFill>
              </a:rPr>
              <a:t>-2024</a:t>
            </a:r>
            <a:endParaRPr lang="en-US" sz="2800" dirty="0">
              <a:solidFill>
                <a:schemeClr val="dk1"/>
              </a:solidFill>
            </a:endParaRPr>
          </a:p>
          <a:p>
            <a:pPr marL="0" lvl="0" indent="0" algn="ctr" rtl="0">
              <a:spcBef>
                <a:spcPts val="560"/>
              </a:spcBef>
              <a:spcAft>
                <a:spcPts val="0"/>
              </a:spcAft>
              <a:buClr>
                <a:srgbClr val="888888"/>
              </a:buClr>
              <a:buSzPts val="2800"/>
              <a:buNone/>
            </a:pPr>
            <a:endParaRPr sz="2800"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ctr" rtl="0">
              <a:spcBef>
                <a:spcPts val="560"/>
              </a:spcBef>
              <a:spcAft>
                <a:spcPts val="0"/>
              </a:spcAft>
              <a:buClr>
                <a:srgbClr val="888888"/>
              </a:buClr>
              <a:buSzPts val="2800"/>
              <a:buNone/>
            </a:pPr>
            <a:endParaRPr sz="2800" b="1"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276" y="160255"/>
            <a:ext cx="5619761" cy="9829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2050" name="Picture 2" descr="C:\Users\hp\OneDrive\Documents\ABEL\Internship Work\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209675"/>
            <a:ext cx="10915650" cy="443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3074" name="Picture 2" descr="C:\Users\hp\OneDrive\Documents\ABEL\Internship Work\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914" y="254833"/>
            <a:ext cx="9606041" cy="6020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4098" name="Picture 2" descr="C:\Users\hp\OneDrive\Documents\ABEL\Internship Work\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42" y="171526"/>
            <a:ext cx="9950110" cy="61826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123" name="Picture 3" descr="C:\Users\hp\OneDrive\Documents\ABEL\Internship Work\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74" y="104931"/>
            <a:ext cx="10489097" cy="6522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146" name="Picture 2" descr="C:\Users\hp\OneDrive\Documents\ABEL\Internship Work\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71" y="104932"/>
            <a:ext cx="10613738" cy="65660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7170" name="Picture 2" descr="C:\Users\hp\OneDrive\Documents\ABEL\Internship Work\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920" y="288368"/>
            <a:ext cx="6076405" cy="6190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8194" name="Picture 2" descr="C:\Users\hp\OneDrive\Documents\ABEL\Internship Work\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82" y="104932"/>
            <a:ext cx="10651159" cy="6647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9218" name="Picture 2" descr="C:\Users\hp\OneDrive\Documents\ABEL\Internship Work\9.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74" y="119922"/>
            <a:ext cx="10479532" cy="6539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68747dbda7_1_29"/>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Implementation Details</a:t>
            </a:r>
          </a:p>
        </p:txBody>
      </p:sp>
      <p:sp>
        <p:nvSpPr>
          <p:cNvPr id="277" name="Google Shape;277;g268747dbda7_1_29"/>
          <p:cNvSpPr txBox="1">
            <a:spLocks noGrp="1"/>
          </p:cNvSpPr>
          <p:nvPr>
            <p:ph type="body" idx="1"/>
          </p:nvPr>
        </p:nvSpPr>
        <p:spPr>
          <a:xfrm>
            <a:off x="609600" y="1600203"/>
            <a:ext cx="10972800" cy="4526100"/>
          </a:xfrm>
          <a:prstGeom prst="rect">
            <a:avLst/>
          </a:prstGeom>
        </p:spPr>
        <p:txBody>
          <a:bodyPr spcFirstLastPara="1" wrap="square" lIns="91425" tIns="45700" rIns="91425" bIns="45700" anchor="t" anchorCtr="0">
            <a:normAutofit fontScale="97500"/>
          </a:bodyPr>
          <a:lstStyle/>
          <a:p>
            <a:pPr marL="0" lvl="0" indent="0" algn="l" rtl="0">
              <a:spcBef>
                <a:spcPts val="360"/>
              </a:spcBef>
              <a:spcAft>
                <a:spcPts val="0"/>
              </a:spcAft>
              <a:buClr>
                <a:schemeClr val="dk1"/>
              </a:buClr>
              <a:buSzPts val="1100"/>
              <a:buFont typeface="Arial" panose="020B0604020202020204"/>
              <a:buNone/>
            </a:pPr>
            <a:r>
              <a:rPr lang="en-US" b="1" dirty="0" smtClean="0"/>
              <a:t>Week 1:</a:t>
            </a:r>
            <a:r>
              <a:rPr lang="en-US" dirty="0" smtClean="0"/>
              <a:t> Installation and initial configuration of ELK stack components.</a:t>
            </a:r>
          </a:p>
          <a:p>
            <a:pPr marL="0" lvl="0" indent="0" algn="l" rtl="0">
              <a:spcBef>
                <a:spcPts val="360"/>
              </a:spcBef>
              <a:spcAft>
                <a:spcPts val="0"/>
              </a:spcAft>
              <a:buClr>
                <a:schemeClr val="dk1"/>
              </a:buClr>
              <a:buSzPts val="1100"/>
              <a:buFont typeface="Arial" panose="020B0604020202020204"/>
              <a:buNone/>
            </a:pPr>
            <a:r>
              <a:rPr lang="en-US" b="1" dirty="0" smtClean="0"/>
              <a:t>Week 2: </a:t>
            </a:r>
            <a:r>
              <a:rPr lang="en-US" dirty="0" smtClean="0"/>
              <a:t>Log collection and parsing setup with </a:t>
            </a:r>
            <a:r>
              <a:rPr lang="en-US" dirty="0" err="1" smtClean="0"/>
              <a:t>Logstash</a:t>
            </a:r>
            <a:r>
              <a:rPr lang="en-US" dirty="0" smtClean="0"/>
              <a:t>.</a:t>
            </a:r>
          </a:p>
          <a:p>
            <a:pPr marL="0" lvl="0" indent="0" algn="l" rtl="0">
              <a:spcBef>
                <a:spcPts val="360"/>
              </a:spcBef>
              <a:spcAft>
                <a:spcPts val="0"/>
              </a:spcAft>
              <a:buClr>
                <a:schemeClr val="dk1"/>
              </a:buClr>
              <a:buSzPts val="1100"/>
              <a:buFont typeface="Arial" panose="020B0604020202020204"/>
              <a:buNone/>
            </a:pPr>
            <a:r>
              <a:rPr lang="en-US" b="1" dirty="0" smtClean="0"/>
              <a:t>Week 3:</a:t>
            </a:r>
            <a:r>
              <a:rPr lang="en-US" dirty="0" smtClean="0"/>
              <a:t> Indexing and storage optimization in </a:t>
            </a:r>
            <a:r>
              <a:rPr lang="en-US" dirty="0" err="1" smtClean="0"/>
              <a:t>Elasticsearch</a:t>
            </a:r>
            <a:r>
              <a:rPr lang="en-US" dirty="0" smtClean="0"/>
              <a:t>.</a:t>
            </a:r>
          </a:p>
          <a:p>
            <a:pPr marL="0" lvl="0" indent="0" algn="l" rtl="0">
              <a:spcBef>
                <a:spcPts val="360"/>
              </a:spcBef>
              <a:spcAft>
                <a:spcPts val="0"/>
              </a:spcAft>
              <a:buClr>
                <a:schemeClr val="dk1"/>
              </a:buClr>
              <a:buSzPts val="1100"/>
              <a:buFont typeface="Arial" panose="020B0604020202020204"/>
              <a:buNone/>
            </a:pPr>
            <a:r>
              <a:rPr lang="en-US" b="1" dirty="0" smtClean="0"/>
              <a:t>Week 4:</a:t>
            </a:r>
            <a:r>
              <a:rPr lang="en-US" dirty="0" smtClean="0"/>
              <a:t> Visualization and monitoring setup with </a:t>
            </a:r>
            <a:r>
              <a:rPr lang="en-US" dirty="0" err="1" smtClean="0"/>
              <a:t>Kibana</a:t>
            </a:r>
            <a:r>
              <a:rPr lang="en-US" dirty="0" smtClean="0"/>
              <a:t>.</a:t>
            </a:r>
            <a:endParaRPr lang="en-US" b="1" dirty="0"/>
          </a:p>
        </p:txBody>
      </p:sp>
      <p:sp>
        <p:nvSpPr>
          <p:cNvPr id="278" name="Google Shape;278;g268747dbda7_1_29"/>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Text Placeholder 2"/>
          <p:cNvSpPr>
            <a:spLocks noGrp="1"/>
          </p:cNvSpPr>
          <p:nvPr>
            <p:ph type="body" idx="1"/>
          </p:nvPr>
        </p:nvSpPr>
        <p:spPr/>
        <p:txBody>
          <a:bodyPr>
            <a:noAutofit/>
          </a:bodyPr>
          <a:lstStyle/>
          <a:p>
            <a:pPr marL="0" lvl="0" indent="0">
              <a:spcBef>
                <a:spcPts val="0"/>
              </a:spcBef>
              <a:buSzPts val="3200"/>
              <a:buNone/>
            </a:pPr>
            <a:r>
              <a:rPr lang="en-US" sz="2400" dirty="0"/>
              <a:t>The successful implementation of the centralized logging and monitoring system with the ELK stack has significantly strengthened our organization's security posture and operational resilience. By aggregating, analyzing, and visualizing log data, we have gained valuable insights into system activities and security events, empowering us to detect and respond to threats effectively.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609600" y="0"/>
            <a:ext cx="10972800" cy="78377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Table of Contents</a:t>
            </a:r>
          </a:p>
        </p:txBody>
      </p:sp>
      <p:sp>
        <p:nvSpPr>
          <p:cNvPr id="96" name="Google Shape;96;p2"/>
          <p:cNvSpPr txBox="1">
            <a:spLocks noGrp="1"/>
          </p:cNvSpPr>
          <p:nvPr>
            <p:ph type="body" idx="1"/>
          </p:nvPr>
        </p:nvSpPr>
        <p:spPr>
          <a:xfrm>
            <a:off x="635726" y="751117"/>
            <a:ext cx="10972800" cy="545374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500"/>
              <a:buChar char="•"/>
            </a:pPr>
            <a:r>
              <a:rPr lang="en-US" sz="2500" dirty="0" smtClean="0"/>
              <a:t>Introduction</a:t>
            </a:r>
            <a:endParaRPr lang="en-US" sz="2500" dirty="0"/>
          </a:p>
          <a:p>
            <a:pPr marL="342900" lvl="0" indent="-342900" algn="l" rtl="0">
              <a:spcBef>
                <a:spcPts val="500"/>
              </a:spcBef>
              <a:spcAft>
                <a:spcPts val="0"/>
              </a:spcAft>
              <a:buClr>
                <a:schemeClr val="dk1"/>
              </a:buClr>
              <a:buSzPts val="2500"/>
              <a:buChar char="•"/>
            </a:pPr>
            <a:r>
              <a:rPr lang="en-US" sz="2500" dirty="0"/>
              <a:t>Objectives</a:t>
            </a:r>
            <a:endParaRPr sz="2500" dirty="0"/>
          </a:p>
          <a:p>
            <a:pPr marL="342900" lvl="0" indent="-342900" algn="l" rtl="0">
              <a:spcBef>
                <a:spcPts val="500"/>
              </a:spcBef>
              <a:spcAft>
                <a:spcPts val="0"/>
              </a:spcAft>
              <a:buClr>
                <a:schemeClr val="dk1"/>
              </a:buClr>
              <a:buSzPts val="2500"/>
              <a:buChar char="•"/>
            </a:pPr>
            <a:r>
              <a:rPr lang="en-US" sz="2500" dirty="0"/>
              <a:t>Related Background</a:t>
            </a:r>
          </a:p>
          <a:p>
            <a:pPr marL="342900" lvl="0" indent="-342900" algn="l" rtl="0">
              <a:spcBef>
                <a:spcPts val="500"/>
              </a:spcBef>
              <a:spcAft>
                <a:spcPts val="0"/>
              </a:spcAft>
              <a:buClr>
                <a:schemeClr val="dk1"/>
              </a:buClr>
              <a:buSzPts val="2500"/>
              <a:buChar char="•"/>
            </a:pPr>
            <a:r>
              <a:rPr lang="en-US" sz="2500" dirty="0"/>
              <a:t>Expected Outcome</a:t>
            </a:r>
          </a:p>
          <a:p>
            <a:pPr marL="342900" lvl="0" indent="-342900" algn="l" rtl="0">
              <a:spcBef>
                <a:spcPts val="500"/>
              </a:spcBef>
              <a:spcAft>
                <a:spcPts val="0"/>
              </a:spcAft>
              <a:buClr>
                <a:schemeClr val="dk1"/>
              </a:buClr>
              <a:buSzPts val="2500"/>
              <a:buChar char="•"/>
            </a:pPr>
            <a:r>
              <a:rPr lang="en-US" sz="2500" dirty="0"/>
              <a:t>Tools &amp; Technology</a:t>
            </a:r>
          </a:p>
          <a:p>
            <a:pPr marL="342900" lvl="0" indent="-342900" algn="l" rtl="0">
              <a:spcBef>
                <a:spcPts val="500"/>
              </a:spcBef>
              <a:spcAft>
                <a:spcPts val="0"/>
              </a:spcAft>
              <a:buClr>
                <a:schemeClr val="dk1"/>
              </a:buClr>
              <a:buSzPts val="2500"/>
              <a:buChar char="•"/>
            </a:pPr>
            <a:r>
              <a:rPr lang="en-US" sz="2500" dirty="0"/>
              <a:t>Methodology (Modules)</a:t>
            </a:r>
          </a:p>
          <a:p>
            <a:pPr marL="342900" lvl="0" indent="-342900" algn="l" rtl="0">
              <a:spcBef>
                <a:spcPts val="500"/>
              </a:spcBef>
              <a:spcAft>
                <a:spcPts val="0"/>
              </a:spcAft>
              <a:buClr>
                <a:schemeClr val="dk1"/>
              </a:buClr>
              <a:buSzPts val="2500"/>
              <a:buChar char="•"/>
            </a:pPr>
            <a:r>
              <a:rPr lang="en-US" sz="2500" dirty="0"/>
              <a:t>Design / Diagrams &amp; TimeLine Charts with Milestones</a:t>
            </a:r>
            <a:endParaRPr sz="2500" dirty="0"/>
          </a:p>
          <a:p>
            <a:pPr marL="342900" lvl="0" indent="-342900" algn="l" rtl="0">
              <a:spcBef>
                <a:spcPts val="500"/>
              </a:spcBef>
              <a:spcAft>
                <a:spcPts val="0"/>
              </a:spcAft>
              <a:buClr>
                <a:schemeClr val="dk1"/>
              </a:buClr>
              <a:buSzPts val="2500"/>
              <a:buChar char="•"/>
            </a:pPr>
            <a:r>
              <a:rPr lang="en-US" sz="2500" dirty="0"/>
              <a:t>Flowchart &amp; Algorithms</a:t>
            </a:r>
            <a:endParaRPr sz="2500" dirty="0"/>
          </a:p>
          <a:p>
            <a:pPr marL="342900" lvl="0" indent="-342900" algn="l" rtl="0">
              <a:spcBef>
                <a:spcPts val="500"/>
              </a:spcBef>
              <a:spcAft>
                <a:spcPts val="0"/>
              </a:spcAft>
              <a:buClr>
                <a:schemeClr val="dk1"/>
              </a:buClr>
              <a:buSzPts val="2500"/>
              <a:buChar char="•"/>
            </a:pPr>
            <a:r>
              <a:rPr lang="en-US" sz="2500" dirty="0"/>
              <a:t>Implementation Details</a:t>
            </a:r>
          </a:p>
          <a:p>
            <a:pPr marL="342900" lvl="0" indent="-342900" algn="l" rtl="0">
              <a:spcBef>
                <a:spcPts val="500"/>
              </a:spcBef>
              <a:spcAft>
                <a:spcPts val="0"/>
              </a:spcAft>
              <a:buClr>
                <a:schemeClr val="dk1"/>
              </a:buClr>
              <a:buSzPts val="2500"/>
              <a:buChar char="•"/>
            </a:pPr>
            <a:r>
              <a:rPr lang="en-US" sz="2500" dirty="0"/>
              <a:t>Conclusion </a:t>
            </a:r>
          </a:p>
          <a:p>
            <a:pPr marL="342900" lvl="0" indent="-342900" algn="l" rtl="0">
              <a:spcBef>
                <a:spcPts val="500"/>
              </a:spcBef>
              <a:spcAft>
                <a:spcPts val="0"/>
              </a:spcAft>
              <a:buClr>
                <a:schemeClr val="dk1"/>
              </a:buClr>
              <a:buSzPts val="2500"/>
              <a:buChar char="•"/>
            </a:pPr>
            <a:r>
              <a:rPr lang="en-US" sz="2500" dirty="0"/>
              <a:t>References</a:t>
            </a:r>
            <a:endParaRPr sz="2500" dirty="0"/>
          </a:p>
          <a:p>
            <a:pPr marL="342900" lvl="0" indent="-342900" algn="l" rtl="0">
              <a:spcBef>
                <a:spcPts val="500"/>
              </a:spcBef>
              <a:spcAft>
                <a:spcPts val="0"/>
              </a:spcAft>
              <a:buClr>
                <a:schemeClr val="dk1"/>
              </a:buClr>
              <a:buSzPts val="2500"/>
              <a:buChar char="•"/>
            </a:pPr>
            <a:r>
              <a:rPr lang="en-US" sz="2500" dirty="0"/>
              <a:t>(Extra Can be Added/removed as per your Project Requirement)</a:t>
            </a:r>
          </a:p>
          <a:p>
            <a:pPr marL="342900" lvl="0" indent="-184150" algn="l" rtl="0">
              <a:spcBef>
                <a:spcPts val="500"/>
              </a:spcBef>
              <a:spcAft>
                <a:spcPts val="0"/>
              </a:spcAft>
              <a:buClr>
                <a:schemeClr val="dk1"/>
              </a:buClr>
              <a:buSzPts val="2500"/>
              <a:buNone/>
            </a:pPr>
            <a:endParaRPr sz="2500" dirty="0"/>
          </a:p>
        </p:txBody>
      </p:sp>
      <p:sp>
        <p:nvSpPr>
          <p:cNvPr id="97" name="Google Shape;97;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1/19/2022</a:t>
            </a:r>
          </a:p>
        </p:txBody>
      </p:sp>
      <p:sp>
        <p:nvSpPr>
          <p:cNvPr id="98" name="Google Shape;9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References</a:t>
            </a:r>
          </a:p>
        </p:txBody>
      </p:sp>
      <p:sp>
        <p:nvSpPr>
          <p:cNvPr id="284" name="Google Shape;284;p3"/>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p>
            <a:pPr lvl="0" indent="-457200">
              <a:spcBef>
                <a:spcPts val="0"/>
              </a:spcBef>
              <a:buSzPts val="3200"/>
            </a:pPr>
            <a:r>
              <a:rPr lang="en-US" sz="2800" dirty="0"/>
              <a:t>Elastic (2024). </a:t>
            </a:r>
            <a:r>
              <a:rPr lang="en-US" sz="2800" dirty="0" err="1"/>
              <a:t>Elasticsearch</a:t>
            </a:r>
            <a:r>
              <a:rPr lang="en-US" sz="2800" dirty="0"/>
              <a:t> Reference. Retrieved from </a:t>
            </a:r>
            <a:r>
              <a:rPr lang="en-US" sz="2800" u="sng" dirty="0">
                <a:hlinkClick r:id="rId3"/>
              </a:rPr>
              <a:t>https://</a:t>
            </a:r>
            <a:r>
              <a:rPr lang="en-US" sz="2800" u="sng" dirty="0" smtClean="0">
                <a:hlinkClick r:id="rId3"/>
              </a:rPr>
              <a:t>www.elastic.co/guide/en/elasticsearch/reference/current/index.html</a:t>
            </a:r>
            <a:endParaRPr lang="en-US" sz="2800" u="sng" dirty="0" smtClean="0"/>
          </a:p>
          <a:p>
            <a:pPr lvl="0" indent="-457200">
              <a:spcBef>
                <a:spcPts val="0"/>
              </a:spcBef>
              <a:buSzPts val="3200"/>
            </a:pPr>
            <a:r>
              <a:rPr lang="en-US" sz="2800" dirty="0"/>
              <a:t>Elastic (2024). </a:t>
            </a:r>
            <a:r>
              <a:rPr lang="en-US" sz="2800" dirty="0" err="1"/>
              <a:t>Logstash</a:t>
            </a:r>
            <a:r>
              <a:rPr lang="en-US" sz="2800" dirty="0"/>
              <a:t> Reference. Retrieved from </a:t>
            </a:r>
            <a:r>
              <a:rPr lang="en-US" sz="2800" u="sng" dirty="0">
                <a:hlinkClick r:id="rId4"/>
              </a:rPr>
              <a:t>https://</a:t>
            </a:r>
            <a:r>
              <a:rPr lang="en-US" sz="2800" u="sng" dirty="0" smtClean="0">
                <a:hlinkClick r:id="rId4"/>
              </a:rPr>
              <a:t>www.elastic.co/guide/en/logstash/current/index.html</a:t>
            </a:r>
            <a:endParaRPr lang="en-US" sz="2500" dirty="0"/>
          </a:p>
          <a:p>
            <a:pPr lvl="0" indent="-457200">
              <a:spcBef>
                <a:spcPts val="0"/>
              </a:spcBef>
              <a:buSzPts val="3200"/>
            </a:pPr>
            <a:r>
              <a:rPr lang="en-US" sz="2800" dirty="0"/>
              <a:t>Elastic (2024). </a:t>
            </a:r>
            <a:r>
              <a:rPr lang="en-US" sz="2800" dirty="0" err="1"/>
              <a:t>Kibana</a:t>
            </a:r>
            <a:r>
              <a:rPr lang="en-US" sz="2800" dirty="0"/>
              <a:t> User Guide. Retrieved from </a:t>
            </a:r>
            <a:r>
              <a:rPr lang="en-US" sz="2800" u="sng" dirty="0">
                <a:hlinkClick r:id="rId5"/>
              </a:rPr>
              <a:t>https://www.elastic.co/guide/en/kibana/current/index.html</a:t>
            </a:r>
            <a:endParaRPr lang="en-US" sz="2500" dirty="0"/>
          </a:p>
        </p:txBody>
      </p:sp>
      <p:sp>
        <p:nvSpPr>
          <p:cNvPr id="285" name="Google Shape;285;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1/19/2022</a:t>
            </a:r>
          </a:p>
        </p:txBody>
      </p:sp>
      <p:sp>
        <p:nvSpPr>
          <p:cNvPr id="286" name="Google Shape;286;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endParaRPr/>
          </a:p>
        </p:txBody>
      </p:sp>
      <p:sp>
        <p:nvSpPr>
          <p:cNvPr id="292" name="Google Shape;292;p4"/>
          <p:cNvSpPr txBox="1">
            <a:spLocks noGrp="1"/>
          </p:cNvSpPr>
          <p:nvPr>
            <p:ph type="body" idx="1"/>
          </p:nvPr>
        </p:nvSpPr>
        <p:spPr>
          <a:xfrm>
            <a:off x="648788" y="2429691"/>
            <a:ext cx="10972800" cy="218118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ctr" rtl="0">
              <a:spcBef>
                <a:spcPts val="0"/>
              </a:spcBef>
              <a:spcAft>
                <a:spcPts val="0"/>
              </a:spcAft>
              <a:buClr>
                <a:schemeClr val="dk1"/>
              </a:buClr>
              <a:buSzPct val="100000"/>
              <a:buNone/>
            </a:pPr>
            <a:endParaRPr sz="11500">
              <a:latin typeface="Calibri" panose="020F0502020204030204"/>
              <a:ea typeface="Calibri" panose="020F0502020204030204"/>
              <a:cs typeface="Calibri" panose="020F0502020204030204"/>
              <a:sym typeface="Calibri" panose="020F0502020204030204"/>
            </a:endParaRPr>
          </a:p>
          <a:p>
            <a:pPr marL="342900" lvl="0" indent="-342900" algn="ctr" rtl="0">
              <a:spcBef>
                <a:spcPts val="1435"/>
              </a:spcBef>
              <a:spcAft>
                <a:spcPts val="0"/>
              </a:spcAft>
              <a:buClr>
                <a:schemeClr val="dk1"/>
              </a:buClr>
              <a:buSzPct val="100000"/>
              <a:buNone/>
            </a:pPr>
            <a:r>
              <a:rPr lang="en-US" sz="11500">
                <a:latin typeface="Calibri" panose="020F0502020204030204"/>
                <a:ea typeface="Calibri" panose="020F0502020204030204"/>
                <a:cs typeface="Calibri" panose="020F0502020204030204"/>
                <a:sym typeface="Calibri" panose="020F0502020204030204"/>
              </a:rPr>
              <a:t>Thank You !!</a:t>
            </a:r>
            <a:endParaRPr>
              <a:latin typeface="Calibri" panose="020F0502020204030204"/>
              <a:ea typeface="Calibri" panose="020F0502020204030204"/>
              <a:cs typeface="Calibri" panose="020F0502020204030204"/>
              <a:sym typeface="Calibri" panose="020F0502020204030204"/>
            </a:endParaRPr>
          </a:p>
        </p:txBody>
      </p:sp>
      <p:sp>
        <p:nvSpPr>
          <p:cNvPr id="293" name="Google Shape;293;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1/19/2022</a:t>
            </a:r>
          </a:p>
        </p:txBody>
      </p:sp>
      <p:sp>
        <p:nvSpPr>
          <p:cNvPr id="294" name="Google Shape;294;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68747dbda7_0_7"/>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Introduction</a:t>
            </a:r>
          </a:p>
        </p:txBody>
      </p:sp>
      <p:sp>
        <p:nvSpPr>
          <p:cNvPr id="105" name="Google Shape;105;g268747dbda7_0_7"/>
          <p:cNvSpPr txBox="1">
            <a:spLocks noGrp="1"/>
          </p:cNvSpPr>
          <p:nvPr>
            <p:ph type="body" idx="1"/>
          </p:nvPr>
        </p:nvSpPr>
        <p:spPr>
          <a:xfrm>
            <a:off x="609600" y="1600203"/>
            <a:ext cx="10972800" cy="4526100"/>
          </a:xfrm>
          <a:prstGeom prst="rect">
            <a:avLst/>
          </a:prstGeom>
        </p:spPr>
        <p:txBody>
          <a:bodyPr spcFirstLastPara="1" wrap="square" lIns="91425" tIns="45700" rIns="91425" bIns="45700" anchor="t" anchorCtr="0">
            <a:noAutofit/>
          </a:bodyPr>
          <a:lstStyle/>
          <a:p>
            <a:pPr marL="0" lvl="0" indent="0">
              <a:buNone/>
            </a:pPr>
            <a:r>
              <a:rPr lang="en-US" sz="3000" dirty="0"/>
              <a:t>This presentation outlines the successful implementation of a centralized logging and monitoring system using the ELK stack (</a:t>
            </a:r>
            <a:r>
              <a:rPr lang="en-US" sz="3000" dirty="0" err="1"/>
              <a:t>Elasticsearch</a:t>
            </a:r>
            <a:r>
              <a:rPr lang="en-US" sz="3000" dirty="0"/>
              <a:t>, </a:t>
            </a:r>
            <a:r>
              <a:rPr lang="en-US" sz="3000" dirty="0" err="1"/>
              <a:t>Logstash</a:t>
            </a:r>
            <a:r>
              <a:rPr lang="en-US" sz="3000" dirty="0"/>
              <a:t>, </a:t>
            </a:r>
            <a:r>
              <a:rPr lang="en-US" sz="3000" dirty="0" err="1"/>
              <a:t>Kibana</a:t>
            </a:r>
            <a:r>
              <a:rPr lang="en-US" sz="3000" dirty="0"/>
              <a:t>). The project aimed to enhance security and visibility by aggregating, analyzing, and visualizing log data from diverse sources across the organization's infrastructure.</a:t>
            </a:r>
          </a:p>
        </p:txBody>
      </p:sp>
      <p:sp>
        <p:nvSpPr>
          <p:cNvPr id="106" name="Google Shape;106;g268747dbda7_0_7"/>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68747dbda7_0_16"/>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Objectives</a:t>
            </a:r>
          </a:p>
        </p:txBody>
      </p:sp>
      <p:sp>
        <p:nvSpPr>
          <p:cNvPr id="113" name="Google Shape;113;g268747dbda7_0_16"/>
          <p:cNvSpPr txBox="1">
            <a:spLocks noGrp="1"/>
          </p:cNvSpPr>
          <p:nvPr>
            <p:ph type="body" idx="1"/>
          </p:nvPr>
        </p:nvSpPr>
        <p:spPr>
          <a:xfrm>
            <a:off x="609600" y="1600203"/>
            <a:ext cx="10972800" cy="4526100"/>
          </a:xfrm>
          <a:prstGeom prst="rect">
            <a:avLst/>
          </a:prstGeom>
        </p:spPr>
        <p:txBody>
          <a:bodyPr spcFirstLastPara="1" wrap="square" lIns="91425" tIns="45700" rIns="91425" bIns="45700" anchor="t" anchorCtr="0">
            <a:normAutofit/>
          </a:bodyPr>
          <a:lstStyle/>
          <a:p>
            <a:pPr lvl="0" indent="-334010">
              <a:buSzPct val="56000"/>
              <a:buChar char="●"/>
            </a:pPr>
            <a:r>
              <a:rPr lang="en-US" dirty="0"/>
              <a:t>Install and configure </a:t>
            </a:r>
            <a:r>
              <a:rPr lang="en-US" dirty="0" err="1"/>
              <a:t>Elasticsearch</a:t>
            </a:r>
            <a:r>
              <a:rPr lang="en-US" dirty="0"/>
              <a:t>, </a:t>
            </a:r>
            <a:r>
              <a:rPr lang="en-US" dirty="0" err="1"/>
              <a:t>Logstash</a:t>
            </a:r>
            <a:r>
              <a:rPr lang="en-US" dirty="0"/>
              <a:t>, and </a:t>
            </a:r>
            <a:r>
              <a:rPr lang="en-US" dirty="0" err="1"/>
              <a:t>Kibana</a:t>
            </a:r>
            <a:r>
              <a:rPr lang="en-US" dirty="0" smtClean="0"/>
              <a:t>.</a:t>
            </a:r>
          </a:p>
          <a:p>
            <a:pPr lvl="0" indent="-334010">
              <a:buSzPct val="56000"/>
              <a:buChar char="●"/>
            </a:pPr>
            <a:r>
              <a:rPr lang="en-US" dirty="0"/>
              <a:t>Collect, parse, and forward logs from various sources to </a:t>
            </a:r>
            <a:r>
              <a:rPr lang="en-US" dirty="0" err="1"/>
              <a:t>Elasticsearch</a:t>
            </a:r>
            <a:r>
              <a:rPr lang="en-US" dirty="0" smtClean="0"/>
              <a:t>.</a:t>
            </a:r>
          </a:p>
          <a:p>
            <a:pPr lvl="0" indent="-334010">
              <a:buSzPct val="56000"/>
              <a:buChar char="●"/>
            </a:pPr>
            <a:r>
              <a:rPr lang="en-US" dirty="0"/>
              <a:t>Optimize storage and indexing in </a:t>
            </a:r>
            <a:r>
              <a:rPr lang="en-US" dirty="0" err="1"/>
              <a:t>Elasticsearch</a:t>
            </a:r>
            <a:r>
              <a:rPr lang="en-US" dirty="0" smtClean="0"/>
              <a:t>.</a:t>
            </a:r>
          </a:p>
          <a:p>
            <a:pPr lvl="0" indent="-334010">
              <a:buSzPct val="56000"/>
              <a:buChar char="●"/>
            </a:pPr>
            <a:r>
              <a:rPr lang="en-US" dirty="0"/>
              <a:t>Visualize log data and create custom dashboards in </a:t>
            </a:r>
            <a:r>
              <a:rPr lang="en-US" dirty="0" err="1"/>
              <a:t>Kibana</a:t>
            </a:r>
            <a:r>
              <a:rPr lang="en-US" dirty="0"/>
              <a:t>.</a:t>
            </a:r>
            <a:endParaRPr lang="en-US" dirty="0" smtClean="0"/>
          </a:p>
        </p:txBody>
      </p:sp>
      <p:sp>
        <p:nvSpPr>
          <p:cNvPr id="114" name="Google Shape;114;g268747dbda7_0_16"/>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68747dbda7_0_24"/>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Related Background</a:t>
            </a:r>
          </a:p>
        </p:txBody>
      </p:sp>
      <p:sp>
        <p:nvSpPr>
          <p:cNvPr id="121" name="Google Shape;121;g268747dbda7_0_24"/>
          <p:cNvSpPr txBox="1">
            <a:spLocks noGrp="1"/>
          </p:cNvSpPr>
          <p:nvPr>
            <p:ph type="body" idx="1"/>
          </p:nvPr>
        </p:nvSpPr>
        <p:spPr>
          <a:xfrm>
            <a:off x="609600" y="1600203"/>
            <a:ext cx="10972800" cy="4526100"/>
          </a:xfrm>
          <a:prstGeom prst="rect">
            <a:avLst/>
          </a:prstGeom>
        </p:spPr>
        <p:txBody>
          <a:bodyPr spcFirstLastPara="1" wrap="square" lIns="91425" tIns="45700" rIns="91425" bIns="45700" anchor="t" anchorCtr="0">
            <a:normAutofit/>
          </a:bodyPr>
          <a:lstStyle/>
          <a:p>
            <a:pPr marL="0" lvl="0" indent="0">
              <a:buNone/>
            </a:pPr>
            <a:r>
              <a:rPr lang="en-US" dirty="0"/>
              <a:t>Prior to the project initiation, the organization recognized the need for comprehensive logging and monitoring capabilities to detect and mitigate security threats effectively. This project aimed to address this need by implementing a centralized solution for log aggregation and analysis.</a:t>
            </a:r>
          </a:p>
        </p:txBody>
      </p:sp>
      <p:sp>
        <p:nvSpPr>
          <p:cNvPr id="122" name="Google Shape;122;g268747dbda7_0_24"/>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68747dbda7_0_32"/>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Expected Outcome</a:t>
            </a:r>
          </a:p>
        </p:txBody>
      </p:sp>
      <p:sp>
        <p:nvSpPr>
          <p:cNvPr id="129" name="Google Shape;129;g268747dbda7_0_32"/>
          <p:cNvSpPr txBox="1">
            <a:spLocks noGrp="1"/>
          </p:cNvSpPr>
          <p:nvPr>
            <p:ph type="body" idx="1"/>
          </p:nvPr>
        </p:nvSpPr>
        <p:spPr>
          <a:xfrm>
            <a:off x="609600" y="1600203"/>
            <a:ext cx="10972800" cy="4526100"/>
          </a:xfrm>
          <a:prstGeom prst="rect">
            <a:avLst/>
          </a:prstGeom>
        </p:spPr>
        <p:txBody>
          <a:bodyPr spcFirstLastPara="1" wrap="square" lIns="91425" tIns="45700" rIns="91425" bIns="45700" anchor="t" anchorCtr="0">
            <a:normAutofit/>
          </a:bodyPr>
          <a:lstStyle/>
          <a:p>
            <a:pPr marL="123190" lvl="0" indent="0" algn="l" rtl="0">
              <a:spcBef>
                <a:spcPts val="360"/>
              </a:spcBef>
              <a:spcAft>
                <a:spcPts val="0"/>
              </a:spcAft>
              <a:buSzPct val="56000"/>
              <a:buNone/>
            </a:pPr>
            <a:r>
              <a:rPr lang="en-US" dirty="0" smtClean="0">
                <a:sym typeface="+mn-ea"/>
              </a:rPr>
              <a:t>The expected outcome of this project include:</a:t>
            </a:r>
          </a:p>
          <a:p>
            <a:pPr lvl="0" indent="-334010">
              <a:buSzPct val="56000"/>
              <a:buChar char="●"/>
            </a:pPr>
            <a:r>
              <a:rPr lang="en-US" dirty="0">
                <a:sym typeface="+mn-ea"/>
              </a:rPr>
              <a:t>Enhanced security through real-time monitoring of system activities</a:t>
            </a:r>
            <a:r>
              <a:rPr lang="en-US" dirty="0" smtClean="0">
                <a:sym typeface="+mn-ea"/>
              </a:rPr>
              <a:t>.</a:t>
            </a:r>
          </a:p>
          <a:p>
            <a:pPr lvl="0" indent="-334010">
              <a:buSzPct val="56000"/>
              <a:buChar char="●"/>
            </a:pPr>
            <a:r>
              <a:rPr lang="en-US" dirty="0">
                <a:sym typeface="+mn-ea"/>
              </a:rPr>
              <a:t>Improved visibility into security incidents and operational issues</a:t>
            </a:r>
            <a:r>
              <a:rPr lang="en-US" dirty="0" smtClean="0">
                <a:sym typeface="+mn-ea"/>
              </a:rPr>
              <a:t>.</a:t>
            </a:r>
          </a:p>
          <a:p>
            <a:pPr lvl="0" indent="-334010">
              <a:buSzPct val="56000"/>
              <a:buChar char="●"/>
            </a:pPr>
            <a:r>
              <a:rPr lang="en-US" dirty="0">
                <a:sym typeface="+mn-ea"/>
              </a:rPr>
              <a:t>Streamlined log management processes for efficient troubleshooting and analysis.</a:t>
            </a:r>
          </a:p>
        </p:txBody>
      </p:sp>
      <p:sp>
        <p:nvSpPr>
          <p:cNvPr id="130" name="Google Shape;130;g268747dbda7_0_32"/>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68747dbda7_0_0"/>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Tools &amp; Technology</a:t>
            </a:r>
          </a:p>
        </p:txBody>
      </p:sp>
      <p:sp>
        <p:nvSpPr>
          <p:cNvPr id="137" name="Google Shape;137;g268747dbda7_0_0"/>
          <p:cNvSpPr txBox="1">
            <a:spLocks noGrp="1"/>
          </p:cNvSpPr>
          <p:nvPr>
            <p:ph type="body" idx="1"/>
          </p:nvPr>
        </p:nvSpPr>
        <p:spPr>
          <a:xfrm>
            <a:off x="609600" y="1600203"/>
            <a:ext cx="10972800" cy="4526100"/>
          </a:xfrm>
          <a:prstGeom prst="rect">
            <a:avLst/>
          </a:prstGeom>
        </p:spPr>
        <p:txBody>
          <a:bodyPr spcFirstLastPara="1" wrap="square" lIns="91425" tIns="45700" rIns="91425" bIns="45700" anchor="t" anchorCtr="0">
            <a:normAutofit/>
          </a:bodyPr>
          <a:lstStyle/>
          <a:p>
            <a:pPr lvl="0">
              <a:buChar char="●"/>
            </a:pPr>
            <a:r>
              <a:rPr lang="en-US" dirty="0" err="1"/>
              <a:t>Elasticsearch</a:t>
            </a:r>
            <a:r>
              <a:rPr lang="en-US" dirty="0"/>
              <a:t>: Scalable storage and indexing of log data</a:t>
            </a:r>
            <a:r>
              <a:rPr lang="en-US" dirty="0" smtClean="0"/>
              <a:t>.</a:t>
            </a:r>
          </a:p>
          <a:p>
            <a:pPr lvl="0">
              <a:buChar char="●"/>
            </a:pPr>
            <a:r>
              <a:rPr lang="en-US" dirty="0" err="1"/>
              <a:t>Logstash</a:t>
            </a:r>
            <a:r>
              <a:rPr lang="en-US" dirty="0"/>
              <a:t>: Log collection, parsing, and forwarding</a:t>
            </a:r>
            <a:r>
              <a:rPr lang="en-US" dirty="0" smtClean="0"/>
              <a:t>.</a:t>
            </a:r>
          </a:p>
          <a:p>
            <a:pPr lvl="0">
              <a:buChar char="●"/>
            </a:pPr>
            <a:r>
              <a:rPr lang="en-US" dirty="0" err="1"/>
              <a:t>Kibana</a:t>
            </a:r>
            <a:r>
              <a:rPr lang="en-US" dirty="0"/>
              <a:t>: Visualization and analysis of log data.</a:t>
            </a:r>
          </a:p>
        </p:txBody>
      </p:sp>
      <p:sp>
        <p:nvSpPr>
          <p:cNvPr id="138" name="Google Shape;138;g268747dbda7_0_0"/>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68747dbda7_1_0"/>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Methodology (Modules)</a:t>
            </a:r>
          </a:p>
        </p:txBody>
      </p:sp>
      <p:sp>
        <p:nvSpPr>
          <p:cNvPr id="145" name="Google Shape;145;g268747dbda7_1_0"/>
          <p:cNvSpPr txBox="1">
            <a:spLocks noGrp="1"/>
          </p:cNvSpPr>
          <p:nvPr>
            <p:ph type="sldNum" idx="12"/>
          </p:nvPr>
        </p:nvSpPr>
        <p:spPr>
          <a:xfrm>
            <a:off x="8737600" y="6356353"/>
            <a:ext cx="284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t>8</a:t>
            </a:fld>
            <a:endParaRPr lang="en-US"/>
          </a:p>
        </p:txBody>
      </p:sp>
      <p:sp>
        <p:nvSpPr>
          <p:cNvPr id="146" name="Google Shape;146;g268747dbda7_1_0"/>
          <p:cNvSpPr txBox="1">
            <a:spLocks noGrp="1"/>
          </p:cNvSpPr>
          <p:nvPr>
            <p:ph type="body" idx="1"/>
          </p:nvPr>
        </p:nvSpPr>
        <p:spPr>
          <a:xfrm>
            <a:off x="426085" y="1135380"/>
            <a:ext cx="10972800" cy="4822190"/>
          </a:xfrm>
          <a:prstGeom prst="rect">
            <a:avLst/>
          </a:prstGeom>
        </p:spPr>
        <p:txBody>
          <a:bodyPr spcFirstLastPara="1" wrap="square" lIns="91425" tIns="45700" rIns="91425" bIns="45700" anchor="t" anchorCtr="0">
            <a:noAutofit/>
          </a:bodyPr>
          <a:lstStyle/>
          <a:p>
            <a:pPr lvl="0">
              <a:buChar char="●"/>
            </a:pPr>
            <a:r>
              <a:rPr lang="en-US" dirty="0"/>
              <a:t>Installation and Setup of ELK Stack Components</a:t>
            </a:r>
            <a:endParaRPr lang="en-US" dirty="0" smtClean="0"/>
          </a:p>
          <a:p>
            <a:pPr lvl="0">
              <a:buChar char="●"/>
            </a:pPr>
            <a:r>
              <a:rPr lang="en-US" dirty="0"/>
              <a:t>Log Collection and Parsing with </a:t>
            </a:r>
            <a:r>
              <a:rPr lang="en-US" dirty="0" err="1" smtClean="0"/>
              <a:t>Logstash</a:t>
            </a:r>
            <a:endParaRPr lang="en-US" dirty="0" smtClean="0"/>
          </a:p>
          <a:p>
            <a:pPr lvl="0">
              <a:buChar char="●"/>
            </a:pPr>
            <a:r>
              <a:rPr lang="en-US" dirty="0"/>
              <a:t>Indexing and Storage Optimization in </a:t>
            </a:r>
            <a:r>
              <a:rPr lang="en-US" dirty="0" err="1"/>
              <a:t>Elasticsearch</a:t>
            </a:r>
            <a:endParaRPr lang="en-US" dirty="0"/>
          </a:p>
          <a:p>
            <a:pPr lvl="0">
              <a:buChar char="●"/>
            </a:pPr>
            <a:r>
              <a:rPr lang="en-US" dirty="0"/>
              <a:t>Visualization and Monitoring Setup with </a:t>
            </a:r>
            <a:r>
              <a:rPr lang="en-US" dirty="0" err="1"/>
              <a:t>Kibana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026" name="Picture 2" descr="C:\Users\hp\OneDrive\Documents\ABEL\Internship Work\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58" y="554636"/>
            <a:ext cx="10288832" cy="54796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467</Words>
  <Application>Microsoft Office PowerPoint</Application>
  <PresentationFormat>Custom</PresentationFormat>
  <Paragraphs>85</Paragraphs>
  <Slides>21</Slides>
  <Notes>11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Industry Project  Presentation  on  “SecureSys: Strengthening Infrastructure Security &amp; Monitoring” </vt:lpstr>
      <vt:lpstr>Table of Contents</vt:lpstr>
      <vt:lpstr>Introduction</vt:lpstr>
      <vt:lpstr>Objectives</vt:lpstr>
      <vt:lpstr>Related Background</vt:lpstr>
      <vt:lpstr>Expected Outcome</vt:lpstr>
      <vt:lpstr>Tools &amp; Technology</vt:lpstr>
      <vt:lpstr>Methodology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Details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Industry Project  Presentation  on  “Bandwidth Monitoring Tool” </dc:title>
  <dc:creator>Lalit Panwar</dc:creator>
  <cp:lastModifiedBy>hp</cp:lastModifiedBy>
  <cp:revision>31</cp:revision>
  <dcterms:created xsi:type="dcterms:W3CDTF">2024-03-28T17:39:00Z</dcterms:created>
  <dcterms:modified xsi:type="dcterms:W3CDTF">2024-05-03T15:51:04Z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1033-12.2.0.16731</vt:lpwstr>
  </property>
</Properties>
</file>