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4" autoAdjust="0"/>
    <p:restoredTop sz="94660"/>
  </p:normalViewPr>
  <p:slideViewPr>
    <p:cSldViewPr snapToGrid="0">
      <p:cViewPr varScale="1">
        <p:scale>
          <a:sx n="73" d="100"/>
          <a:sy n="73" d="100"/>
        </p:scale>
        <p:origin x="56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FEE08D-F191-4E9C-8E86-72E5356E37A3}" type="datetimeFigureOut">
              <a:rPr lang="en-IN" smtClean="0"/>
              <a:pPr/>
              <a:t>05-05-2024</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07AF4D-60EB-4486-BADE-57956E9D7585}" type="slidenum">
              <a:rPr lang="en-IN" smtClean="0"/>
              <a:pPr/>
              <a:t>‹#›</a:t>
            </a:fld>
            <a:endParaRPr lang="en-IN"/>
          </a:p>
        </p:txBody>
      </p:sp>
    </p:spTree>
    <p:extLst>
      <p:ext uri="{BB962C8B-B14F-4D97-AF65-F5344CB8AC3E}">
        <p14:creationId xmlns:p14="http://schemas.microsoft.com/office/powerpoint/2010/main" val="1225261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F93E25B-77BF-40EA-A823-36D70918531E}" type="datetime1">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B076831-3D76-4722-873D-3A920D22D70C}" type="datetime1">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F41A33-5268-4F7D-AE12-712A52A217CA}" type="datetime1">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475C98E-8DF6-40FE-826F-CB1B1EDB4BCF}" type="datetime1">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8163B4-660A-41F0-A11E-171BAF37F93B}" type="datetime1">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332DD08-ECCF-4EB1-9CDB-9546FD1134A1}" type="datetime1">
              <a:rPr lang="en-US" smtClean="0"/>
              <a:pPr/>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916397C-0633-497C-8DE7-A170D71BB31F}" type="datetime1">
              <a:rPr lang="en-US" smtClean="0"/>
              <a:pPr/>
              <a:t>5/5/2024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F26A92C-581C-4166-A821-E1478F39A9CF}" type="datetime1">
              <a:rPr lang="en-US" smtClean="0"/>
              <a:pPr/>
              <a:t>5/5/2024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97E24D-7DD7-4BF6-A350-C71530AC5CB9}" type="datetime1">
              <a:rPr lang="en-US" smtClean="0"/>
              <a:pPr/>
              <a:t>5/5/2024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5DD4BE-6ED8-4371-A88E-21ED0B8BD298}" type="datetime1">
              <a:rPr lang="en-US" smtClean="0"/>
              <a:pPr/>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78B184-342D-47D7-B8CB-E691371E8C9B}" type="datetime1">
              <a:rPr lang="en-US" smtClean="0"/>
              <a:pPr/>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CE40D-2BFC-40CA-B588-343EF5AAF5D8}" type="datetime1">
              <a:rPr lang="en-US" smtClean="0"/>
              <a:pPr/>
              <a:t>5/5/2024</a:t>
            </a:fld>
            <a:endParaRPr lang="en-US"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www.youtube.com/watch?v=GqmNvcnXQOQ&amp;list=LL&amp;index=1&amp;t=2073s" TargetMode="External"/><Relationship Id="rId3" Type="http://schemas.openxmlformats.org/officeDocument/2006/relationships/hyperlink" Target="https://towardsdatascience.com/the-tale-of-missing-values-in-python-c96beb0e8a9d" TargetMode="External"/><Relationship Id="rId7" Type="http://schemas.openxmlformats.org/officeDocument/2006/relationships/hyperlink" Target="https://repost.aws/knowledge-center/iot-core-publish-mqtt-messages-python" TargetMode="External"/><Relationship Id="rId2" Type="http://schemas.openxmlformats.org/officeDocument/2006/relationships/hyperlink" Target="https://www.statista.com/statistics/266210/number-of-available-applications-in-the-google-play-store/" TargetMode="External"/><Relationship Id="rId1" Type="http://schemas.openxmlformats.org/officeDocument/2006/relationships/slideLayout" Target="../slideLayouts/slideLayout2.xml"/><Relationship Id="rId6" Type="http://schemas.openxmlformats.org/officeDocument/2006/relationships/hyperlink" Target="https://www.machinelearningplus.com/machine-learning/feature-selection/" TargetMode="External"/><Relationship Id="rId5" Type="http://schemas.openxmlformats.org/officeDocument/2006/relationships/hyperlink" Target="https://www.analyticsvidhya.com/blog/2016/03/select-important-variables-boruta-package/" TargetMode="External"/><Relationship Id="rId4" Type="http://schemas.openxmlformats.org/officeDocument/2006/relationships/hyperlink" Target="https://www.listendata.com/2017/05/feature-selection-boruta-package.html" TargetMode="External"/><Relationship Id="rId9" Type="http://schemas.openxmlformats.org/officeDocument/2006/relationships/hyperlink" Target="https://www.youtube.com/watch?v=-ROGwBtKazc&amp;list=LL&amp;index=3"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248" y="1382411"/>
            <a:ext cx="11480800" cy="1626368"/>
          </a:xfrm>
        </p:spPr>
        <p:txBody>
          <a:bodyPr>
            <a:normAutofit fontScale="90000"/>
          </a:bodyPr>
          <a:lstStyle/>
          <a:p>
            <a:r>
              <a:rPr lang="en-US" dirty="0" smtClean="0"/>
              <a:t/>
            </a:r>
            <a:br>
              <a:rPr lang="en-US" dirty="0" smtClean="0"/>
            </a:br>
            <a:r>
              <a:rPr lang="en-US" sz="3100" dirty="0" smtClean="0"/>
              <a:t> </a:t>
            </a:r>
            <a:r>
              <a:rPr lang="en-US" sz="3100" smtClean="0"/>
              <a:t>Industry Project </a:t>
            </a:r>
            <a:r>
              <a:rPr lang="en-US" sz="3100" dirty="0" smtClean="0"/>
              <a:t/>
            </a:r>
            <a:br>
              <a:rPr lang="en-US" sz="3100" dirty="0" smtClean="0"/>
            </a:br>
            <a:r>
              <a:rPr lang="en-US" sz="3100" dirty="0" smtClean="0"/>
              <a:t>Presentation </a:t>
            </a:r>
            <a:r>
              <a:rPr lang="en-US" sz="3100" dirty="0"/>
              <a:t/>
            </a:r>
            <a:br>
              <a:rPr lang="en-US" sz="3100" dirty="0"/>
            </a:br>
            <a:r>
              <a:rPr lang="en-US" sz="3100" dirty="0" smtClean="0"/>
              <a:t>on </a:t>
            </a:r>
            <a:r>
              <a:rPr lang="en-US" smtClean="0"/>
              <a:t/>
            </a:r>
            <a:br>
              <a:rPr lang="en-US" smtClean="0"/>
            </a:br>
            <a:r>
              <a:rPr lang="en-US" sz="3300" smtClean="0"/>
              <a:t>“IOT DATA ANALYTICS”</a:t>
            </a:r>
            <a:r>
              <a:rPr lang="en-US" sz="3300" dirty="0" smtClean="0"/>
              <a:t/>
            </a:r>
            <a:br>
              <a:rPr lang="en-US" sz="3300" dirty="0" smtClean="0"/>
            </a:br>
            <a:endParaRPr lang="en-US" sz="3300" dirty="0"/>
          </a:p>
        </p:txBody>
      </p:sp>
      <p:sp>
        <p:nvSpPr>
          <p:cNvPr id="3" name="Subtitle 2"/>
          <p:cNvSpPr>
            <a:spLocks noGrp="1"/>
          </p:cNvSpPr>
          <p:nvPr>
            <p:ph type="subTitle" idx="1"/>
          </p:nvPr>
        </p:nvSpPr>
        <p:spPr>
          <a:xfrm>
            <a:off x="993228" y="3167893"/>
            <a:ext cx="9921114" cy="3690107"/>
          </a:xfrm>
        </p:spPr>
        <p:txBody>
          <a:bodyPr>
            <a:noAutofit/>
          </a:bodyPr>
          <a:lstStyle/>
          <a:p>
            <a:r>
              <a:rPr lang="en-US" sz="2800" dirty="0" smtClean="0">
                <a:solidFill>
                  <a:schemeClr val="tx1"/>
                </a:solidFill>
                <a:latin typeface="+mj-lt"/>
                <a:ea typeface="+mj-ea"/>
                <a:cs typeface="+mj-cs"/>
              </a:rPr>
              <a:t>By</a:t>
            </a:r>
          </a:p>
          <a:p>
            <a:r>
              <a:rPr lang="en-US" sz="2800" dirty="0" smtClean="0">
                <a:solidFill>
                  <a:schemeClr val="tx1"/>
                </a:solidFill>
                <a:latin typeface="+mj-lt"/>
                <a:ea typeface="+mj-ea"/>
                <a:cs typeface="+mj-cs"/>
              </a:rPr>
              <a:t>Group ID</a:t>
            </a:r>
            <a:r>
              <a:rPr lang="en-US" sz="2800" smtClean="0">
                <a:solidFill>
                  <a:schemeClr val="tx1"/>
                </a:solidFill>
                <a:latin typeface="+mj-lt"/>
                <a:ea typeface="+mj-ea"/>
                <a:cs typeface="+mj-cs"/>
              </a:rPr>
              <a:t>: G29</a:t>
            </a:r>
            <a:endParaRPr lang="en-US" sz="2800" dirty="0" smtClean="0">
              <a:solidFill>
                <a:schemeClr val="tx1"/>
              </a:solidFill>
              <a:latin typeface="+mj-lt"/>
              <a:ea typeface="+mj-ea"/>
              <a:cs typeface="+mj-cs"/>
            </a:endParaRPr>
          </a:p>
          <a:p>
            <a:r>
              <a:rPr lang="en-US" sz="2800" smtClean="0">
                <a:solidFill>
                  <a:schemeClr val="tx1"/>
                </a:solidFill>
                <a:latin typeface="+mj-lt"/>
                <a:ea typeface="+mj-ea"/>
                <a:cs typeface="+mj-cs"/>
              </a:rPr>
              <a:t>Team Member </a:t>
            </a:r>
            <a:r>
              <a:rPr lang="en-US" sz="2800" dirty="0" smtClean="0">
                <a:solidFill>
                  <a:schemeClr val="tx1"/>
                </a:solidFill>
                <a:latin typeface="+mj-lt"/>
                <a:ea typeface="+mj-ea"/>
                <a:cs typeface="+mj-cs"/>
              </a:rPr>
              <a:t>Name &amp; Enrollment </a:t>
            </a:r>
            <a:r>
              <a:rPr lang="en-US" sz="2800" smtClean="0">
                <a:solidFill>
                  <a:schemeClr val="tx1"/>
                </a:solidFill>
                <a:latin typeface="+mj-lt"/>
                <a:ea typeface="+mj-ea"/>
                <a:cs typeface="+mj-cs"/>
              </a:rPr>
              <a:t>No:</a:t>
            </a:r>
          </a:p>
          <a:p>
            <a:r>
              <a:rPr lang="en-US" sz="2800" smtClean="0">
                <a:solidFill>
                  <a:schemeClr val="tx1"/>
                </a:solidFill>
                <a:latin typeface="+mj-lt"/>
                <a:ea typeface="+mj-ea"/>
                <a:cs typeface="+mj-cs"/>
              </a:rPr>
              <a:t>Archan Vyas – 21162122007</a:t>
            </a:r>
            <a:endParaRPr lang="en-US" sz="2800" dirty="0" smtClean="0">
              <a:solidFill>
                <a:schemeClr val="tx1"/>
              </a:solidFill>
              <a:latin typeface="+mj-lt"/>
              <a:ea typeface="+mj-ea"/>
              <a:cs typeface="+mj-cs"/>
            </a:endParaRPr>
          </a:p>
          <a:p>
            <a:r>
              <a:rPr lang="en-US" sz="2800" dirty="0" smtClean="0">
                <a:solidFill>
                  <a:schemeClr val="tx1"/>
                </a:solidFill>
                <a:latin typeface="+mj-lt"/>
                <a:ea typeface="+mj-ea"/>
                <a:cs typeface="+mj-cs"/>
              </a:rPr>
              <a:t>Institute of Computer Technology, Ganpat University</a:t>
            </a:r>
          </a:p>
          <a:p>
            <a:r>
              <a:rPr lang="en-US" sz="2800" smtClean="0">
                <a:solidFill>
                  <a:schemeClr val="tx1"/>
                </a:solidFill>
                <a:latin typeface="+mj-lt"/>
                <a:ea typeface="+mj-ea"/>
                <a:cs typeface="+mj-cs"/>
              </a:rPr>
              <a:t>Date:12/05/2024</a:t>
            </a:r>
            <a:endParaRPr lang="en-US" sz="2800" dirty="0" smtClean="0">
              <a:solidFill>
                <a:schemeClr val="tx1"/>
              </a:solidFill>
              <a:latin typeface="+mj-lt"/>
              <a:ea typeface="+mj-ea"/>
              <a:cs typeface="+mj-cs"/>
            </a:endParaRPr>
          </a:p>
          <a:p>
            <a:endParaRPr lang="en-US" sz="2800" dirty="0" smtClean="0">
              <a:solidFill>
                <a:schemeClr val="tx1"/>
              </a:solidFill>
              <a:latin typeface="+mj-lt"/>
              <a:ea typeface="+mj-ea"/>
              <a:cs typeface="+mj-cs"/>
            </a:endParaRPr>
          </a:p>
          <a:p>
            <a:endParaRPr lang="en-US" sz="2800" b="1" dirty="0" smtClean="0">
              <a:solidFill>
                <a:schemeClr val="tx1"/>
              </a:solidFill>
              <a:latin typeface="+mj-lt"/>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4276" y="160255"/>
            <a:ext cx="5619761" cy="98298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FLOWCHART(IOT FRAMEWORK WITHOUT CLOUD)</a:t>
            </a:r>
          </a:p>
        </p:txBody>
      </p:sp>
      <p:sp>
        <p:nvSpPr>
          <p:cNvPr id="4" name="Date Placeholder 3"/>
          <p:cNvSpPr>
            <a:spLocks noGrp="1"/>
          </p:cNvSpPr>
          <p:nvPr>
            <p:ph type="dt" sz="half" idx="10"/>
          </p:nvPr>
        </p:nvSpPr>
        <p:spPr/>
        <p:txBody>
          <a:bodyPr/>
          <a:lstStyle/>
          <a:p>
            <a:fld id="{D475C98E-8DF6-40FE-826F-CB1B1EDB4BCF}" type="datetime1">
              <a:rPr lang="en-US" smtClean="0"/>
              <a:pPr/>
              <a:t>5/5/2024</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
        <p:nvSpPr>
          <p:cNvPr id="3" name="Content Placeholder 2"/>
          <p:cNvSpPr>
            <a:spLocks noGrp="1"/>
          </p:cNvSpPr>
          <p:nvPr>
            <p:ph idx="1"/>
          </p:nvPr>
        </p:nvSpPr>
        <p:spPr/>
        <p:txBody>
          <a:bodyPr/>
          <a:lstStyle/>
          <a:p>
            <a:endParaRPr lang="en-US"/>
          </a:p>
        </p:txBody>
      </p:sp>
      <p:pic>
        <p:nvPicPr>
          <p:cNvPr id="7" name="Picture 6"/>
          <p:cNvPicPr/>
          <p:nvPr/>
        </p:nvPicPr>
        <p:blipFill>
          <a:blip r:embed="rId2"/>
          <a:stretch>
            <a:fillRect/>
          </a:stretch>
        </p:blipFill>
        <p:spPr>
          <a:xfrm>
            <a:off x="2635250" y="1931356"/>
            <a:ext cx="6921500" cy="4194810"/>
          </a:xfrm>
          <a:prstGeom prst="rect">
            <a:avLst/>
          </a:prstGeom>
        </p:spPr>
      </p:pic>
    </p:spTree>
    <p:extLst>
      <p:ext uri="{BB962C8B-B14F-4D97-AF65-F5344CB8AC3E}">
        <p14:creationId xmlns:p14="http://schemas.microsoft.com/office/powerpoint/2010/main" val="28725729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FLOWCHART(IOT FRAMEWORK WITH CLOUD)</a:t>
            </a:r>
          </a:p>
        </p:txBody>
      </p:sp>
      <p:sp>
        <p:nvSpPr>
          <p:cNvPr id="4" name="Date Placeholder 3"/>
          <p:cNvSpPr>
            <a:spLocks noGrp="1"/>
          </p:cNvSpPr>
          <p:nvPr>
            <p:ph type="dt" sz="half" idx="10"/>
          </p:nvPr>
        </p:nvSpPr>
        <p:spPr/>
        <p:txBody>
          <a:bodyPr/>
          <a:lstStyle/>
          <a:p>
            <a:fld id="{D475C98E-8DF6-40FE-826F-CB1B1EDB4BCF}" type="datetime1">
              <a:rPr lang="en-US" smtClean="0"/>
              <a:pPr/>
              <a:t>5/5/2024</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
        <p:nvSpPr>
          <p:cNvPr id="7" name="Content Placeholder 6"/>
          <p:cNvSpPr>
            <a:spLocks noGrp="1"/>
          </p:cNvSpPr>
          <p:nvPr>
            <p:ph idx="1"/>
          </p:nvPr>
        </p:nvSpPr>
        <p:spPr/>
        <p:txBody>
          <a:bodyPr/>
          <a:lstStyle/>
          <a:p>
            <a:endParaRPr lang="en-US"/>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254034" y="1832338"/>
            <a:ext cx="9653452" cy="3797754"/>
          </a:xfrm>
          <a:prstGeom prst="rect">
            <a:avLst/>
          </a:prstGeom>
        </p:spPr>
      </p:pic>
    </p:spTree>
    <p:extLst>
      <p:ext uri="{BB962C8B-B14F-4D97-AF65-F5344CB8AC3E}">
        <p14:creationId xmlns:p14="http://schemas.microsoft.com/office/powerpoint/2010/main" val="1036864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ALGORITHMS</a:t>
            </a:r>
          </a:p>
        </p:txBody>
      </p:sp>
      <p:sp>
        <p:nvSpPr>
          <p:cNvPr id="3" name="Content Placeholder 2"/>
          <p:cNvSpPr>
            <a:spLocks noGrp="1"/>
          </p:cNvSpPr>
          <p:nvPr>
            <p:ph idx="1"/>
          </p:nvPr>
        </p:nvSpPr>
        <p:spPr/>
        <p:txBody>
          <a:bodyPr>
            <a:normAutofit fontScale="85000" lnSpcReduction="20000"/>
          </a:bodyPr>
          <a:lstStyle/>
          <a:p>
            <a:r>
              <a:rPr lang="en-US"/>
              <a:t>Read Sensor Data</a:t>
            </a:r>
          </a:p>
          <a:p>
            <a:r>
              <a:rPr lang="en-US"/>
              <a:t>Format Data into JSON</a:t>
            </a:r>
          </a:p>
          <a:p>
            <a:r>
              <a:rPr lang="en-US"/>
              <a:t>Connect to AWS IoT Core</a:t>
            </a:r>
          </a:p>
          <a:p>
            <a:r>
              <a:rPr lang="en-US"/>
              <a:t>Publish Sensor Data</a:t>
            </a:r>
          </a:p>
          <a:p>
            <a:r>
              <a:rPr lang="en-US"/>
              <a:t>Subscribe to MQTT Topics</a:t>
            </a:r>
          </a:p>
          <a:p>
            <a:r>
              <a:rPr lang="en-US"/>
              <a:t>Upload Data to AWS S3</a:t>
            </a:r>
          </a:p>
          <a:p>
            <a:r>
              <a:rPr lang="en-US"/>
              <a:t>Data Storage and Analysis</a:t>
            </a:r>
          </a:p>
          <a:p>
            <a:r>
              <a:rPr lang="en-US"/>
              <a:t>End-to-End Encryption</a:t>
            </a:r>
          </a:p>
          <a:p>
            <a:r>
              <a:rPr lang="en-US"/>
              <a:t>Error Handling and Retry Mechanism</a:t>
            </a:r>
          </a:p>
          <a:p>
            <a:r>
              <a:rPr lang="en-US"/>
              <a:t>Continuous Monitoring and Optimization</a:t>
            </a:r>
          </a:p>
        </p:txBody>
      </p:sp>
      <p:sp>
        <p:nvSpPr>
          <p:cNvPr id="4" name="Date Placeholder 3"/>
          <p:cNvSpPr>
            <a:spLocks noGrp="1"/>
          </p:cNvSpPr>
          <p:nvPr>
            <p:ph type="dt" sz="half" idx="10"/>
          </p:nvPr>
        </p:nvSpPr>
        <p:spPr/>
        <p:txBody>
          <a:bodyPr/>
          <a:lstStyle/>
          <a:p>
            <a:fld id="{D475C98E-8DF6-40FE-826F-CB1B1EDB4BCF}" type="datetime1">
              <a:rPr lang="en-US" smtClean="0"/>
              <a:pPr/>
              <a:t>5/5/2024</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1522912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IMPLEMENTATION DETAILS(WITH CLOUD)</a:t>
            </a:r>
          </a:p>
        </p:txBody>
      </p:sp>
      <p:sp>
        <p:nvSpPr>
          <p:cNvPr id="3" name="Content Placeholder 2"/>
          <p:cNvSpPr>
            <a:spLocks noGrp="1"/>
          </p:cNvSpPr>
          <p:nvPr>
            <p:ph idx="1"/>
          </p:nvPr>
        </p:nvSpPr>
        <p:spPr/>
        <p:txBody>
          <a:bodyPr>
            <a:normAutofit lnSpcReduction="10000"/>
          </a:bodyPr>
          <a:lstStyle/>
          <a:p>
            <a:r>
              <a:rPr lang="en-US"/>
              <a:t>Hardware Setup</a:t>
            </a:r>
          </a:p>
          <a:p>
            <a:r>
              <a:rPr lang="en-US"/>
              <a:t>AWS Setup</a:t>
            </a:r>
          </a:p>
          <a:p>
            <a:r>
              <a:rPr lang="en-US"/>
              <a:t>Raspberry Pi Configuration</a:t>
            </a:r>
          </a:p>
          <a:p>
            <a:r>
              <a:rPr lang="en-US"/>
              <a:t>Generate Certificates and Configure AWS IoT Core</a:t>
            </a:r>
          </a:p>
          <a:p>
            <a:r>
              <a:rPr lang="en-US"/>
              <a:t>Implement MQTT Communication</a:t>
            </a:r>
          </a:p>
          <a:p>
            <a:r>
              <a:rPr lang="en-US"/>
              <a:t>Python Scripting</a:t>
            </a:r>
          </a:p>
          <a:p>
            <a:r>
              <a:rPr lang="en-US"/>
              <a:t>Upload Data to AWS S3</a:t>
            </a:r>
          </a:p>
          <a:p>
            <a:r>
              <a:rPr lang="en-US"/>
              <a:t>Testing and ValiMonitoring and Maintenancedation</a:t>
            </a:r>
          </a:p>
          <a:p>
            <a:endParaRPr lang="en-US"/>
          </a:p>
        </p:txBody>
      </p:sp>
      <p:sp>
        <p:nvSpPr>
          <p:cNvPr id="4" name="Date Placeholder 3"/>
          <p:cNvSpPr>
            <a:spLocks noGrp="1"/>
          </p:cNvSpPr>
          <p:nvPr>
            <p:ph type="dt" sz="half" idx="10"/>
          </p:nvPr>
        </p:nvSpPr>
        <p:spPr/>
        <p:txBody>
          <a:bodyPr/>
          <a:lstStyle/>
          <a:p>
            <a:fld id="{D475C98E-8DF6-40FE-826F-CB1B1EDB4BCF}" type="datetime1">
              <a:rPr lang="en-US" smtClean="0"/>
              <a:pPr/>
              <a:t>5/5/2024</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3075051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IMPLEMENTATION DETAILS(WITHOUT CLOUD)</a:t>
            </a:r>
          </a:p>
        </p:txBody>
      </p:sp>
      <p:sp>
        <p:nvSpPr>
          <p:cNvPr id="3" name="Content Placeholder 2"/>
          <p:cNvSpPr>
            <a:spLocks noGrp="1"/>
          </p:cNvSpPr>
          <p:nvPr>
            <p:ph idx="1"/>
          </p:nvPr>
        </p:nvSpPr>
        <p:spPr/>
        <p:txBody>
          <a:bodyPr/>
          <a:lstStyle/>
          <a:p>
            <a:r>
              <a:rPr lang="en-US"/>
              <a:t>Wiring DHT11 Sensor to Raspberry Pi</a:t>
            </a:r>
          </a:p>
          <a:p>
            <a:r>
              <a:rPr lang="en-US"/>
              <a:t>Setting up MongoDB on Raspberry Pi</a:t>
            </a:r>
          </a:p>
          <a:p>
            <a:r>
              <a:rPr lang="en-US"/>
              <a:t>Python Script for Data Collection</a:t>
            </a:r>
          </a:p>
          <a:p>
            <a:r>
              <a:rPr lang="en-US"/>
              <a:t>Power BI Setup</a:t>
            </a:r>
          </a:p>
          <a:p>
            <a:r>
              <a:rPr lang="en-US"/>
              <a:t>Data Visualization in Power BI</a:t>
            </a:r>
          </a:p>
        </p:txBody>
      </p:sp>
      <p:sp>
        <p:nvSpPr>
          <p:cNvPr id="4" name="Date Placeholder 3"/>
          <p:cNvSpPr>
            <a:spLocks noGrp="1"/>
          </p:cNvSpPr>
          <p:nvPr>
            <p:ph type="dt" sz="half" idx="10"/>
          </p:nvPr>
        </p:nvSpPr>
        <p:spPr/>
        <p:txBody>
          <a:bodyPr/>
          <a:lstStyle/>
          <a:p>
            <a:fld id="{D475C98E-8DF6-40FE-826F-CB1B1EDB4BCF}" type="datetime1">
              <a:rPr lang="en-US" smtClean="0"/>
              <a:pPr/>
              <a:t>5/5/2024</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846784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SNIPPET CODE(WITHOUT CLOUD)</a:t>
            </a:r>
            <a:endParaRPr lang="en-US"/>
          </a:p>
        </p:txBody>
      </p:sp>
      <p:sp>
        <p:nvSpPr>
          <p:cNvPr id="4" name="Date Placeholder 3"/>
          <p:cNvSpPr>
            <a:spLocks noGrp="1"/>
          </p:cNvSpPr>
          <p:nvPr>
            <p:ph type="dt" sz="half" idx="10"/>
          </p:nvPr>
        </p:nvSpPr>
        <p:spPr/>
        <p:txBody>
          <a:bodyPr/>
          <a:lstStyle/>
          <a:p>
            <a:fld id="{D475C98E-8DF6-40FE-826F-CB1B1EDB4BCF}" type="datetime1">
              <a:rPr lang="en-US" smtClean="0"/>
              <a:pPr/>
              <a:t>5/5/2024</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6" name="Content Placeholder 5"/>
          <p:cNvPicPr>
            <a:picLocks noGrp="1" noChangeAspect="1"/>
          </p:cNvPicPr>
          <p:nvPr>
            <p:ph idx="1"/>
          </p:nvPr>
        </p:nvPicPr>
        <p:blipFill>
          <a:blip r:embed="rId2"/>
          <a:stretch>
            <a:fillRect/>
          </a:stretch>
        </p:blipFill>
        <p:spPr>
          <a:xfrm>
            <a:off x="2693446" y="1600200"/>
            <a:ext cx="6805108" cy="4525963"/>
          </a:xfrm>
          <a:prstGeom prst="rect">
            <a:avLst/>
          </a:prstGeom>
        </p:spPr>
      </p:pic>
    </p:spTree>
    <p:extLst>
      <p:ext uri="{BB962C8B-B14F-4D97-AF65-F5344CB8AC3E}">
        <p14:creationId xmlns:p14="http://schemas.microsoft.com/office/powerpoint/2010/main" val="26006949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SNIPPET CODE(WITH CLOUD)</a:t>
            </a:r>
            <a:endParaRPr lang="en-US"/>
          </a:p>
        </p:txBody>
      </p:sp>
      <p:sp>
        <p:nvSpPr>
          <p:cNvPr id="4" name="Date Placeholder 3"/>
          <p:cNvSpPr>
            <a:spLocks noGrp="1"/>
          </p:cNvSpPr>
          <p:nvPr>
            <p:ph type="dt" sz="half" idx="10"/>
          </p:nvPr>
        </p:nvSpPr>
        <p:spPr/>
        <p:txBody>
          <a:bodyPr/>
          <a:lstStyle/>
          <a:p>
            <a:fld id="{D475C98E-8DF6-40FE-826F-CB1B1EDB4BCF}" type="datetime1">
              <a:rPr lang="en-US" smtClean="0"/>
              <a:pPr/>
              <a:t>5/5/2024</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6" name="Content Placeholder 5"/>
          <p:cNvPicPr>
            <a:picLocks noGrp="1"/>
          </p:cNvPicPr>
          <p:nvPr>
            <p:ph idx="1"/>
          </p:nvPr>
        </p:nvPicPr>
        <p:blipFill>
          <a:blip r:embed="rId2"/>
          <a:stretch>
            <a:fillRect/>
          </a:stretch>
        </p:blipFill>
        <p:spPr>
          <a:xfrm>
            <a:off x="1856783" y="2019837"/>
            <a:ext cx="8478433" cy="3686689"/>
          </a:xfrm>
          <a:prstGeom prst="rect">
            <a:avLst/>
          </a:prstGeom>
        </p:spPr>
      </p:pic>
    </p:spTree>
    <p:extLst>
      <p:ext uri="{BB962C8B-B14F-4D97-AF65-F5344CB8AC3E}">
        <p14:creationId xmlns:p14="http://schemas.microsoft.com/office/powerpoint/2010/main" val="27742730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IAM &amp; MQTT</a:t>
            </a:r>
          </a:p>
        </p:txBody>
      </p:sp>
      <p:sp>
        <p:nvSpPr>
          <p:cNvPr id="4" name="Date Placeholder 3"/>
          <p:cNvSpPr>
            <a:spLocks noGrp="1"/>
          </p:cNvSpPr>
          <p:nvPr>
            <p:ph type="dt" sz="half" idx="10"/>
          </p:nvPr>
        </p:nvSpPr>
        <p:spPr/>
        <p:txBody>
          <a:bodyPr/>
          <a:lstStyle/>
          <a:p>
            <a:fld id="{D475C98E-8DF6-40FE-826F-CB1B1EDB4BCF}" type="datetime1">
              <a:rPr lang="en-US" smtClean="0"/>
              <a:pPr/>
              <a:t>5/5/2024</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6" name="Content Placeholder 3"/>
          <p:cNvPicPr>
            <a:picLocks noGrp="1" noChangeAspect="1"/>
          </p:cNvPicPr>
          <p:nvPr>
            <p:ph idx="1"/>
          </p:nvPr>
        </p:nvPicPr>
        <p:blipFill>
          <a:blip r:embed="rId2"/>
          <a:stretch>
            <a:fillRect/>
          </a:stretch>
        </p:blipFill>
        <p:spPr>
          <a:xfrm>
            <a:off x="1258391" y="1600200"/>
            <a:ext cx="4410890" cy="4525963"/>
          </a:xfrm>
          <a:prstGeom prst="rect">
            <a:avLst/>
          </a:prstGeom>
        </p:spPr>
      </p:pic>
      <p:pic>
        <p:nvPicPr>
          <p:cNvPr id="7" name="Content Placeholder 3"/>
          <p:cNvPicPr>
            <a:picLocks noChangeAspect="1"/>
          </p:cNvPicPr>
          <p:nvPr/>
        </p:nvPicPr>
        <p:blipFill>
          <a:blip r:embed="rId3"/>
          <a:stretch>
            <a:fillRect/>
          </a:stretch>
        </p:blipFill>
        <p:spPr>
          <a:xfrm>
            <a:off x="6204856" y="1417638"/>
            <a:ext cx="5251269" cy="4797243"/>
          </a:xfrm>
          <a:prstGeom prst="rect">
            <a:avLst/>
          </a:prstGeom>
        </p:spPr>
      </p:pic>
    </p:spTree>
    <p:extLst>
      <p:ext uri="{BB962C8B-B14F-4D97-AF65-F5344CB8AC3E}">
        <p14:creationId xmlns:p14="http://schemas.microsoft.com/office/powerpoint/2010/main" val="2971597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IOT CORE(THING) &amp; S3 BUCKET</a:t>
            </a:r>
            <a:endParaRPr lang="en-US"/>
          </a:p>
        </p:txBody>
      </p:sp>
      <p:sp>
        <p:nvSpPr>
          <p:cNvPr id="4" name="Date Placeholder 3"/>
          <p:cNvSpPr>
            <a:spLocks noGrp="1"/>
          </p:cNvSpPr>
          <p:nvPr>
            <p:ph type="dt" sz="half" idx="10"/>
          </p:nvPr>
        </p:nvSpPr>
        <p:spPr/>
        <p:txBody>
          <a:bodyPr/>
          <a:lstStyle/>
          <a:p>
            <a:fld id="{D475C98E-8DF6-40FE-826F-CB1B1EDB4BCF}" type="datetime1">
              <a:rPr lang="en-US" smtClean="0"/>
              <a:pPr/>
              <a:t>5/5/2024</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6" name="Content Placeholder 3"/>
          <p:cNvPicPr>
            <a:picLocks noGrp="1"/>
          </p:cNvPicPr>
          <p:nvPr>
            <p:ph idx="1"/>
          </p:nvPr>
        </p:nvPicPr>
        <p:blipFill>
          <a:blip r:embed="rId2"/>
          <a:stretch>
            <a:fillRect/>
          </a:stretch>
        </p:blipFill>
        <p:spPr>
          <a:xfrm>
            <a:off x="1216112" y="1600200"/>
            <a:ext cx="4688300" cy="4525963"/>
          </a:xfrm>
          <a:prstGeom prst="rect">
            <a:avLst/>
          </a:prstGeom>
        </p:spPr>
      </p:pic>
      <p:pic>
        <p:nvPicPr>
          <p:cNvPr id="7" name="Picture 6"/>
          <p:cNvPicPr/>
          <p:nvPr/>
        </p:nvPicPr>
        <p:blipFill>
          <a:blip r:embed="rId3"/>
          <a:stretch>
            <a:fillRect/>
          </a:stretch>
        </p:blipFill>
        <p:spPr>
          <a:xfrm>
            <a:off x="6096000" y="1687512"/>
            <a:ext cx="5794647" cy="4351338"/>
          </a:xfrm>
          <a:prstGeom prst="rect">
            <a:avLst/>
          </a:prstGeom>
        </p:spPr>
      </p:pic>
    </p:spTree>
    <p:extLst>
      <p:ext uri="{BB962C8B-B14F-4D97-AF65-F5344CB8AC3E}">
        <p14:creationId xmlns:p14="http://schemas.microsoft.com/office/powerpoint/2010/main" val="36861581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CONCLUSION</a:t>
            </a:r>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a:t>Our project successfully establishes a secure and efficient pipeline for transmitting sensor data from a DHT11 sensor connected to a Raspberry Pi to an AWS S3 bucket. By leveraging MQTT protocol and AWS services, we ensure seamless communication and storage of sensor data in the cloud. This solution offers scalability, reliability, and data integrity, laying the groundwork for advanced IoT applications. With end-to-end encryption and proper authentication mechanisms, we guarantee the confidentiality and security of the transmitted data. This project serves as a foundational step towards building intelligent and scalable IoT solutions, enabling organizations to harness the power of sensor data for informed decision-making and innovation.</a:t>
            </a:r>
          </a:p>
        </p:txBody>
      </p:sp>
      <p:sp>
        <p:nvSpPr>
          <p:cNvPr id="4" name="Date Placeholder 3"/>
          <p:cNvSpPr>
            <a:spLocks noGrp="1"/>
          </p:cNvSpPr>
          <p:nvPr>
            <p:ph type="dt" sz="half" idx="10"/>
          </p:nvPr>
        </p:nvSpPr>
        <p:spPr/>
        <p:txBody>
          <a:bodyPr/>
          <a:lstStyle/>
          <a:p>
            <a:fld id="{D475C98E-8DF6-40FE-826F-CB1B1EDB4BCF}" type="datetime1">
              <a:rPr lang="en-US" smtClean="0"/>
              <a:pPr/>
              <a:t>5/5/2024</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5984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p>
        </p:txBody>
      </p:sp>
      <p:sp>
        <p:nvSpPr>
          <p:cNvPr id="3" name="Content Placeholder 2"/>
          <p:cNvSpPr>
            <a:spLocks noGrp="1"/>
          </p:cNvSpPr>
          <p:nvPr>
            <p:ph idx="1"/>
          </p:nvPr>
        </p:nvSpPr>
        <p:spPr/>
        <p:txBody>
          <a:bodyPr>
            <a:normAutofit fontScale="70000" lnSpcReduction="20000"/>
          </a:bodyPr>
          <a:lstStyle/>
          <a:p>
            <a:r>
              <a:rPr lang="en-IN"/>
              <a:t> Introduction</a:t>
            </a:r>
          </a:p>
          <a:p>
            <a:r>
              <a:rPr lang="en-IN"/>
              <a:t>Objectives</a:t>
            </a:r>
          </a:p>
          <a:p>
            <a:r>
              <a:rPr lang="en-IN"/>
              <a:t>Related Background</a:t>
            </a:r>
          </a:p>
          <a:p>
            <a:r>
              <a:rPr lang="en-IN"/>
              <a:t>Expected Outcome</a:t>
            </a:r>
          </a:p>
          <a:p>
            <a:r>
              <a:rPr lang="en-IN"/>
              <a:t>Tools &amp; Technology</a:t>
            </a:r>
          </a:p>
          <a:p>
            <a:r>
              <a:rPr lang="en-IN"/>
              <a:t>Methodology (Modules)</a:t>
            </a:r>
          </a:p>
          <a:p>
            <a:r>
              <a:rPr lang="en-IN"/>
              <a:t>Design / Diagrams &amp; TimeLine Charts with Milestones</a:t>
            </a:r>
          </a:p>
          <a:p>
            <a:r>
              <a:rPr lang="en-IN"/>
              <a:t>Flowchart &amp; Algorithms</a:t>
            </a:r>
          </a:p>
          <a:p>
            <a:r>
              <a:rPr lang="en-IN"/>
              <a:t>Implementation Details</a:t>
            </a:r>
          </a:p>
          <a:p>
            <a:r>
              <a:rPr lang="en-IN"/>
              <a:t>Conclusion </a:t>
            </a:r>
          </a:p>
          <a:p>
            <a:r>
              <a:rPr lang="en-US"/>
              <a:t>References</a:t>
            </a:r>
            <a:endParaRPr lang="en-IN"/>
          </a:p>
          <a:p>
            <a:r>
              <a:rPr lang="en-IN"/>
              <a:t>(Extra Can be Added/removed as per your Project Requirement)</a:t>
            </a:r>
          </a:p>
          <a:p>
            <a:endParaRPr lang="en-IN" dirty="0"/>
          </a:p>
        </p:txBody>
      </p:sp>
      <p:sp>
        <p:nvSpPr>
          <p:cNvPr id="4" name="Date Placeholder 3"/>
          <p:cNvSpPr>
            <a:spLocks noGrp="1"/>
          </p:cNvSpPr>
          <p:nvPr>
            <p:ph type="dt" sz="half" idx="10"/>
          </p:nvPr>
        </p:nvSpPr>
        <p:spPr/>
        <p:txBody>
          <a:bodyPr/>
          <a:lstStyle/>
          <a:p>
            <a:fld id="{D475C98E-8DF6-40FE-826F-CB1B1EDB4BCF}" type="datetime1">
              <a:rPr lang="en-US" smtClean="0"/>
              <a:pPr/>
              <a:t>5/5/2024</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6701093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REFERENCES</a:t>
            </a:r>
            <a:endParaRPr lang="en-US"/>
          </a:p>
        </p:txBody>
      </p:sp>
      <p:sp>
        <p:nvSpPr>
          <p:cNvPr id="3" name="Content Placeholder 2"/>
          <p:cNvSpPr>
            <a:spLocks noGrp="1"/>
          </p:cNvSpPr>
          <p:nvPr>
            <p:ph idx="1"/>
          </p:nvPr>
        </p:nvSpPr>
        <p:spPr/>
        <p:txBody>
          <a:bodyPr>
            <a:normAutofit fontScale="85000" lnSpcReduction="10000"/>
          </a:bodyPr>
          <a:lstStyle/>
          <a:p>
            <a:pPr lvl="1"/>
            <a:r>
              <a:rPr lang="en-US" u="sng">
                <a:hlinkClick r:id="rId2"/>
              </a:rPr>
              <a:t>https://www.statista.com/statistics/266210/number-of-available-applications-in-the-google-</a:t>
            </a:r>
            <a:r>
              <a:rPr lang="en-US"/>
              <a:t> </a:t>
            </a:r>
            <a:r>
              <a:rPr lang="en-US" u="sng">
                <a:hlinkClick r:id="rId2"/>
              </a:rPr>
              <a:t>play-store/</a:t>
            </a:r>
            <a:endParaRPr lang="en-US" sz="2000"/>
          </a:p>
          <a:p>
            <a:pPr lvl="1"/>
            <a:r>
              <a:rPr lang="en-US" u="sng">
                <a:hlinkClick r:id="rId3"/>
              </a:rPr>
              <a:t>https://towardsdatascience.com/the-tale-of-missing-values-in-python-c96beb0e8a9d</a:t>
            </a:r>
            <a:endParaRPr lang="en-US" sz="2000"/>
          </a:p>
          <a:p>
            <a:pPr lvl="1"/>
            <a:r>
              <a:rPr lang="en-US" u="sng">
                <a:hlinkClick r:id="rId4"/>
              </a:rPr>
              <a:t>https://www.listendata.com/2017/05/feature-selection-boruta-package.html</a:t>
            </a:r>
            <a:endParaRPr lang="en-US" sz="2000"/>
          </a:p>
          <a:p>
            <a:pPr lvl="1"/>
            <a:r>
              <a:rPr lang="en-US" u="sng">
                <a:hlinkClick r:id="rId5"/>
              </a:rPr>
              <a:t>https://www.analyticsvidhya.com/blog/2016/03/select-important-variables-boruta-package/</a:t>
            </a:r>
            <a:endParaRPr lang="en-US" sz="2000"/>
          </a:p>
          <a:p>
            <a:pPr lvl="1"/>
            <a:r>
              <a:rPr lang="en-US" u="sng">
                <a:hlinkClick r:id="rId6"/>
              </a:rPr>
              <a:t>https://www.machinelearningplus.com/machine-learning/feature-selection/</a:t>
            </a:r>
            <a:endParaRPr lang="en-US" sz="2000"/>
          </a:p>
          <a:p>
            <a:pPr lvl="1"/>
            <a:r>
              <a:rPr lang="en-US" u="sng">
                <a:hlinkClick r:id="rId7"/>
              </a:rPr>
              <a:t>https://repost.aws/knowledge-center/iot-core-publish-mqtt-messages-python</a:t>
            </a:r>
            <a:endParaRPr lang="en-US" sz="2000"/>
          </a:p>
          <a:p>
            <a:pPr lvl="1"/>
            <a:r>
              <a:rPr lang="en-US" u="sng">
                <a:hlinkClick r:id="rId8"/>
              </a:rPr>
              <a:t>https://www.youtube.com/watch?v=GqmNvcnXQOQ&amp;list=LL&amp;index=1&amp;t=2073s</a:t>
            </a:r>
            <a:endParaRPr lang="en-US" sz="2000"/>
          </a:p>
          <a:p>
            <a:pPr lvl="1"/>
            <a:r>
              <a:rPr lang="en-US" u="sng">
                <a:hlinkClick r:id="rId9"/>
              </a:rPr>
              <a:t>https://www.youtube.com/watch?v=-ROGwBtKazc&amp;list=LL&amp;index=3</a:t>
            </a:r>
            <a:endParaRPr lang="en-US" sz="2000"/>
          </a:p>
          <a:p>
            <a:endParaRPr lang="en-US"/>
          </a:p>
        </p:txBody>
      </p:sp>
      <p:sp>
        <p:nvSpPr>
          <p:cNvPr id="4" name="Date Placeholder 3"/>
          <p:cNvSpPr>
            <a:spLocks noGrp="1"/>
          </p:cNvSpPr>
          <p:nvPr>
            <p:ph type="dt" sz="half" idx="10"/>
          </p:nvPr>
        </p:nvSpPr>
        <p:spPr/>
        <p:txBody>
          <a:bodyPr/>
          <a:lstStyle/>
          <a:p>
            <a:fld id="{D475C98E-8DF6-40FE-826F-CB1B1EDB4BCF}" type="datetime1">
              <a:rPr lang="en-US" smtClean="0"/>
              <a:pPr/>
              <a:t>5/5/2024</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41115407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FUTURE WORK</a:t>
            </a:r>
            <a:endParaRPr lang="en-US"/>
          </a:p>
        </p:txBody>
      </p:sp>
      <p:sp>
        <p:nvSpPr>
          <p:cNvPr id="3" name="Content Placeholder 2"/>
          <p:cNvSpPr>
            <a:spLocks noGrp="1"/>
          </p:cNvSpPr>
          <p:nvPr>
            <p:ph idx="1"/>
          </p:nvPr>
        </p:nvSpPr>
        <p:spPr/>
        <p:txBody>
          <a:bodyPr/>
          <a:lstStyle/>
          <a:p>
            <a:r>
              <a:rPr lang="en-US"/>
              <a:t>DATA ANALYTIC SERVICE IN CLOUD AND HOW TO IMPLEMENT IT.</a:t>
            </a:r>
          </a:p>
          <a:p>
            <a:endParaRPr lang="en-US"/>
          </a:p>
          <a:p>
            <a:r>
              <a:rPr lang="en-US"/>
              <a:t>HOW TO DO THE USE OF MACHINE LEARNING IN THIS WHOLE PROCESS .</a:t>
            </a:r>
          </a:p>
          <a:p>
            <a:endParaRPr lang="en-US"/>
          </a:p>
          <a:p>
            <a:r>
              <a:rPr lang="en-US"/>
              <a:t>HOW WE CAN DO PREDICTIVE ANALYSIS INTO IT.</a:t>
            </a:r>
          </a:p>
        </p:txBody>
      </p:sp>
      <p:sp>
        <p:nvSpPr>
          <p:cNvPr id="4" name="Date Placeholder 3"/>
          <p:cNvSpPr>
            <a:spLocks noGrp="1"/>
          </p:cNvSpPr>
          <p:nvPr>
            <p:ph type="dt" sz="half" idx="10"/>
          </p:nvPr>
        </p:nvSpPr>
        <p:spPr/>
        <p:txBody>
          <a:bodyPr/>
          <a:lstStyle/>
          <a:p>
            <a:fld id="{D475C98E-8DF6-40FE-826F-CB1B1EDB4BCF}" type="datetime1">
              <a:rPr lang="en-US" smtClean="0"/>
              <a:pPr/>
              <a:t>5/5/2024</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38408543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endParaRPr lang="en-US"/>
          </a:p>
          <a:p>
            <a:pPr algn="ctr">
              <a:buNone/>
            </a:pPr>
            <a:r>
              <a:rPr lang="en-US"/>
              <a:t>Thank You !!</a:t>
            </a:r>
            <a:endParaRPr lang="en-IN" sz="100"/>
          </a:p>
          <a:p>
            <a:endParaRPr lang="en-US"/>
          </a:p>
          <a:p>
            <a:endParaRPr lang="en-US"/>
          </a:p>
        </p:txBody>
      </p:sp>
      <p:sp>
        <p:nvSpPr>
          <p:cNvPr id="4" name="Date Placeholder 3"/>
          <p:cNvSpPr>
            <a:spLocks noGrp="1"/>
          </p:cNvSpPr>
          <p:nvPr>
            <p:ph type="dt" sz="half" idx="10"/>
          </p:nvPr>
        </p:nvSpPr>
        <p:spPr/>
        <p:txBody>
          <a:bodyPr/>
          <a:lstStyle/>
          <a:p>
            <a:fld id="{D475C98E-8DF6-40FE-826F-CB1B1EDB4BCF}" type="datetime1">
              <a:rPr lang="en-US" smtClean="0"/>
              <a:pPr/>
              <a:t>5/5/2024</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026774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sp>
        <p:nvSpPr>
          <p:cNvPr id="3" name="Content Placeholder 2"/>
          <p:cNvSpPr>
            <a:spLocks noGrp="1"/>
          </p:cNvSpPr>
          <p:nvPr>
            <p:ph idx="1"/>
          </p:nvPr>
        </p:nvSpPr>
        <p:spPr/>
        <p:txBody>
          <a:bodyPr>
            <a:normAutofit fontScale="85000" lnSpcReduction="20000"/>
          </a:bodyPr>
          <a:lstStyle/>
          <a:p>
            <a:r>
              <a:rPr lang="en-US"/>
              <a:t>In the era of the Internet of Things (IoT), the ability to collect, analyze, and derive insights from sensor data has become increasingly crucial across various industries. Our project addresses this demand by establishing a seamless pipeline for transmitting sensor data from a DHT11 sensor connected to a Raspberry Pi to an AWS S3 bucket. </a:t>
            </a:r>
          </a:p>
          <a:p>
            <a:endParaRPr lang="en-US"/>
          </a:p>
          <a:p>
            <a:r>
              <a:rPr lang="en-US"/>
              <a:t>The power of MQTT (Message Queuing Telemetry Transport) protocol and AWS cloud services, we ensure secure and efficient transmission of data, laying the foundation for scalable and reliable IoT solutions. This presentation will delve into the implementation details of our project, highlighting the integration of hardware, software, and cloud technologies to enable secure and intelligent IoT data collection and storage.</a:t>
            </a:r>
          </a:p>
          <a:p>
            <a:endParaRPr lang="en-US"/>
          </a:p>
        </p:txBody>
      </p:sp>
      <p:sp>
        <p:nvSpPr>
          <p:cNvPr id="4" name="Date Placeholder 3"/>
          <p:cNvSpPr>
            <a:spLocks noGrp="1"/>
          </p:cNvSpPr>
          <p:nvPr>
            <p:ph type="dt" sz="half" idx="10"/>
          </p:nvPr>
        </p:nvSpPr>
        <p:spPr/>
        <p:txBody>
          <a:bodyPr/>
          <a:lstStyle/>
          <a:p>
            <a:fld id="{D475C98E-8DF6-40FE-826F-CB1B1EDB4BCF}" type="datetime1">
              <a:rPr lang="en-US" smtClean="0"/>
              <a:pPr/>
              <a:t>5/5/2024</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6326308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OBJECTIVES</a:t>
            </a:r>
          </a:p>
        </p:txBody>
      </p:sp>
      <p:sp>
        <p:nvSpPr>
          <p:cNvPr id="3" name="Content Placeholder 2"/>
          <p:cNvSpPr>
            <a:spLocks noGrp="1"/>
          </p:cNvSpPr>
          <p:nvPr>
            <p:ph idx="1"/>
          </p:nvPr>
        </p:nvSpPr>
        <p:spPr/>
        <p:txBody>
          <a:bodyPr>
            <a:normAutofit fontScale="70000" lnSpcReduction="20000"/>
          </a:bodyPr>
          <a:lstStyle/>
          <a:p>
            <a:pPr marL="0" indent="0">
              <a:buNone/>
            </a:pPr>
            <a:r>
              <a:rPr lang="en-US"/>
              <a:t>1. Establish a secure and reliable pipeline for transmitting sensor data from a DHT11 sensor connected to a Raspberry Pi to an AWS S3 bucket.</a:t>
            </a:r>
          </a:p>
          <a:p>
            <a:endParaRPr lang="en-US"/>
          </a:p>
          <a:p>
            <a:pPr marL="0" indent="0">
              <a:buNone/>
            </a:pPr>
            <a:r>
              <a:rPr lang="en-US"/>
              <a:t>2. Implement MQTT (Message Queuing Telemetry Transport) protocol for efficient and lightweight communication between the Raspberry Pi and AWS IoT Core.</a:t>
            </a:r>
          </a:p>
          <a:p>
            <a:endParaRPr lang="en-US"/>
          </a:p>
          <a:p>
            <a:pPr marL="0" indent="0">
              <a:buNone/>
            </a:pPr>
            <a:r>
              <a:rPr lang="en-US"/>
              <a:t>3. Ensure data integrity and confidentiality through the use of TLS/SSL encryption and IAM (Identity and Access Management) user authentication.</a:t>
            </a:r>
          </a:p>
          <a:p>
            <a:endParaRPr lang="en-US"/>
          </a:p>
          <a:p>
            <a:pPr marL="0" indent="0">
              <a:buNone/>
            </a:pPr>
            <a:r>
              <a:rPr lang="en-US"/>
              <a:t>4. Enable seamless integration with AWS services, such as S3 bucket storage and IAM user management, for scalable and flexible IoT solutions.</a:t>
            </a:r>
          </a:p>
          <a:p>
            <a:endParaRPr lang="en-US"/>
          </a:p>
          <a:p>
            <a:pPr marL="0" indent="0">
              <a:buNone/>
            </a:pPr>
            <a:r>
              <a:rPr lang="en-US"/>
              <a:t>5. The foundation for future enhancements, including real-time monitoring, data analytics, and predictive maintenance, to unlock the full potential of IoT data.</a:t>
            </a:r>
          </a:p>
        </p:txBody>
      </p:sp>
      <p:sp>
        <p:nvSpPr>
          <p:cNvPr id="4" name="Date Placeholder 3"/>
          <p:cNvSpPr>
            <a:spLocks noGrp="1"/>
          </p:cNvSpPr>
          <p:nvPr>
            <p:ph type="dt" sz="half" idx="10"/>
          </p:nvPr>
        </p:nvSpPr>
        <p:spPr/>
        <p:txBody>
          <a:bodyPr/>
          <a:lstStyle/>
          <a:p>
            <a:fld id="{D475C98E-8DF6-40FE-826F-CB1B1EDB4BCF}" type="datetime1">
              <a:rPr lang="en-US" smtClean="0"/>
              <a:pPr/>
              <a:t>5/5/2024</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3145600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RELATED BACKGROUND</a:t>
            </a:r>
          </a:p>
        </p:txBody>
      </p:sp>
      <p:sp>
        <p:nvSpPr>
          <p:cNvPr id="3" name="Content Placeholder 2"/>
          <p:cNvSpPr>
            <a:spLocks noGrp="1"/>
          </p:cNvSpPr>
          <p:nvPr>
            <p:ph idx="1"/>
          </p:nvPr>
        </p:nvSpPr>
        <p:spPr/>
        <p:txBody>
          <a:bodyPr>
            <a:normAutofit fontScale="55000" lnSpcReduction="20000"/>
          </a:bodyPr>
          <a:lstStyle/>
          <a:p>
            <a:pPr marL="0" indent="0">
              <a:buNone/>
            </a:pPr>
            <a:endParaRPr lang="en-US"/>
          </a:p>
          <a:p>
            <a:pPr marL="0" indent="0">
              <a:buNone/>
            </a:pPr>
            <a:r>
              <a:rPr lang="en-US"/>
              <a:t>1. Internet of Things (IoT) Revolution:  IoT devices has transformed various industries, enabling the collection of vast amounts of sensor data for analysis and decision-making.</a:t>
            </a:r>
          </a:p>
          <a:p>
            <a:endParaRPr lang="en-US"/>
          </a:p>
          <a:p>
            <a:pPr marL="0" indent="0">
              <a:buNone/>
            </a:pPr>
            <a:r>
              <a:rPr lang="en-US"/>
              <a:t>2. Raspberry Pi as IoT Gateway:Raspberry Pi, a low-cost, single-board computer, serves as a powerful IoT gateway capable of interfacing with sensors and transmitting data to cloud platforms.</a:t>
            </a:r>
          </a:p>
          <a:p>
            <a:endParaRPr lang="en-US"/>
          </a:p>
          <a:p>
            <a:pPr marL="0" indent="0">
              <a:buNone/>
            </a:pPr>
            <a:r>
              <a:rPr lang="en-US"/>
              <a:t>3. AWS Cloud Services: Amazon Web Services (AWS) offers a comprehensive suite of cloud services, providing scalable infrastructure and data management solutions for IoT applications.</a:t>
            </a:r>
          </a:p>
          <a:p>
            <a:endParaRPr lang="en-US"/>
          </a:p>
          <a:p>
            <a:pPr marL="0" indent="0">
              <a:buNone/>
            </a:pPr>
            <a:r>
              <a:rPr lang="en-US"/>
              <a:t>4. MQTT Protocol: MQTT, a lightweight messaging protocol, is widely adopted for IoT communication due to its efficiency, low bandwidth usage, and support for reliable messaging.</a:t>
            </a:r>
          </a:p>
          <a:p>
            <a:pPr marL="0" indent="0">
              <a:buNone/>
            </a:pPr>
            <a:endParaRPr lang="en-US"/>
          </a:p>
          <a:p>
            <a:pPr marL="0" indent="0">
              <a:buNone/>
            </a:pPr>
            <a:r>
              <a:rPr lang="en-US"/>
              <a:t>5. Security and Compliance: Security is paramount in IoT deployments, with considerations for data encryption, access control, and many other</a:t>
            </a:r>
            <a:r>
              <a:rPr lang="en-US" smtClean="0"/>
              <a:t>.</a:t>
            </a:r>
            <a:endParaRPr lang="en-US"/>
          </a:p>
          <a:p>
            <a:pPr marL="0" indent="0">
              <a:buNone/>
            </a:pPr>
            <a:r>
              <a:rPr lang="en-US"/>
              <a:t>6. Data Storage and Analytics: AWS S3 bucket serves as a reliable and scalable storage solution for IoT data, while AWS analytics services enable insights extraction and actionable intelligence from raw sensor data.</a:t>
            </a:r>
          </a:p>
        </p:txBody>
      </p:sp>
      <p:sp>
        <p:nvSpPr>
          <p:cNvPr id="4" name="Date Placeholder 3"/>
          <p:cNvSpPr>
            <a:spLocks noGrp="1"/>
          </p:cNvSpPr>
          <p:nvPr>
            <p:ph type="dt" sz="half" idx="10"/>
          </p:nvPr>
        </p:nvSpPr>
        <p:spPr/>
        <p:txBody>
          <a:bodyPr/>
          <a:lstStyle/>
          <a:p>
            <a:fld id="{D475C98E-8DF6-40FE-826F-CB1B1EDB4BCF}" type="datetime1">
              <a:rPr lang="en-US" smtClean="0"/>
              <a:pPr/>
              <a:t>5/5/2024</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4918573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EXPECTED OUTCOME</a:t>
            </a:r>
          </a:p>
        </p:txBody>
      </p:sp>
      <p:sp>
        <p:nvSpPr>
          <p:cNvPr id="3" name="Content Placeholder 2"/>
          <p:cNvSpPr>
            <a:spLocks noGrp="1"/>
          </p:cNvSpPr>
          <p:nvPr>
            <p:ph idx="1"/>
          </p:nvPr>
        </p:nvSpPr>
        <p:spPr/>
        <p:txBody>
          <a:bodyPr>
            <a:normAutofit fontScale="62500" lnSpcReduction="20000"/>
          </a:bodyPr>
          <a:lstStyle/>
          <a:p>
            <a:pPr marL="0" indent="0">
              <a:buNone/>
            </a:pPr>
            <a:r>
              <a:rPr lang="en-US"/>
              <a:t>1. Secure and Reliable Data Transmission: A robust pipeline will be established for transmitting sensor data securely from the Raspberry Pi to the AWS S3 bucket, ensuring data integrity and confidentiality.</a:t>
            </a:r>
          </a:p>
          <a:p>
            <a:pPr marL="0" indent="0">
              <a:buNone/>
            </a:pPr>
            <a:endParaRPr lang="en-US"/>
          </a:p>
          <a:p>
            <a:pPr marL="0" indent="0">
              <a:buNone/>
            </a:pPr>
            <a:r>
              <a:rPr lang="en-US"/>
              <a:t>2. Efficient IoT Communication: Implementation of the MQTT protocol will enable efficient and lightweight communication between the Raspberry Pi and AWS IoT Core, facilitating seamless data exchange.</a:t>
            </a:r>
          </a:p>
          <a:p>
            <a:endParaRPr lang="en-US"/>
          </a:p>
          <a:p>
            <a:pPr marL="0" indent="0">
              <a:buNone/>
            </a:pPr>
            <a:r>
              <a:rPr lang="en-US"/>
              <a:t>3. Scalable and Flexible Architecture: Integration with AWS cloud services will provide scalability and flexibility, allowing for the IoT deployments and adaptation to changing requirements.</a:t>
            </a:r>
          </a:p>
          <a:p>
            <a:endParaRPr lang="en-US"/>
          </a:p>
          <a:p>
            <a:pPr marL="0" indent="0">
              <a:buNone/>
            </a:pPr>
            <a:r>
              <a:rPr lang="en-US"/>
              <a:t>4. Enhanced Data Insights: By leveraging AWS analytics services, actionable insights will be extracted from the collected sensor data, enabling informed decision-making and predictive maintenance.</a:t>
            </a:r>
          </a:p>
          <a:p>
            <a:pPr marL="0" indent="0">
              <a:buNone/>
            </a:pPr>
            <a:endParaRPr lang="en-US"/>
          </a:p>
          <a:p>
            <a:pPr marL="0" indent="0">
              <a:buNone/>
            </a:pPr>
            <a:r>
              <a:rPr lang="en-US"/>
              <a:t>5. Foundation for Future Innovation: The project will serve as a foundational step towards building intelligent IoT solutions, paving the way for future enhancements such as real-time monitoring, machine learning integration, and edge computing capabilities.</a:t>
            </a:r>
          </a:p>
        </p:txBody>
      </p:sp>
      <p:sp>
        <p:nvSpPr>
          <p:cNvPr id="4" name="Date Placeholder 3"/>
          <p:cNvSpPr>
            <a:spLocks noGrp="1"/>
          </p:cNvSpPr>
          <p:nvPr>
            <p:ph type="dt" sz="half" idx="10"/>
          </p:nvPr>
        </p:nvSpPr>
        <p:spPr/>
        <p:txBody>
          <a:bodyPr/>
          <a:lstStyle/>
          <a:p>
            <a:fld id="{D475C98E-8DF6-40FE-826F-CB1B1EDB4BCF}" type="datetime1">
              <a:rPr lang="en-US" smtClean="0"/>
              <a:pPr/>
              <a:t>5/5/2024</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52319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TOOLS &amp; TECHNOLOGY</a:t>
            </a:r>
          </a:p>
        </p:txBody>
      </p:sp>
      <p:sp>
        <p:nvSpPr>
          <p:cNvPr id="3" name="Content Placeholder 2"/>
          <p:cNvSpPr>
            <a:spLocks noGrp="1"/>
          </p:cNvSpPr>
          <p:nvPr>
            <p:ph idx="1"/>
          </p:nvPr>
        </p:nvSpPr>
        <p:spPr/>
        <p:txBody>
          <a:bodyPr>
            <a:normAutofit fontScale="92500" lnSpcReduction="20000"/>
          </a:bodyPr>
          <a:lstStyle/>
          <a:p>
            <a:pPr marL="0" indent="0">
              <a:buNone/>
            </a:pPr>
            <a:r>
              <a:rPr lang="en-US"/>
              <a:t>1. Raspberry Pi.</a:t>
            </a:r>
          </a:p>
          <a:p>
            <a:pPr marL="0" indent="0">
              <a:buNone/>
            </a:pPr>
            <a:r>
              <a:rPr lang="en-US"/>
              <a:t>2. DHT11 Sensor.</a:t>
            </a:r>
          </a:p>
          <a:p>
            <a:pPr marL="0" indent="0">
              <a:buNone/>
            </a:pPr>
            <a:r>
              <a:rPr lang="en-US"/>
              <a:t>3. AWS IoT Core</a:t>
            </a:r>
          </a:p>
          <a:p>
            <a:pPr marL="0" indent="0">
              <a:buNone/>
            </a:pPr>
            <a:r>
              <a:rPr lang="en-US"/>
              <a:t>4. AWS S3 Bucket</a:t>
            </a:r>
          </a:p>
          <a:p>
            <a:pPr marL="0" indent="0">
              <a:buNone/>
            </a:pPr>
            <a:r>
              <a:rPr lang="en-US"/>
              <a:t>5. MQTT Protocol</a:t>
            </a:r>
          </a:p>
          <a:p>
            <a:pPr marL="0" indent="0">
              <a:buNone/>
            </a:pPr>
            <a:r>
              <a:rPr lang="en-US"/>
              <a:t>6. Python Programming Language</a:t>
            </a:r>
          </a:p>
          <a:p>
            <a:pPr marL="0" indent="0">
              <a:buNone/>
            </a:pPr>
            <a:r>
              <a:rPr lang="en-US"/>
              <a:t>7. AWS IAM (Identity and Access Management)</a:t>
            </a:r>
          </a:p>
          <a:p>
            <a:pPr marL="0" indent="0">
              <a:buNone/>
            </a:pPr>
            <a:r>
              <a:rPr lang="en-US"/>
              <a:t>8. AWS SDK (Boto3)</a:t>
            </a:r>
          </a:p>
          <a:p>
            <a:pPr marL="0" indent="0">
              <a:buNone/>
            </a:pPr>
            <a:r>
              <a:rPr lang="en-US"/>
              <a:t>9. Mosquitto MQTT Broker</a:t>
            </a:r>
          </a:p>
          <a:p>
            <a:pPr marL="0" indent="0">
              <a:buNone/>
            </a:pPr>
            <a:endParaRPr lang="en-US"/>
          </a:p>
        </p:txBody>
      </p:sp>
      <p:sp>
        <p:nvSpPr>
          <p:cNvPr id="4" name="Date Placeholder 3"/>
          <p:cNvSpPr>
            <a:spLocks noGrp="1"/>
          </p:cNvSpPr>
          <p:nvPr>
            <p:ph type="dt" sz="half" idx="10"/>
          </p:nvPr>
        </p:nvSpPr>
        <p:spPr/>
        <p:txBody>
          <a:bodyPr/>
          <a:lstStyle/>
          <a:p>
            <a:fld id="{D475C98E-8DF6-40FE-826F-CB1B1EDB4BCF}" type="datetime1">
              <a:rPr lang="en-US" smtClean="0"/>
              <a:pPr/>
              <a:t>5/5/2024</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932245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METHODOLOGY</a:t>
            </a:r>
          </a:p>
        </p:txBody>
      </p:sp>
      <p:sp>
        <p:nvSpPr>
          <p:cNvPr id="3" name="Content Placeholder 2"/>
          <p:cNvSpPr>
            <a:spLocks noGrp="1"/>
          </p:cNvSpPr>
          <p:nvPr>
            <p:ph idx="1"/>
          </p:nvPr>
        </p:nvSpPr>
        <p:spPr/>
        <p:txBody>
          <a:bodyPr>
            <a:normAutofit fontScale="85000" lnSpcReduction="20000"/>
          </a:bodyPr>
          <a:lstStyle/>
          <a:p>
            <a:pPr marL="0" indent="0">
              <a:buNone/>
            </a:pPr>
            <a:r>
              <a:rPr lang="en-US"/>
              <a:t>Hardware Setup</a:t>
            </a:r>
          </a:p>
          <a:p>
            <a:pPr marL="0" indent="0">
              <a:buNone/>
            </a:pPr>
            <a:r>
              <a:rPr lang="en-US"/>
              <a:t>AWS Setup</a:t>
            </a:r>
          </a:p>
          <a:p>
            <a:pPr marL="0" indent="0">
              <a:buNone/>
            </a:pPr>
            <a:r>
              <a:rPr lang="en-US"/>
              <a:t>Raspberry Pi Configuration</a:t>
            </a:r>
          </a:p>
          <a:p>
            <a:pPr marL="0" indent="0">
              <a:buNone/>
            </a:pPr>
            <a:r>
              <a:rPr lang="en-US"/>
              <a:t>Generate Certificates and Configure AWS IoT Core</a:t>
            </a:r>
          </a:p>
          <a:p>
            <a:pPr marL="0" indent="0">
              <a:buNone/>
            </a:pPr>
            <a:r>
              <a:rPr lang="en-US"/>
              <a:t>Implement MQTT Communication</a:t>
            </a:r>
          </a:p>
          <a:p>
            <a:pPr marL="0" indent="0">
              <a:buNone/>
            </a:pPr>
            <a:r>
              <a:rPr lang="en-US"/>
              <a:t>Python Scripting</a:t>
            </a:r>
          </a:p>
          <a:p>
            <a:pPr marL="0" indent="0">
              <a:buNone/>
            </a:pPr>
            <a:r>
              <a:rPr lang="en-US"/>
              <a:t>Upload Data to AWS S3</a:t>
            </a:r>
          </a:p>
          <a:p>
            <a:pPr marL="0" indent="0">
              <a:buNone/>
            </a:pPr>
            <a:r>
              <a:rPr lang="en-US"/>
              <a:t>Testing and Validation</a:t>
            </a:r>
          </a:p>
          <a:p>
            <a:pPr marL="0" indent="0">
              <a:buNone/>
            </a:pPr>
            <a:r>
              <a:rPr lang="en-US"/>
              <a:t>Monitoring and Maintenance</a:t>
            </a:r>
          </a:p>
          <a:p>
            <a:pPr marL="0" indent="0">
              <a:buNone/>
            </a:pPr>
            <a:r>
              <a:rPr lang="en-US"/>
              <a:t>Documentation and Reporting</a:t>
            </a:r>
          </a:p>
          <a:p>
            <a:pPr marL="0" indent="0">
              <a:buNone/>
            </a:pPr>
            <a:endParaRPr lang="en-US"/>
          </a:p>
          <a:p>
            <a:pPr marL="0" indent="0">
              <a:buNone/>
            </a:pPr>
            <a:endParaRPr lang="en-US"/>
          </a:p>
        </p:txBody>
      </p:sp>
      <p:sp>
        <p:nvSpPr>
          <p:cNvPr id="4" name="Date Placeholder 3"/>
          <p:cNvSpPr>
            <a:spLocks noGrp="1"/>
          </p:cNvSpPr>
          <p:nvPr>
            <p:ph type="dt" sz="half" idx="10"/>
          </p:nvPr>
        </p:nvSpPr>
        <p:spPr/>
        <p:txBody>
          <a:bodyPr/>
          <a:lstStyle/>
          <a:p>
            <a:fld id="{D475C98E-8DF6-40FE-826F-CB1B1EDB4BCF}" type="datetime1">
              <a:rPr lang="en-US" smtClean="0"/>
              <a:pPr/>
              <a:t>5/5/2024</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42400124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DIAGRAM</a:t>
            </a:r>
          </a:p>
        </p:txBody>
      </p:sp>
      <p:sp>
        <p:nvSpPr>
          <p:cNvPr id="4" name="Date Placeholder 3"/>
          <p:cNvSpPr>
            <a:spLocks noGrp="1"/>
          </p:cNvSpPr>
          <p:nvPr>
            <p:ph type="dt" sz="half" idx="10"/>
          </p:nvPr>
        </p:nvSpPr>
        <p:spPr/>
        <p:txBody>
          <a:bodyPr/>
          <a:lstStyle/>
          <a:p>
            <a:fld id="{D475C98E-8DF6-40FE-826F-CB1B1EDB4BCF}" type="datetime1">
              <a:rPr lang="en-US" smtClean="0"/>
              <a:pPr/>
              <a:t>5/5/2024</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18325" y="1600200"/>
            <a:ext cx="4955349" cy="4525963"/>
          </a:xfrm>
        </p:spPr>
      </p:pic>
    </p:spTree>
    <p:extLst>
      <p:ext uri="{BB962C8B-B14F-4D97-AF65-F5344CB8AC3E}">
        <p14:creationId xmlns:p14="http://schemas.microsoft.com/office/powerpoint/2010/main" val="41744107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324</TotalTime>
  <Words>1137</Words>
  <Application>Microsoft Office PowerPoint</Application>
  <PresentationFormat>Widescreen</PresentationFormat>
  <Paragraphs>171</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  Industry Project  Presentation  on  “IOT DATA ANALYTICS” </vt:lpstr>
      <vt:lpstr>Table of Contents</vt:lpstr>
      <vt:lpstr>INTRODUCTION</vt:lpstr>
      <vt:lpstr>OBJECTIVES</vt:lpstr>
      <vt:lpstr>RELATED BACKGROUND</vt:lpstr>
      <vt:lpstr>EXPECTED OUTCOME</vt:lpstr>
      <vt:lpstr>TOOLS &amp; TECHNOLOGY</vt:lpstr>
      <vt:lpstr>METHODOLOGY</vt:lpstr>
      <vt:lpstr>DIAGRAM</vt:lpstr>
      <vt:lpstr>FLOWCHART(IOT FRAMEWORK WITHOUT CLOUD)</vt:lpstr>
      <vt:lpstr>FLOWCHART(IOT FRAMEWORK WITH CLOUD)</vt:lpstr>
      <vt:lpstr>ALGORITHMS</vt:lpstr>
      <vt:lpstr>IMPLEMENTATION DETAILS(WITH CLOUD)</vt:lpstr>
      <vt:lpstr>IMPLEMENTATION DETAILS(WITHOUT CLOUD)</vt:lpstr>
      <vt:lpstr>SNIPPET CODE(WITHOUT CLOUD)</vt:lpstr>
      <vt:lpstr>SNIPPET CODE(WITH CLOUD)</vt:lpstr>
      <vt:lpstr>IAM &amp; MQTT</vt:lpstr>
      <vt:lpstr>IOT CORE(THING) &amp; S3 BUCKET</vt:lpstr>
      <vt:lpstr>CONCLUSION</vt:lpstr>
      <vt:lpstr>REFERENCES</vt:lpstr>
      <vt:lpstr>FUTURE WORK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Lalit Panwar</dc:creator>
  <cp:lastModifiedBy>Microsoft account</cp:lastModifiedBy>
  <cp:revision>64</cp:revision>
  <dcterms:created xsi:type="dcterms:W3CDTF">2017-12-29T08:33:53Z</dcterms:created>
  <dcterms:modified xsi:type="dcterms:W3CDTF">2024-05-05T15:46:09Z</dcterms:modified>
</cp:coreProperties>
</file>