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1"/>
  </p:notesMasterIdLst>
  <p:sldIdLst>
    <p:sldId id="256" r:id="rId2"/>
    <p:sldId id="283" r:id="rId3"/>
    <p:sldId id="260" r:id="rId4"/>
    <p:sldId id="294" r:id="rId5"/>
    <p:sldId id="316" r:id="rId6"/>
    <p:sldId id="298" r:id="rId7"/>
    <p:sldId id="299" r:id="rId8"/>
    <p:sldId id="300" r:id="rId9"/>
    <p:sldId id="284" r:id="rId10"/>
    <p:sldId id="301" r:id="rId11"/>
    <p:sldId id="285" r:id="rId12"/>
    <p:sldId id="302" r:id="rId13"/>
    <p:sldId id="303" r:id="rId14"/>
    <p:sldId id="304" r:id="rId15"/>
    <p:sldId id="305" r:id="rId16"/>
    <p:sldId id="292" r:id="rId17"/>
    <p:sldId id="306" r:id="rId18"/>
    <p:sldId id="307" r:id="rId19"/>
    <p:sldId id="293" r:id="rId20"/>
    <p:sldId id="308" r:id="rId21"/>
    <p:sldId id="309" r:id="rId22"/>
    <p:sldId id="310" r:id="rId23"/>
    <p:sldId id="311" r:id="rId24"/>
    <p:sldId id="312" r:id="rId25"/>
    <p:sldId id="296" r:id="rId26"/>
    <p:sldId id="313" r:id="rId27"/>
    <p:sldId id="314" r:id="rId28"/>
    <p:sldId id="315" r:id="rId29"/>
    <p:sldId id="282"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cmaVMpzCIhuw45uQGKdGXFBl9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96731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825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cba3d31d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3cba3d31da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3cba3d31da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extLst>
      <p:ext uri="{BB962C8B-B14F-4D97-AF65-F5344CB8AC3E}">
        <p14:creationId xmlns:p14="http://schemas.microsoft.com/office/powerpoint/2010/main" val="15648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629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1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10"/>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10"/>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2389717" y="612775"/>
            <a:ext cx="7315200" cy="4114800"/>
          </a:xfrm>
          <a:prstGeom prst="rect">
            <a:avLst/>
          </a:prstGeom>
          <a:noFill/>
          <a:ln>
            <a:noFill/>
          </a:ln>
        </p:spPr>
      </p:sp>
      <p:sp>
        <p:nvSpPr>
          <p:cNvPr id="68" name="Google Shape;68;p1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0688638" y="1371604"/>
            <a:ext cx="5851525" cy="3657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271838" y="-2184396"/>
            <a:ext cx="5851525" cy="1076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302248" y="1382411"/>
            <a:ext cx="11480800" cy="16263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77777"/>
              <a:buFont typeface="Calibri"/>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Internship Project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Presentation </a:t>
            </a: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endParaRPr sz="33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993228" y="3167893"/>
            <a:ext cx="9921114" cy="369010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r>
              <a:rPr lang="en-US" sz="2800" dirty="0">
                <a:solidFill>
                  <a:schemeClr val="dk1"/>
                </a:solidFill>
                <a:latin typeface="Times New Roman" panose="02020603050405020304" pitchFamily="18" charset="0"/>
                <a:cs typeface="Times New Roman" panose="02020603050405020304" pitchFamily="18" charset="0"/>
                <a:sym typeface="Calibri"/>
              </a:rPr>
              <a:t>By</a:t>
            </a:r>
          </a:p>
          <a:p>
            <a:pPr marL="0" lvl="0" indent="0" algn="ctr" rtl="0">
              <a:lnSpc>
                <a:spcPct val="100000"/>
              </a:lnSpc>
              <a:spcBef>
                <a:spcPts val="560"/>
              </a:spcBef>
              <a:spcAft>
                <a:spcPts val="0"/>
              </a:spcAft>
              <a:buClr>
                <a:schemeClr val="dk1"/>
              </a:buClr>
              <a:buSzPts val="2800"/>
              <a:buNone/>
            </a:pPr>
            <a:r>
              <a:rPr lang="en-US" sz="2800" dirty="0" smtClean="0">
                <a:solidFill>
                  <a:schemeClr val="dk1"/>
                </a:solidFill>
                <a:latin typeface="Times New Roman" panose="02020603050405020304" pitchFamily="18" charset="0"/>
                <a:cs typeface="Times New Roman" panose="02020603050405020304" pitchFamily="18" charset="0"/>
              </a:rPr>
              <a:t>Dhyan Patel (20162101009)</a:t>
            </a:r>
            <a:endParaRPr sz="2800" dirty="0">
              <a:solidFill>
                <a:schemeClr val="dk1"/>
              </a:solidFill>
              <a:latin typeface="Times New Roman" panose="02020603050405020304" pitchFamily="18" charset="0"/>
              <a:cs typeface="Times New Roman" panose="02020603050405020304" pitchFamily="18" charset="0"/>
            </a:endParaRPr>
          </a:p>
          <a:p>
            <a:pPr marL="0" lvl="0" indent="0" algn="ctr" rtl="0">
              <a:lnSpc>
                <a:spcPct val="100000"/>
              </a:lnSpc>
              <a:spcBef>
                <a:spcPts val="560"/>
              </a:spcBef>
              <a:spcAft>
                <a:spcPts val="0"/>
              </a:spcAft>
              <a:buClr>
                <a:schemeClr val="dk1"/>
              </a:buClr>
              <a:buSzPts val="2800"/>
              <a:buNone/>
            </a:pPr>
            <a:endParaRPr lang="en-US" sz="2800" dirty="0">
              <a:solidFill>
                <a:schemeClr val="dk1"/>
              </a:solidFill>
              <a:latin typeface="Times New Roman" panose="02020603050405020304" pitchFamily="18" charset="0"/>
              <a:cs typeface="Times New Roman" panose="02020603050405020304" pitchFamily="18" charset="0"/>
              <a:sym typeface="Calibri"/>
            </a:endParaRPr>
          </a:p>
          <a:p>
            <a:pPr marL="0" lvl="0" indent="0" algn="ctr" rtl="0">
              <a:lnSpc>
                <a:spcPct val="100000"/>
              </a:lnSpc>
              <a:spcBef>
                <a:spcPts val="560"/>
              </a:spcBef>
              <a:spcAft>
                <a:spcPts val="0"/>
              </a:spcAft>
              <a:buClr>
                <a:schemeClr val="dk1"/>
              </a:buClr>
              <a:buSzPts val="2800"/>
              <a:buNone/>
            </a:pPr>
            <a:r>
              <a:rPr lang="en-US" sz="2800" dirty="0">
                <a:solidFill>
                  <a:schemeClr val="dk1"/>
                </a:solidFill>
                <a:latin typeface="Times New Roman" panose="02020603050405020304" pitchFamily="18" charset="0"/>
                <a:cs typeface="Times New Roman" panose="02020603050405020304" pitchFamily="18" charset="0"/>
                <a:sym typeface="Calibri"/>
              </a:rPr>
              <a:t>Institute of Computer Technology, </a:t>
            </a:r>
            <a:r>
              <a:rPr lang="en-US" sz="2800" dirty="0" err="1">
                <a:solidFill>
                  <a:schemeClr val="dk1"/>
                </a:solidFill>
                <a:latin typeface="Times New Roman" panose="02020603050405020304" pitchFamily="18" charset="0"/>
                <a:cs typeface="Times New Roman" panose="02020603050405020304" pitchFamily="18" charset="0"/>
                <a:sym typeface="Calibri"/>
              </a:rPr>
              <a:t>Ganpat</a:t>
            </a:r>
            <a:r>
              <a:rPr lang="en-US" sz="2800" dirty="0">
                <a:solidFill>
                  <a:schemeClr val="dk1"/>
                </a:solidFill>
                <a:latin typeface="Times New Roman" panose="02020603050405020304" pitchFamily="18" charset="0"/>
                <a:cs typeface="Times New Roman" panose="02020603050405020304" pitchFamily="18" charset="0"/>
                <a:sym typeface="Calibri"/>
              </a:rPr>
              <a:t> University</a:t>
            </a:r>
            <a:endParaRPr lang="en-IN" dirty="0">
              <a:latin typeface="Times New Roman" panose="02020603050405020304" pitchFamily="18" charset="0"/>
              <a:cs typeface="Times New Roman" panose="02020603050405020304" pitchFamily="18" charset="0"/>
            </a:endParaRPr>
          </a:p>
          <a:p>
            <a:pPr marL="0" lvl="0" indent="0" algn="ctr" rtl="0">
              <a:lnSpc>
                <a:spcPct val="100000"/>
              </a:lnSpc>
              <a:spcBef>
                <a:spcPts val="560"/>
              </a:spcBef>
              <a:spcAft>
                <a:spcPts val="0"/>
              </a:spcAft>
              <a:buClr>
                <a:schemeClr val="dk1"/>
              </a:buClr>
              <a:buSzPts val="2800"/>
              <a:buNone/>
            </a:pPr>
            <a:endParaRPr lang="en-IN" sz="2800" dirty="0">
              <a:solidFill>
                <a:schemeClr val="dk1"/>
              </a:solidFill>
              <a:latin typeface="Times New Roman" panose="02020603050405020304" pitchFamily="18" charset="0"/>
              <a:cs typeface="Times New Roman" panose="02020603050405020304" pitchFamily="18" charset="0"/>
              <a:sym typeface="Calibri"/>
            </a:endParaRPr>
          </a:p>
          <a:p>
            <a:pPr marL="0" lvl="0" indent="0" algn="ctr" rtl="0">
              <a:lnSpc>
                <a:spcPct val="100000"/>
              </a:lnSpc>
              <a:spcBef>
                <a:spcPts val="560"/>
              </a:spcBef>
              <a:spcAft>
                <a:spcPts val="0"/>
              </a:spcAft>
              <a:buClr>
                <a:schemeClr val="dk1"/>
              </a:buClr>
              <a:buSzPts val="2800"/>
              <a:buNone/>
            </a:pPr>
            <a:r>
              <a:rPr lang="en-US" sz="2800" dirty="0" smtClean="0">
                <a:solidFill>
                  <a:schemeClr val="dk1"/>
                </a:solidFill>
                <a:latin typeface="Times New Roman" panose="02020603050405020304" pitchFamily="18" charset="0"/>
                <a:cs typeface="Times New Roman" panose="02020603050405020304" pitchFamily="18" charset="0"/>
                <a:sym typeface="Calibri"/>
              </a:rPr>
              <a:t>Date:12/05/2024</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560"/>
              </a:spcBef>
              <a:spcAft>
                <a:spcPts val="0"/>
              </a:spcAft>
              <a:buClr>
                <a:srgbClr val="888888"/>
              </a:buClr>
              <a:buSzPts val="2800"/>
              <a:buNone/>
            </a:pPr>
            <a:endParaRPr sz="2800" dirty="0">
              <a:solidFill>
                <a:schemeClr val="dk1"/>
              </a:solidFill>
              <a:latin typeface="Times New Roman" panose="02020603050405020304" pitchFamily="18" charset="0"/>
              <a:cs typeface="Times New Roman" panose="02020603050405020304" pitchFamily="18" charset="0"/>
              <a:sym typeface="Calibri"/>
            </a:endParaRPr>
          </a:p>
          <a:p>
            <a:pPr marL="0" lvl="0" indent="0" algn="ctr" rtl="0">
              <a:lnSpc>
                <a:spcPct val="100000"/>
              </a:lnSpc>
              <a:spcBef>
                <a:spcPts val="560"/>
              </a:spcBef>
              <a:spcAft>
                <a:spcPts val="0"/>
              </a:spcAft>
              <a:buClr>
                <a:srgbClr val="888888"/>
              </a:buClr>
              <a:buSzPts val="2800"/>
              <a:buNone/>
            </a:pPr>
            <a:endParaRPr sz="2800" b="1" dirty="0">
              <a:solidFill>
                <a:schemeClr val="dk1"/>
              </a:solidFill>
              <a:latin typeface="Times New Roman" panose="02020603050405020304" pitchFamily="18" charset="0"/>
              <a:cs typeface="Times New Roman" panose="02020603050405020304" pitchFamily="18" charset="0"/>
              <a:sym typeface="Calibri"/>
            </a:endParaRPr>
          </a:p>
        </p:txBody>
      </p:sp>
      <p:pic>
        <p:nvPicPr>
          <p:cNvPr id="2" name="Picture 2">
            <a:extLst>
              <a:ext uri="{FF2B5EF4-FFF2-40B4-BE49-F238E27FC236}">
                <a16:creationId xmlns:a16="http://schemas.microsoft.com/office/drawing/2014/main" id="{C843DE1E-DAA1-5A5D-DD22-3E48EB412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916" y="444427"/>
            <a:ext cx="4532989" cy="796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41840F-1455-345D-440A-E1E20BF2BC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032" b="21466"/>
          <a:stretch/>
        </p:blipFill>
        <p:spPr bwMode="auto">
          <a:xfrm>
            <a:off x="140393" y="225234"/>
            <a:ext cx="2117131" cy="1235299"/>
          </a:xfrm>
          <a:prstGeom prst="rect">
            <a:avLst/>
          </a:prstGeom>
          <a:solidFill>
            <a:schemeClr val="tx1"/>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A325-C3DB-DE82-E487-EBD63ED6E1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6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0B3253-AD81-A9DA-908E-2F48EDCCA2C3}"/>
              </a:ext>
            </a:extLst>
          </p:cNvPr>
          <p:cNvSpPr>
            <a:spLocks noGrp="1"/>
          </p:cNvSpPr>
          <p:nvPr>
            <p:ph type="body" idx="1"/>
          </p:nvPr>
        </p:nvSpPr>
        <p:spPr/>
        <p:txBody>
          <a:bodyPr>
            <a:normAutofit/>
          </a:bodyPr>
          <a:lstStyle/>
          <a:p>
            <a:pPr marL="114300" indent="0">
              <a:buNone/>
            </a:pPr>
            <a:r>
              <a:rPr lang="en-US" sz="2000" b="1" dirty="0" smtClean="0">
                <a:solidFill>
                  <a:srgbClr val="0D0D0D"/>
                </a:solidFill>
                <a:latin typeface="Times New Roman" panose="02020603050405020304" pitchFamily="18" charset="0"/>
                <a:cs typeface="Times New Roman" panose="02020603050405020304" pitchFamily="18" charset="0"/>
              </a:rPr>
              <a:t>Week-6: </a:t>
            </a:r>
            <a:r>
              <a:rPr lang="en-US" sz="2000" b="1" dirty="0">
                <a:solidFill>
                  <a:srgbClr val="0D0D0D"/>
                </a:solidFill>
                <a:latin typeface="Times New Roman" panose="02020603050405020304" pitchFamily="18" charset="0"/>
                <a:cs typeface="Times New Roman" panose="02020603050405020304" pitchFamily="18" charset="0"/>
              </a:rPr>
              <a:t>Power-BI Learning </a:t>
            </a:r>
            <a:endParaRPr lang="en-US" sz="2000" b="1" dirty="0" smtClean="0">
              <a:solidFill>
                <a:srgbClr val="0D0D0D"/>
              </a:solidFill>
              <a:latin typeface="Times New Roman" panose="02020603050405020304" pitchFamily="18" charset="0"/>
              <a:cs typeface="Times New Roman" panose="02020603050405020304" pitchFamily="18" charset="0"/>
            </a:endParaRPr>
          </a:p>
          <a:p>
            <a:pPr marL="114300" indent="0">
              <a:buNone/>
            </a:pPr>
            <a:endParaRPr lang="en-US" sz="2000" b="1" dirty="0" smtClean="0">
              <a:solidFill>
                <a:srgbClr val="0D0D0D"/>
              </a:solidFill>
              <a:latin typeface="Times New Roman" panose="02020603050405020304" pitchFamily="18" charset="0"/>
              <a:cs typeface="Times New Roman" panose="02020603050405020304" pitchFamily="18" charset="0"/>
            </a:endParaRPr>
          </a:p>
          <a:p>
            <a:pPr marL="114300" indent="0">
              <a:buNone/>
            </a:pPr>
            <a:r>
              <a:rPr lang="en-US" sz="2000" b="1" dirty="0">
                <a:solidFill>
                  <a:srgbClr val="0D0D0D"/>
                </a:solidFill>
                <a:latin typeface="Times New Roman" panose="02020603050405020304" pitchFamily="18" charset="0"/>
                <a:cs typeface="Times New Roman" panose="02020603050405020304" pitchFamily="18" charset="0"/>
              </a:rPr>
              <a:t>Course PL-300T00--A: Microsoft Power BI Data </a:t>
            </a:r>
            <a:r>
              <a:rPr lang="en-US" sz="2000" b="1" dirty="0" smtClean="0">
                <a:solidFill>
                  <a:srgbClr val="0D0D0D"/>
                </a:solidFill>
                <a:latin typeface="Times New Roman" panose="02020603050405020304" pitchFamily="18" charset="0"/>
                <a:cs typeface="Times New Roman" panose="02020603050405020304" pitchFamily="18" charset="0"/>
              </a:rPr>
              <a:t>Analyst</a:t>
            </a:r>
            <a:endParaRPr lang="en-US" sz="2000" b="1" dirty="0">
              <a:solidFill>
                <a:srgbClr val="0D0D0D"/>
              </a:solidFill>
              <a:latin typeface="Times New Roman" panose="02020603050405020304" pitchFamily="18" charset="0"/>
              <a:cs typeface="Times New Roman" panose="02020603050405020304" pitchFamily="18" charset="0"/>
            </a:endParaRPr>
          </a:p>
          <a:p>
            <a:pPr marL="114300" indent="0">
              <a:buNone/>
            </a:pPr>
            <a:endParaRPr lang="en-US" sz="2000" b="1" dirty="0" smtClean="0">
              <a:solidFill>
                <a:srgbClr val="0D0D0D"/>
              </a:solidFill>
              <a:latin typeface="Times New Roman" panose="02020603050405020304" pitchFamily="18" charset="0"/>
              <a:cs typeface="Times New Roman" panose="02020603050405020304" pitchFamily="18" charset="0"/>
            </a:endParaRPr>
          </a:p>
          <a:p>
            <a:pPr marL="114300" indent="0">
              <a:buNone/>
            </a:pPr>
            <a:r>
              <a:rPr lang="en-US" sz="2000" b="1" dirty="0" smtClean="0">
                <a:solidFill>
                  <a:srgbClr val="0D0D0D"/>
                </a:solidFill>
                <a:latin typeface="Times New Roman" panose="02020603050405020304" pitchFamily="18" charset="0"/>
                <a:cs typeface="Times New Roman" panose="02020603050405020304" pitchFamily="18" charset="0"/>
              </a:rPr>
              <a:t>Outcome Of </a:t>
            </a:r>
            <a:r>
              <a:rPr lang="en-US" sz="2000" b="1" dirty="0">
                <a:solidFill>
                  <a:srgbClr val="0D0D0D"/>
                </a:solidFill>
                <a:latin typeface="Times New Roman" panose="02020603050405020304" pitchFamily="18" charset="0"/>
                <a:cs typeface="Times New Roman" panose="02020603050405020304" pitchFamily="18" charset="0"/>
              </a:rPr>
              <a:t>the </a:t>
            </a:r>
            <a:r>
              <a:rPr lang="en-US" sz="2000" b="1" dirty="0" smtClean="0">
                <a:solidFill>
                  <a:srgbClr val="0D0D0D"/>
                </a:solidFill>
                <a:latin typeface="Times New Roman" panose="02020603050405020304" pitchFamily="18" charset="0"/>
                <a:cs typeface="Times New Roman" panose="02020603050405020304" pitchFamily="18" charset="0"/>
              </a:rPr>
              <a:t>Course:</a:t>
            </a:r>
          </a:p>
          <a:p>
            <a:r>
              <a:rPr lang="en-US" sz="2000" dirty="0" smtClean="0">
                <a:solidFill>
                  <a:srgbClr val="0D0D0D"/>
                </a:solidFill>
                <a:latin typeface="Times New Roman" panose="02020603050405020304" pitchFamily="18" charset="0"/>
                <a:cs typeface="Times New Roman" panose="02020603050405020304" pitchFamily="18" charset="0"/>
              </a:rPr>
              <a:t>Proficiency </a:t>
            </a:r>
            <a:r>
              <a:rPr lang="en-US" sz="2000" dirty="0">
                <a:solidFill>
                  <a:srgbClr val="0D0D0D"/>
                </a:solidFill>
                <a:latin typeface="Times New Roman" panose="02020603050405020304" pitchFamily="18" charset="0"/>
                <a:cs typeface="Times New Roman" panose="02020603050405020304" pitchFamily="18" charset="0"/>
              </a:rPr>
              <a:t>in Microsoft Power </a:t>
            </a:r>
            <a:r>
              <a:rPr lang="en-US" sz="2000" dirty="0" smtClean="0">
                <a:solidFill>
                  <a:srgbClr val="0D0D0D"/>
                </a:solidFill>
                <a:latin typeface="Times New Roman" panose="02020603050405020304" pitchFamily="18" charset="0"/>
                <a:cs typeface="Times New Roman" panose="02020603050405020304" pitchFamily="18" charset="0"/>
              </a:rPr>
              <a:t>BI</a:t>
            </a:r>
          </a:p>
          <a:p>
            <a:r>
              <a:rPr lang="en-US" sz="2000" dirty="0" smtClean="0">
                <a:solidFill>
                  <a:srgbClr val="0D0D0D"/>
                </a:solidFill>
                <a:latin typeface="Times New Roman" panose="02020603050405020304" pitchFamily="18" charset="0"/>
                <a:cs typeface="Times New Roman" panose="02020603050405020304" pitchFamily="18" charset="0"/>
              </a:rPr>
              <a:t>Data </a:t>
            </a:r>
            <a:r>
              <a:rPr lang="en-US" sz="2000" dirty="0">
                <a:solidFill>
                  <a:srgbClr val="0D0D0D"/>
                </a:solidFill>
                <a:latin typeface="Times New Roman" panose="02020603050405020304" pitchFamily="18" charset="0"/>
                <a:cs typeface="Times New Roman" panose="02020603050405020304" pitchFamily="18" charset="0"/>
              </a:rPr>
              <a:t>Analysis </a:t>
            </a:r>
            <a:r>
              <a:rPr lang="en-US" sz="2000" dirty="0" smtClean="0">
                <a:solidFill>
                  <a:srgbClr val="0D0D0D"/>
                </a:solidFill>
                <a:latin typeface="Times New Roman" panose="02020603050405020304" pitchFamily="18" charset="0"/>
                <a:cs typeface="Times New Roman" panose="02020603050405020304" pitchFamily="18" charset="0"/>
              </a:rPr>
              <a:t>Skills</a:t>
            </a:r>
          </a:p>
          <a:p>
            <a:r>
              <a:rPr lang="en-US" sz="2000" dirty="0" smtClean="0">
                <a:solidFill>
                  <a:srgbClr val="0D0D0D"/>
                </a:solidFill>
                <a:latin typeface="Times New Roman" panose="02020603050405020304" pitchFamily="18" charset="0"/>
                <a:cs typeface="Times New Roman" panose="02020603050405020304" pitchFamily="18" charset="0"/>
              </a:rPr>
              <a:t>Data Modelling</a:t>
            </a:r>
          </a:p>
          <a:p>
            <a:r>
              <a:rPr lang="en-US" sz="2000" dirty="0" smtClean="0">
                <a:solidFill>
                  <a:srgbClr val="0D0D0D"/>
                </a:solidFill>
                <a:latin typeface="Times New Roman" panose="02020603050405020304" pitchFamily="18" charset="0"/>
                <a:cs typeface="Times New Roman" panose="02020603050405020304" pitchFamily="18" charset="0"/>
              </a:rPr>
              <a:t>Report </a:t>
            </a:r>
            <a:r>
              <a:rPr lang="en-US" sz="2000" dirty="0">
                <a:solidFill>
                  <a:srgbClr val="0D0D0D"/>
                </a:solidFill>
                <a:latin typeface="Times New Roman" panose="02020603050405020304" pitchFamily="18" charset="0"/>
                <a:cs typeface="Times New Roman" panose="02020603050405020304" pitchFamily="18" charset="0"/>
              </a:rPr>
              <a:t>Creation and </a:t>
            </a:r>
            <a:r>
              <a:rPr lang="en-US" sz="2000" dirty="0" smtClean="0">
                <a:solidFill>
                  <a:srgbClr val="0D0D0D"/>
                </a:solidFill>
                <a:latin typeface="Times New Roman" panose="02020603050405020304" pitchFamily="18" charset="0"/>
                <a:cs typeface="Times New Roman" panose="02020603050405020304" pitchFamily="18" charset="0"/>
              </a:rPr>
              <a:t>Visualization</a:t>
            </a:r>
          </a:p>
          <a:p>
            <a:r>
              <a:rPr lang="en-US" sz="2000" dirty="0" smtClean="0">
                <a:solidFill>
                  <a:srgbClr val="0D0D0D"/>
                </a:solidFill>
                <a:latin typeface="Times New Roman" panose="02020603050405020304" pitchFamily="18" charset="0"/>
                <a:cs typeface="Times New Roman" panose="02020603050405020304" pitchFamily="18" charset="0"/>
              </a:rPr>
              <a:t>Collaboration </a:t>
            </a:r>
            <a:r>
              <a:rPr lang="en-US" sz="2000" dirty="0">
                <a:solidFill>
                  <a:srgbClr val="0D0D0D"/>
                </a:solidFill>
                <a:latin typeface="Times New Roman" panose="02020603050405020304" pitchFamily="18" charset="0"/>
                <a:cs typeface="Times New Roman" panose="02020603050405020304" pitchFamily="18" charset="0"/>
              </a:rPr>
              <a:t>and </a:t>
            </a:r>
            <a:r>
              <a:rPr lang="en-US" sz="2000" dirty="0" smtClean="0">
                <a:solidFill>
                  <a:srgbClr val="0D0D0D"/>
                </a:solidFill>
                <a:latin typeface="Times New Roman" panose="02020603050405020304" pitchFamily="18" charset="0"/>
                <a:cs typeface="Times New Roman" panose="02020603050405020304" pitchFamily="18" charset="0"/>
              </a:rPr>
              <a:t>Sharing</a:t>
            </a:r>
          </a:p>
          <a:p>
            <a:r>
              <a:rPr lang="en-US" sz="2000" dirty="0" smtClean="0">
                <a:solidFill>
                  <a:srgbClr val="0D0D0D"/>
                </a:solidFill>
                <a:latin typeface="Times New Roman" panose="02020603050405020304" pitchFamily="18" charset="0"/>
                <a:cs typeface="Times New Roman" panose="02020603050405020304" pitchFamily="18" charset="0"/>
              </a:rPr>
              <a:t>Data Connectivity</a:t>
            </a:r>
          </a:p>
          <a:p>
            <a:r>
              <a:rPr lang="en-US" sz="2000" dirty="0" smtClean="0">
                <a:solidFill>
                  <a:srgbClr val="0D0D0D"/>
                </a:solidFill>
                <a:latin typeface="Times New Roman" panose="02020603050405020304" pitchFamily="18" charset="0"/>
                <a:cs typeface="Times New Roman" panose="02020603050405020304" pitchFamily="18" charset="0"/>
              </a:rPr>
              <a:t>Power </a:t>
            </a:r>
            <a:r>
              <a:rPr lang="en-US" sz="2000" dirty="0">
                <a:solidFill>
                  <a:srgbClr val="0D0D0D"/>
                </a:solidFill>
                <a:latin typeface="Times New Roman" panose="02020603050405020304" pitchFamily="18" charset="0"/>
                <a:cs typeface="Times New Roman" panose="02020603050405020304" pitchFamily="18" charset="0"/>
              </a:rPr>
              <a:t>BI Desktop and Power BI Service</a:t>
            </a:r>
          </a:p>
        </p:txBody>
      </p:sp>
      <p:sp>
        <p:nvSpPr>
          <p:cNvPr id="4" name="Slide Number Placeholder 3">
            <a:extLst>
              <a:ext uri="{FF2B5EF4-FFF2-40B4-BE49-F238E27FC236}">
                <a16:creationId xmlns:a16="http://schemas.microsoft.com/office/drawing/2014/main" id="{3F8FB04E-B5E8-6921-0B6C-030D61F78F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171396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7 </a:t>
            </a: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p:txBody>
          <a:bodyPr>
            <a:normAutofit lnSpcReduction="10000"/>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Project 1 - </a:t>
            </a:r>
            <a:r>
              <a:rPr lang="en-US" sz="2000" b="1" dirty="0" smtClean="0">
                <a:solidFill>
                  <a:srgbClr val="0D0D0D"/>
                </a:solidFill>
                <a:latin typeface="Times New Roman" panose="02020603050405020304" pitchFamily="18" charset="0"/>
                <a:cs typeface="Times New Roman" panose="02020603050405020304" pitchFamily="18" charset="0"/>
              </a:rPr>
              <a:t>Analyze </a:t>
            </a:r>
            <a:r>
              <a:rPr lang="en-US" sz="2000" b="1" dirty="0">
                <a:solidFill>
                  <a:srgbClr val="0D0D0D"/>
                </a:solidFill>
                <a:latin typeface="Times New Roman" panose="02020603050405020304" pitchFamily="18" charset="0"/>
                <a:cs typeface="Times New Roman" panose="02020603050405020304" pitchFamily="18" charset="0"/>
              </a:rPr>
              <a:t>the E-commerce platform sales</a:t>
            </a:r>
          </a:p>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Focus: </a:t>
            </a:r>
            <a:r>
              <a:rPr lang="en-US" sz="2000" dirty="0">
                <a:solidFill>
                  <a:srgbClr val="0D0D0D"/>
                </a:solidFill>
                <a:latin typeface="Times New Roman" panose="02020603050405020304" pitchFamily="18" charset="0"/>
                <a:cs typeface="Times New Roman" panose="02020603050405020304" pitchFamily="18" charset="0"/>
              </a:rPr>
              <a:t>The project aims to analyze their online sales across India.</a:t>
            </a:r>
          </a:p>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Goal: </a:t>
            </a:r>
            <a:r>
              <a:rPr lang="en-US" sz="2000" dirty="0">
                <a:solidFill>
                  <a:srgbClr val="0D0D0D"/>
                </a:solidFill>
                <a:latin typeface="Times New Roman" panose="02020603050405020304" pitchFamily="18" charset="0"/>
                <a:cs typeface="Times New Roman" panose="02020603050405020304" pitchFamily="18" charset="0"/>
              </a:rPr>
              <a:t>Develop an interactive Power BI dashboard for actionable insights.</a:t>
            </a:r>
          </a:p>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Objective: </a:t>
            </a:r>
            <a:r>
              <a:rPr lang="en-US" sz="2000" dirty="0">
                <a:solidFill>
                  <a:srgbClr val="0D0D0D"/>
                </a:solidFill>
                <a:latin typeface="Times New Roman" panose="02020603050405020304" pitchFamily="18" charset="0"/>
                <a:cs typeface="Times New Roman" panose="02020603050405020304" pitchFamily="18" charset="0"/>
              </a:rPr>
              <a:t>owner of this store wants to track and analyze their online sales across India.</a:t>
            </a:r>
          </a:p>
          <a:p>
            <a:pPr marL="571500" lvl="1" indent="0">
              <a:buNone/>
            </a:pPr>
            <a:endParaRPr lang="en-US" sz="1800" dirty="0"/>
          </a:p>
          <a:p>
            <a:pPr marL="114300" indent="0" algn="just">
              <a:buNone/>
            </a:pPr>
            <a:r>
              <a:rPr lang="en-US" sz="2000" b="1" dirty="0">
                <a:latin typeface="Times New Roman" panose="02020603050405020304" pitchFamily="18" charset="0"/>
                <a:cs typeface="Times New Roman" panose="02020603050405020304" pitchFamily="18" charset="0"/>
              </a:rPr>
              <a:t>Week 7 - Data Gathering and </a:t>
            </a:r>
            <a:r>
              <a:rPr lang="en-US" sz="2000" b="1" dirty="0" smtClean="0">
                <a:latin typeface="Times New Roman" panose="02020603050405020304" pitchFamily="18" charset="0"/>
                <a:cs typeface="Times New Roman" panose="02020603050405020304" pitchFamily="18" charset="0"/>
              </a:rPr>
              <a:t>Preparation</a:t>
            </a:r>
            <a:endParaRPr lang="en-US" sz="2000" b="1"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Data collection: </a:t>
            </a:r>
            <a:r>
              <a:rPr lang="en-US" sz="2000" dirty="0">
                <a:latin typeface="Times New Roman" panose="02020603050405020304" pitchFamily="18" charset="0"/>
                <a:cs typeface="Times New Roman" panose="02020603050405020304" pitchFamily="18" charset="0"/>
              </a:rPr>
              <a:t>imported the data from online resources.</a:t>
            </a:r>
          </a:p>
          <a:p>
            <a:pPr algn="just"/>
            <a:r>
              <a:rPr lang="en-US" sz="2000" b="1" dirty="0" smtClean="0">
                <a:latin typeface="Times New Roman" panose="02020603050405020304" pitchFamily="18" charset="0"/>
                <a:cs typeface="Times New Roman" panose="02020603050405020304" pitchFamily="18" charset="0"/>
              </a:rPr>
              <a:t>Data cleaning: </a:t>
            </a:r>
            <a:r>
              <a:rPr lang="en-US" sz="2000" dirty="0">
                <a:latin typeface="Times New Roman" panose="02020603050405020304" pitchFamily="18" charset="0"/>
                <a:cs typeface="Times New Roman" panose="02020603050405020304" pitchFamily="18" charset="0"/>
              </a:rPr>
              <a:t>Conducted data pre-processing tasks, including cleaning, formatting, and transforming the data to make it suitable for analysis.</a:t>
            </a:r>
          </a:p>
          <a:p>
            <a:pPr algn="just"/>
            <a:r>
              <a:rPr lang="en-US" sz="2000" b="1" dirty="0" smtClean="0">
                <a:latin typeface="Times New Roman" panose="02020603050405020304" pitchFamily="18" charset="0"/>
                <a:cs typeface="Times New Roman" panose="02020603050405020304" pitchFamily="18" charset="0"/>
              </a:rPr>
              <a:t>Data manipulation: t</a:t>
            </a:r>
            <a:r>
              <a:rPr lang="en-US" sz="2000" dirty="0" smtClean="0">
                <a:latin typeface="Times New Roman" panose="02020603050405020304" pitchFamily="18" charset="0"/>
                <a:cs typeface="Times New Roman" panose="02020603050405020304" pitchFamily="18" charset="0"/>
              </a:rPr>
              <a:t>hrough </a:t>
            </a:r>
            <a:r>
              <a:rPr lang="en-US" sz="2000" dirty="0">
                <a:latin typeface="Times New Roman" panose="02020603050405020304" pitchFamily="18" charset="0"/>
                <a:cs typeface="Times New Roman" panose="02020603050405020304" pitchFamily="18" charset="0"/>
              </a:rPr>
              <a:t>this one extra column </a:t>
            </a:r>
            <a:r>
              <a:rPr lang="en-US" sz="2000" dirty="0" smtClean="0">
                <a:latin typeface="Times New Roman" panose="02020603050405020304" pitchFamily="18" charset="0"/>
                <a:cs typeface="Times New Roman" panose="02020603050405020304" pitchFamily="18" charset="0"/>
              </a:rPr>
              <a:t>average order </a:t>
            </a:r>
            <a:r>
              <a:rPr lang="en-US" sz="2000" dirty="0">
                <a:latin typeface="Times New Roman" panose="02020603050405020304" pitchFamily="18" charset="0"/>
                <a:cs typeface="Times New Roman" panose="02020603050405020304" pitchFamily="18" charset="0"/>
              </a:rPr>
              <a:t>value added in data report by </a:t>
            </a:r>
            <a:r>
              <a:rPr lang="en-US" sz="2000" dirty="0" err="1">
                <a:latin typeface="Times New Roman" panose="02020603050405020304" pitchFamily="18" charset="0"/>
                <a:cs typeface="Times New Roman" panose="02020603050405020304" pitchFamily="18" charset="0"/>
              </a:rPr>
              <a:t>dax</a:t>
            </a:r>
            <a:r>
              <a:rPr lang="en-US" sz="2000" dirty="0">
                <a:latin typeface="Times New Roman" panose="02020603050405020304" pitchFamily="18" charset="0"/>
                <a:cs typeface="Times New Roman" panose="02020603050405020304" pitchFamily="18" charset="0"/>
              </a:rPr>
              <a:t> in power bi.</a:t>
            </a:r>
          </a:p>
          <a:p>
            <a:pPr algn="just"/>
            <a:r>
              <a:rPr lang="en-US" sz="2000" dirty="0" smtClean="0">
                <a:latin typeface="Times New Roman" panose="02020603050405020304" pitchFamily="18" charset="0"/>
                <a:cs typeface="Times New Roman" panose="02020603050405020304" pitchFamily="18" charset="0"/>
              </a:rPr>
              <a:t>Implemented </a:t>
            </a:r>
            <a:r>
              <a:rPr lang="en-US" sz="2000" dirty="0">
                <a:latin typeface="Times New Roman" panose="02020603050405020304" pitchFamily="18" charset="0"/>
                <a:cs typeface="Times New Roman" panose="02020603050405020304" pitchFamily="18" charset="0"/>
              </a:rPr>
              <a:t>the data model in Power BI for analysis.</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45525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8</a:t>
            </a: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p:txBody>
          <a:bodyPr>
            <a:normAutofit/>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Week 8 - Dashboard Development and Analysis</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Developed </a:t>
            </a:r>
            <a:r>
              <a:rPr lang="en-US" sz="2000" dirty="0">
                <a:solidFill>
                  <a:srgbClr val="0D0D0D"/>
                </a:solidFill>
                <a:latin typeface="Times New Roman" panose="02020603050405020304" pitchFamily="18" charset="0"/>
                <a:cs typeface="Times New Roman" panose="02020603050405020304" pitchFamily="18" charset="0"/>
              </a:rPr>
              <a:t>an interactive Power BI dashboard.</a:t>
            </a:r>
          </a:p>
          <a:p>
            <a:pPr algn="just">
              <a:lnSpc>
                <a:spcPct val="150000"/>
              </a:lnSpc>
            </a:pPr>
            <a:r>
              <a:rPr lang="en-US" sz="2000" dirty="0">
                <a:solidFill>
                  <a:srgbClr val="0D0D0D"/>
                </a:solidFill>
                <a:latin typeface="Times New Roman" panose="02020603050405020304" pitchFamily="18" charset="0"/>
                <a:cs typeface="Times New Roman" panose="02020603050405020304" pitchFamily="18" charset="0"/>
              </a:rPr>
              <a:t>Developed an interactive dashboard in Power BI, created bar column chart ,donut chart, pie chart, line chart, slicer</a:t>
            </a:r>
            <a:r>
              <a:rPr lang="en-US" sz="2000" dirty="0" smtClean="0">
                <a:solidFill>
                  <a:srgbClr val="0D0D0D"/>
                </a:solidFill>
                <a:latin typeface="Times New Roman" panose="02020603050405020304" pitchFamily="18" charset="0"/>
                <a:cs typeface="Times New Roman" panose="02020603050405020304" pitchFamily="18" charset="0"/>
              </a:rPr>
              <a:t>, card </a:t>
            </a:r>
            <a:r>
              <a:rPr lang="en-US" sz="2000" dirty="0" err="1" smtClean="0">
                <a:solidFill>
                  <a:srgbClr val="0D0D0D"/>
                </a:solidFill>
                <a:latin typeface="Times New Roman" panose="02020603050405020304" pitchFamily="18" charset="0"/>
                <a:cs typeface="Times New Roman" panose="02020603050405020304" pitchFamily="18" charset="0"/>
              </a:rPr>
              <a:t>etc</a:t>
            </a:r>
            <a:r>
              <a:rPr lang="en-US" sz="2000" dirty="0" smtClean="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for visualization. </a:t>
            </a:r>
          </a:p>
          <a:p>
            <a:pPr algn="just">
              <a:lnSpc>
                <a:spcPct val="150000"/>
              </a:lnSpc>
            </a:pPr>
            <a:r>
              <a:rPr lang="en-US" sz="2000" dirty="0">
                <a:solidFill>
                  <a:srgbClr val="0D0D0D"/>
                </a:solidFill>
                <a:latin typeface="Times New Roman" panose="02020603050405020304" pitchFamily="18" charset="0"/>
                <a:cs typeface="Times New Roman" panose="02020603050405020304" pitchFamily="18" charset="0"/>
              </a:rPr>
              <a:t>Implemented navigation features for user exploration.</a:t>
            </a:r>
          </a:p>
          <a:p>
            <a:pPr algn="just">
              <a:lnSpc>
                <a:spcPct val="150000"/>
              </a:lnSpc>
            </a:pPr>
            <a:r>
              <a:rPr lang="en-US" sz="2000" dirty="0">
                <a:solidFill>
                  <a:srgbClr val="0D0D0D"/>
                </a:solidFill>
                <a:latin typeface="Times New Roman" panose="02020603050405020304" pitchFamily="18" charset="0"/>
                <a:cs typeface="Times New Roman" panose="02020603050405020304" pitchFamily="18" charset="0"/>
              </a:rPr>
              <a:t>Add interactivity to the dashboard elements, such as  filters, and drill-down functionalities, to allow users to explore the data dynamically.</a:t>
            </a:r>
          </a:p>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marL="571500" lvl="1" indent="0">
              <a:buNone/>
            </a:pPr>
            <a:endParaRPr lang="en-US" sz="1800" dirty="0"/>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285361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p:txBody>
          <a:bodyPr>
            <a:normAutofit/>
          </a:bodyPr>
          <a:lstStyle/>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marL="571500" lvl="1" indent="0">
              <a:buNone/>
            </a:pPr>
            <a:endParaRPr lang="en-US" sz="1800" dirty="0"/>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p:cNvPicPr/>
          <p:nvPr/>
        </p:nvPicPr>
        <p:blipFill>
          <a:blip r:embed="rId2"/>
          <a:stretch>
            <a:fillRect/>
          </a:stretch>
        </p:blipFill>
        <p:spPr>
          <a:xfrm>
            <a:off x="464127" y="274638"/>
            <a:ext cx="11263745" cy="6081715"/>
          </a:xfrm>
          <a:prstGeom prst="rect">
            <a:avLst/>
          </a:prstGeom>
        </p:spPr>
      </p:pic>
    </p:spTree>
    <p:extLst>
      <p:ext uri="{BB962C8B-B14F-4D97-AF65-F5344CB8AC3E}">
        <p14:creationId xmlns:p14="http://schemas.microsoft.com/office/powerpoint/2010/main" val="2665139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a:xfrm>
            <a:off x="609600" y="1417639"/>
            <a:ext cx="10972800" cy="4938714"/>
          </a:xfrm>
        </p:spPr>
        <p:txBody>
          <a:bodyPr>
            <a:normAutofit fontScale="85000" lnSpcReduction="20000"/>
          </a:bodyPr>
          <a:lstStyle/>
          <a:p>
            <a:pPr marL="114300" indent="0" algn="just">
              <a:lnSpc>
                <a:spcPct val="150000"/>
              </a:lnSpc>
              <a:buNone/>
            </a:pPr>
            <a:r>
              <a:rPr lang="en-US" sz="2100" b="1" dirty="0">
                <a:solidFill>
                  <a:srgbClr val="0D0D0D"/>
                </a:solidFill>
                <a:latin typeface="Times New Roman" panose="02020603050405020304" pitchFamily="18" charset="0"/>
                <a:cs typeface="Times New Roman" panose="02020603050405020304" pitchFamily="18" charset="0"/>
              </a:rPr>
              <a:t>Week 9 - Week 12: Project 2 : Analytics Dashboard to Improve Employee Performance and Retention</a:t>
            </a:r>
          </a:p>
          <a:p>
            <a:pPr marL="114300" indent="0" algn="just">
              <a:lnSpc>
                <a:spcPct val="150000"/>
              </a:lnSpc>
              <a:buNone/>
            </a:pPr>
            <a:r>
              <a:rPr lang="en-US" sz="2100" b="1" dirty="0">
                <a:solidFill>
                  <a:srgbClr val="0D0D0D"/>
                </a:solidFill>
                <a:latin typeface="Times New Roman" panose="02020603050405020304" pitchFamily="18" charset="0"/>
                <a:cs typeface="Times New Roman" panose="02020603050405020304" pitchFamily="18" charset="0"/>
              </a:rPr>
              <a:t>Objective: </a:t>
            </a:r>
            <a:r>
              <a:rPr lang="en-US" sz="2100" dirty="0">
                <a:solidFill>
                  <a:srgbClr val="0D0D0D"/>
                </a:solidFill>
                <a:latin typeface="Times New Roman" panose="02020603050405020304" pitchFamily="18" charset="0"/>
                <a:cs typeface="Times New Roman" panose="02020603050405020304" pitchFamily="18" charset="0"/>
              </a:rPr>
              <a:t>The purpose of this project is to help an organization to improve employee performance and reduce attrition by creating an HR analytics dashboard. The dashboard provides valuable insights into employee data, which can be used to make data-driven decisions and improve employee satisfaction and retention.</a:t>
            </a:r>
          </a:p>
          <a:p>
            <a:pPr marL="114300" indent="0" algn="just">
              <a:lnSpc>
                <a:spcPct val="150000"/>
              </a:lnSpc>
              <a:buNone/>
            </a:pPr>
            <a:r>
              <a:rPr lang="en-US" sz="2100" b="1" dirty="0">
                <a:solidFill>
                  <a:srgbClr val="0D0D0D"/>
                </a:solidFill>
                <a:latin typeface="Times New Roman" panose="02020603050405020304" pitchFamily="18" charset="0"/>
                <a:cs typeface="Times New Roman" panose="02020603050405020304" pitchFamily="18" charset="0"/>
              </a:rPr>
              <a:t>Week 9 - Data Gathering and Pre-processing</a:t>
            </a:r>
          </a:p>
          <a:p>
            <a:pPr algn="just">
              <a:lnSpc>
                <a:spcPct val="150000"/>
              </a:lnSpc>
            </a:pPr>
            <a:r>
              <a:rPr lang="en-US" sz="2100" b="1" dirty="0" smtClean="0">
                <a:solidFill>
                  <a:srgbClr val="0D0D0D"/>
                </a:solidFill>
                <a:latin typeface="Times New Roman" panose="02020603050405020304" pitchFamily="18" charset="0"/>
                <a:cs typeface="Times New Roman" panose="02020603050405020304" pitchFamily="18" charset="0"/>
              </a:rPr>
              <a:t>Data </a:t>
            </a:r>
            <a:r>
              <a:rPr lang="en-US" sz="2100" b="1" dirty="0">
                <a:solidFill>
                  <a:srgbClr val="0D0D0D"/>
                </a:solidFill>
                <a:latin typeface="Times New Roman" panose="02020603050405020304" pitchFamily="18" charset="0"/>
                <a:cs typeface="Times New Roman" panose="02020603050405020304" pitchFamily="18" charset="0"/>
              </a:rPr>
              <a:t>Source : </a:t>
            </a:r>
            <a:r>
              <a:rPr lang="en-US" sz="2100" dirty="0">
                <a:solidFill>
                  <a:srgbClr val="0D0D0D"/>
                </a:solidFill>
                <a:latin typeface="Times New Roman" panose="02020603050405020304" pitchFamily="18" charset="0"/>
                <a:cs typeface="Times New Roman" panose="02020603050405020304" pitchFamily="18" charset="0"/>
              </a:rPr>
              <a:t>The raw data for this project was obtained in the form of a CSV file with 38 columns and approximately 1.5k rows. The data contained information about employee demographics, job roles, salaries, and tenure, among others.</a:t>
            </a:r>
          </a:p>
          <a:p>
            <a:pPr algn="just">
              <a:lnSpc>
                <a:spcPct val="150000"/>
              </a:lnSpc>
            </a:pPr>
            <a:r>
              <a:rPr lang="en-US" sz="2100" b="1" dirty="0" smtClean="0">
                <a:solidFill>
                  <a:srgbClr val="0D0D0D"/>
                </a:solidFill>
                <a:latin typeface="Times New Roman" panose="02020603050405020304" pitchFamily="18" charset="0"/>
                <a:cs typeface="Times New Roman" panose="02020603050405020304" pitchFamily="18" charset="0"/>
              </a:rPr>
              <a:t>Data </a:t>
            </a:r>
            <a:r>
              <a:rPr lang="en-US" sz="2100" b="1" dirty="0">
                <a:solidFill>
                  <a:srgbClr val="0D0D0D"/>
                </a:solidFill>
                <a:latin typeface="Times New Roman" panose="02020603050405020304" pitchFamily="18" charset="0"/>
                <a:cs typeface="Times New Roman" panose="02020603050405020304" pitchFamily="18" charset="0"/>
              </a:rPr>
              <a:t>Cleaning and Processing: </a:t>
            </a:r>
            <a:r>
              <a:rPr lang="en-US" sz="2100" dirty="0">
                <a:solidFill>
                  <a:srgbClr val="0D0D0D"/>
                </a:solidFill>
                <a:latin typeface="Times New Roman" panose="02020603050405020304" pitchFamily="18" charset="0"/>
                <a:cs typeface="Times New Roman" panose="02020603050405020304" pitchFamily="18" charset="0"/>
              </a:rPr>
              <a:t>Several steps were taken to prepare the data for analysis. Null values were removed and duplicate values were eliminated.</a:t>
            </a:r>
          </a:p>
          <a:p>
            <a:pPr algn="just">
              <a:lnSpc>
                <a:spcPct val="150000"/>
              </a:lnSpc>
            </a:pPr>
            <a:r>
              <a:rPr lang="en-US" sz="2100" b="1" dirty="0" smtClean="0">
                <a:solidFill>
                  <a:srgbClr val="0D0D0D"/>
                </a:solidFill>
                <a:latin typeface="Times New Roman" panose="02020603050405020304" pitchFamily="18" charset="0"/>
                <a:cs typeface="Times New Roman" panose="02020603050405020304" pitchFamily="18" charset="0"/>
              </a:rPr>
              <a:t>Key </a:t>
            </a:r>
            <a:r>
              <a:rPr lang="en-US" sz="2100" b="1" dirty="0">
                <a:solidFill>
                  <a:srgbClr val="0D0D0D"/>
                </a:solidFill>
                <a:latin typeface="Times New Roman" panose="02020603050405020304" pitchFamily="18" charset="0"/>
                <a:cs typeface="Times New Roman" panose="02020603050405020304" pitchFamily="18" charset="0"/>
              </a:rPr>
              <a:t>Performance Indicators (KPIs): </a:t>
            </a:r>
            <a:r>
              <a:rPr lang="en-US" sz="2100" dirty="0">
                <a:solidFill>
                  <a:srgbClr val="0D0D0D"/>
                </a:solidFill>
                <a:latin typeface="Times New Roman" panose="02020603050405020304" pitchFamily="18" charset="0"/>
                <a:cs typeface="Times New Roman" panose="02020603050405020304" pitchFamily="18" charset="0"/>
              </a:rPr>
              <a:t>To start the analysis, I have identified the key performance indicators (KPIs) to track and monitor employee performance and attrition. </a:t>
            </a:r>
          </a:p>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marL="571500" lvl="1" indent="0">
              <a:buNone/>
            </a:pPr>
            <a:endParaRPr lang="en-US" sz="1800" dirty="0"/>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776636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p:txBody>
          <a:bodyPr>
            <a:normAutofit/>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Week 10 - Dashboard Planning and Development</a:t>
            </a:r>
          </a:p>
          <a:p>
            <a:pPr algn="just">
              <a:lnSpc>
                <a:spcPct val="150000"/>
              </a:lnSpc>
            </a:pPr>
            <a:r>
              <a:rPr lang="en-US" sz="2000" dirty="0">
                <a:solidFill>
                  <a:srgbClr val="0D0D0D"/>
                </a:solidFill>
                <a:latin typeface="Times New Roman" panose="02020603050405020304" pitchFamily="18" charset="0"/>
                <a:cs typeface="Times New Roman" panose="02020603050405020304" pitchFamily="18" charset="0"/>
              </a:rPr>
              <a:t>Planned and designed interactive dashboards in Power BI to visualize used several charts and visualizations.</a:t>
            </a:r>
          </a:p>
          <a:p>
            <a:pPr algn="just">
              <a:lnSpc>
                <a:spcPct val="150000"/>
              </a:lnSpc>
            </a:pPr>
            <a:r>
              <a:rPr lang="en-US" sz="2000" dirty="0">
                <a:solidFill>
                  <a:srgbClr val="0D0D0D"/>
                </a:solidFill>
                <a:latin typeface="Times New Roman" panose="02020603050405020304" pitchFamily="18" charset="0"/>
                <a:cs typeface="Times New Roman" panose="02020603050405020304" pitchFamily="18" charset="0"/>
              </a:rPr>
              <a:t>Developed Demographics dashboards with appropriate visualizations, including charts, graphs, and matrix table, to showcase key insights effectively.</a:t>
            </a:r>
          </a:p>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marL="571500" lvl="1" indent="0">
              <a:buNone/>
            </a:pPr>
            <a:endParaRPr lang="en-US" sz="1800" dirty="0"/>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6030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9BF950-0CCE-2945-7097-A38C962D3588}"/>
              </a:ext>
            </a:extLst>
          </p:cNvPr>
          <p:cNvSpPr>
            <a:spLocks noGrp="1"/>
          </p:cNvSpPr>
          <p:nvPr>
            <p:ph type="title"/>
          </p:nvPr>
        </p:nvSpPr>
        <p:spPr/>
        <p:txBody>
          <a:bodyPr/>
          <a:lstStyle/>
          <a:p>
            <a:r>
              <a:rPr lang="en-IN" dirty="0"/>
              <a:t> </a:t>
            </a:r>
          </a:p>
        </p:txBody>
      </p:sp>
      <p:sp>
        <p:nvSpPr>
          <p:cNvPr id="4" name="Slide Number Placeholder 3">
            <a:extLst>
              <a:ext uri="{FF2B5EF4-FFF2-40B4-BE49-F238E27FC236}">
                <a16:creationId xmlns:a16="http://schemas.microsoft.com/office/drawing/2014/main" id="{DF3F87BA-E931-FF4D-14C5-EB747525F2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7" name="Picture 6"/>
          <p:cNvPicPr/>
          <p:nvPr/>
        </p:nvPicPr>
        <p:blipFill>
          <a:blip r:embed="rId2"/>
          <a:stretch>
            <a:fillRect/>
          </a:stretch>
        </p:blipFill>
        <p:spPr>
          <a:xfrm>
            <a:off x="706582" y="360217"/>
            <a:ext cx="10875818" cy="5763491"/>
          </a:xfrm>
          <a:prstGeom prst="rect">
            <a:avLst/>
          </a:prstGeom>
        </p:spPr>
      </p:pic>
    </p:spTree>
    <p:extLst>
      <p:ext uri="{BB962C8B-B14F-4D97-AF65-F5344CB8AC3E}">
        <p14:creationId xmlns:p14="http://schemas.microsoft.com/office/powerpoint/2010/main" val="2554014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9BF950-0CCE-2945-7097-A38C962D3588}"/>
              </a:ext>
            </a:extLst>
          </p:cNvPr>
          <p:cNvSpPr>
            <a:spLocks noGrp="1"/>
          </p:cNvSpPr>
          <p:nvPr>
            <p:ph type="title"/>
          </p:nvPr>
        </p:nvSpPr>
        <p:spPr/>
        <p:txBody>
          <a:bodyPr/>
          <a:lstStyle/>
          <a:p>
            <a:r>
              <a:rPr lang="en-IN" dirty="0"/>
              <a:t> </a:t>
            </a:r>
          </a:p>
        </p:txBody>
      </p:sp>
      <p:sp>
        <p:nvSpPr>
          <p:cNvPr id="4" name="Slide Number Placeholder 3">
            <a:extLst>
              <a:ext uri="{FF2B5EF4-FFF2-40B4-BE49-F238E27FC236}">
                <a16:creationId xmlns:a16="http://schemas.microsoft.com/office/drawing/2014/main" id="{DF3F87BA-E931-FF4D-14C5-EB747525F2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p:cNvPicPr/>
          <p:nvPr/>
        </p:nvPicPr>
        <p:blipFill>
          <a:blip r:embed="rId2"/>
          <a:stretch>
            <a:fillRect/>
          </a:stretch>
        </p:blipFill>
        <p:spPr>
          <a:xfrm>
            <a:off x="651164" y="443345"/>
            <a:ext cx="10931236" cy="5913008"/>
          </a:xfrm>
          <a:prstGeom prst="rect">
            <a:avLst/>
          </a:prstGeom>
        </p:spPr>
      </p:pic>
    </p:spTree>
    <p:extLst>
      <p:ext uri="{BB962C8B-B14F-4D97-AF65-F5344CB8AC3E}">
        <p14:creationId xmlns:p14="http://schemas.microsoft.com/office/powerpoint/2010/main" val="352075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p:txBody>
          <a:bodyPr>
            <a:normAutofit/>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Week-11</a:t>
            </a:r>
            <a:r>
              <a:rPr lang="en-US" sz="2000" dirty="0">
                <a:solidFill>
                  <a:srgbClr val="0D0D0D"/>
                </a:solidFill>
                <a:latin typeface="Times New Roman" panose="02020603050405020304" pitchFamily="18" charset="0"/>
                <a:cs typeface="Times New Roman" panose="02020603050405020304" pitchFamily="18" charset="0"/>
              </a:rPr>
              <a:t>: </a:t>
            </a:r>
            <a:endParaRPr lang="en-US" sz="2000" dirty="0" smtClean="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Created </a:t>
            </a:r>
            <a:r>
              <a:rPr lang="en-US" sz="2000" dirty="0">
                <a:solidFill>
                  <a:srgbClr val="0D0D0D"/>
                </a:solidFill>
                <a:latin typeface="Times New Roman" panose="02020603050405020304" pitchFamily="18" charset="0"/>
                <a:cs typeface="Times New Roman" panose="02020603050405020304" pitchFamily="18" charset="0"/>
              </a:rPr>
              <a:t>Turnover Analysis 1 report provides  insights  into employee attrition including departures  by department, job roles affected , business travel impact and retention strategies</a:t>
            </a:r>
            <a:r>
              <a:rPr lang="en-US" sz="2000" dirty="0" smtClean="0">
                <a:solidFill>
                  <a:srgbClr val="0D0D0D"/>
                </a:solidFill>
                <a:latin typeface="Times New Roman" panose="02020603050405020304" pitchFamily="18" charset="0"/>
                <a:cs typeface="Times New Roman" panose="02020603050405020304" pitchFamily="18" charset="0"/>
              </a:rPr>
              <a:t>.</a:t>
            </a:r>
          </a:p>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Created </a:t>
            </a:r>
            <a:r>
              <a:rPr lang="en-US" sz="2000" dirty="0">
                <a:solidFill>
                  <a:srgbClr val="0D0D0D"/>
                </a:solidFill>
                <a:latin typeface="Times New Roman" panose="02020603050405020304" pitchFamily="18" charset="0"/>
                <a:cs typeface="Times New Roman" panose="02020603050405020304" pitchFamily="18" charset="0"/>
              </a:rPr>
              <a:t>a turnover analysis 2 report consolidates employee data, featuring attrition by job level, overtime performance ratings, monthly income, and attrition increases levels, offerings critical insights for effective HR strategies and decision-making.</a:t>
            </a:r>
          </a:p>
          <a:p>
            <a:pPr marL="571500" lvl="1" indent="0">
              <a:buNone/>
            </a:pPr>
            <a:endParaRPr lang="en-US" sz="1800" dirty="0"/>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971342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651CB8-4BA0-E932-E47B-3BC662EAE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Picture 4"/>
          <p:cNvPicPr/>
          <p:nvPr/>
        </p:nvPicPr>
        <p:blipFill>
          <a:blip r:embed="rId2"/>
          <a:stretch>
            <a:fillRect/>
          </a:stretch>
        </p:blipFill>
        <p:spPr>
          <a:xfrm>
            <a:off x="872836" y="401782"/>
            <a:ext cx="10709564" cy="5777346"/>
          </a:xfrm>
          <a:prstGeom prst="rect">
            <a:avLst/>
          </a:prstGeom>
        </p:spPr>
      </p:pic>
    </p:spTree>
    <p:extLst>
      <p:ext uri="{BB962C8B-B14F-4D97-AF65-F5344CB8AC3E}">
        <p14:creationId xmlns:p14="http://schemas.microsoft.com/office/powerpoint/2010/main" val="1825779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dirty="0" smtClean="0">
                <a:latin typeface="Times New Roman" panose="02020603050405020304" pitchFamily="18" charset="0"/>
                <a:cs typeface="Times New Roman" panose="02020603050405020304" pitchFamily="18" charset="0"/>
              </a:rPr>
              <a:t>About Company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3"/>
            <a:ext cx="10972800" cy="4525963"/>
          </a:xfrm>
        </p:spPr>
        <p:txBody>
          <a:bodyPr>
            <a:normAutofit/>
          </a:bodyPr>
          <a:lstStyle/>
          <a:p>
            <a:pPr algn="ctr"/>
            <a:endParaRPr lang="en-IN" dirty="0">
              <a:latin typeface="Times New Roman" panose="02020603050405020304" pitchFamily="18" charset="0"/>
              <a:cs typeface="Times New Roman" panose="02020603050405020304" pitchFamily="18" charset="0"/>
            </a:endParaRPr>
          </a:p>
          <a:p>
            <a:pPr marL="114300" indent="0" algn="ctr">
              <a:buNone/>
            </a:pPr>
            <a:endParaRPr lang="en-IN" dirty="0">
              <a:latin typeface="Times New Roman" panose="02020603050405020304" pitchFamily="18" charset="0"/>
              <a:cs typeface="Times New Roman" panose="02020603050405020304" pitchFamily="18" charset="0"/>
            </a:endParaRPr>
          </a:p>
          <a:p>
            <a:pPr marL="114300" indent="0" algn="ctr">
              <a:buNone/>
            </a:pPr>
            <a:r>
              <a:rPr lang="en-IN" sz="2800" b="1" dirty="0">
                <a:latin typeface="Times New Roman" panose="02020603050405020304" pitchFamily="18" charset="0"/>
                <a:cs typeface="Times New Roman" panose="02020603050405020304" pitchFamily="18" charset="0"/>
              </a:rPr>
              <a:t>Company Name: </a:t>
            </a:r>
            <a:r>
              <a:rPr lang="en-IN" sz="2800" b="1" dirty="0" err="1">
                <a:latin typeface="Times New Roman" panose="02020603050405020304" pitchFamily="18" charset="0"/>
                <a:cs typeface="Times New Roman" panose="02020603050405020304" pitchFamily="18" charset="0"/>
              </a:rPr>
              <a:t>Edulyt</a:t>
            </a:r>
            <a:r>
              <a:rPr lang="en-IN" sz="2800" b="1" dirty="0">
                <a:latin typeface="Times New Roman" panose="02020603050405020304" pitchFamily="18" charset="0"/>
                <a:cs typeface="Times New Roman" panose="02020603050405020304" pitchFamily="18" charset="0"/>
              </a:rPr>
              <a:t> India </a:t>
            </a:r>
            <a:endParaRPr lang="en-IN" sz="2800" dirty="0">
              <a:latin typeface="Times New Roman" panose="02020603050405020304" pitchFamily="18" charset="0"/>
              <a:cs typeface="Times New Roman" panose="02020603050405020304" pitchFamily="18" charset="0"/>
            </a:endParaRPr>
          </a:p>
          <a:p>
            <a:pPr marL="114300" indent="0" algn="ctr">
              <a:buNone/>
            </a:pPr>
            <a:r>
              <a:rPr lang="en-IN" sz="2800" b="1" dirty="0">
                <a:latin typeface="Times New Roman" panose="02020603050405020304" pitchFamily="18" charset="0"/>
                <a:cs typeface="Times New Roman" panose="02020603050405020304" pitchFamily="18" charset="0"/>
              </a:rPr>
              <a:t>Location:</a:t>
            </a:r>
            <a:r>
              <a:rPr lang="en-US" sz="2800" b="0" i="0" dirty="0">
                <a:solidFill>
                  <a:schemeClr val="tx1"/>
                </a:solidFill>
                <a:effectLst/>
                <a:latin typeface="Times New Roman" panose="02020603050405020304" pitchFamily="18" charset="0"/>
                <a:cs typeface="Times New Roman" panose="02020603050405020304" pitchFamily="18" charset="0"/>
              </a:rPr>
              <a:t>1D-160, Sector-8, Dwarka, New Delhi- 110077</a:t>
            </a:r>
          </a:p>
          <a:p>
            <a:pPr marL="114300" indent="0" algn="ctr">
              <a:buNone/>
            </a:pPr>
            <a:endParaRPr lang="en-IN" sz="2800" dirty="0">
              <a:solidFill>
                <a:schemeClr val="tx1"/>
              </a:solidFill>
              <a:latin typeface="Times New Roman" panose="02020603050405020304" pitchFamily="18" charset="0"/>
              <a:cs typeface="Times New Roman" panose="02020603050405020304" pitchFamily="18" charset="0"/>
            </a:endParaRPr>
          </a:p>
          <a:p>
            <a:r>
              <a:rPr lang="en-US" sz="2400" b="0" i="0" dirty="0" err="1">
                <a:solidFill>
                  <a:srgbClr val="0D0D0D"/>
                </a:solidFill>
                <a:effectLst/>
                <a:latin typeface="Times New Roman" panose="02020603050405020304" pitchFamily="18" charset="0"/>
                <a:cs typeface="Times New Roman" panose="02020603050405020304" pitchFamily="18" charset="0"/>
              </a:rPr>
              <a:t>Edulyt</a:t>
            </a:r>
            <a:r>
              <a:rPr lang="en-US" sz="2400" b="0" i="0" dirty="0">
                <a:solidFill>
                  <a:srgbClr val="0D0D0D"/>
                </a:solidFill>
                <a:effectLst/>
                <a:latin typeface="Times New Roman" panose="02020603050405020304" pitchFamily="18" charset="0"/>
                <a:cs typeface="Times New Roman" panose="02020603050405020304" pitchFamily="18" charset="0"/>
              </a:rPr>
              <a:t> India, established in 2015, is an early-stage startup focusing on closing the gap between education and employment. Specializing in Analytics, particularly Data Analytics for BFSI, we use basic AI tools to train and prepare fresh graduates for industry readiness.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2052" name="Picture 4">
            <a:extLst>
              <a:ext uri="{FF2B5EF4-FFF2-40B4-BE49-F238E27FC236}">
                <a16:creationId xmlns:a16="http://schemas.microsoft.com/office/drawing/2014/main" id="{D941840F-1455-345D-440A-E1E20BF2BC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32" b="21466"/>
          <a:stretch/>
        </p:blipFill>
        <p:spPr bwMode="auto">
          <a:xfrm>
            <a:off x="4947920" y="1122684"/>
            <a:ext cx="2117131" cy="1235299"/>
          </a:xfrm>
          <a:prstGeom prst="rect">
            <a:avLst/>
          </a:prstGeom>
          <a:solidFill>
            <a:schemeClr val="tx1"/>
          </a:solidFill>
        </p:spPr>
      </p:pic>
    </p:spTree>
    <p:extLst>
      <p:ext uri="{BB962C8B-B14F-4D97-AF65-F5344CB8AC3E}">
        <p14:creationId xmlns:p14="http://schemas.microsoft.com/office/powerpoint/2010/main" val="509269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651CB8-4BA0-E932-E47B-3BC662EAE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p:cNvPicPr/>
          <p:nvPr/>
        </p:nvPicPr>
        <p:blipFill>
          <a:blip r:embed="rId2"/>
          <a:stretch>
            <a:fillRect/>
          </a:stretch>
        </p:blipFill>
        <p:spPr>
          <a:xfrm>
            <a:off x="748145" y="318655"/>
            <a:ext cx="10834255" cy="6037698"/>
          </a:xfrm>
          <a:prstGeom prst="rect">
            <a:avLst/>
          </a:prstGeom>
        </p:spPr>
      </p:pic>
    </p:spTree>
    <p:extLst>
      <p:ext uri="{BB962C8B-B14F-4D97-AF65-F5344CB8AC3E}">
        <p14:creationId xmlns:p14="http://schemas.microsoft.com/office/powerpoint/2010/main" val="72520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p:txBody>
          <a:bodyPr>
            <a:normAutofit/>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Week-12: created a Employee wellness </a:t>
            </a:r>
            <a:r>
              <a:rPr lang="en-US" sz="2000" b="1" dirty="0" smtClean="0">
                <a:solidFill>
                  <a:srgbClr val="0D0D0D"/>
                </a:solidFill>
                <a:latin typeface="Times New Roman" panose="02020603050405020304" pitchFamily="18" charset="0"/>
                <a:cs typeface="Times New Roman" panose="02020603050405020304" pitchFamily="18" charset="0"/>
              </a:rPr>
              <a:t>report</a:t>
            </a:r>
          </a:p>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marL="114300" indent="0" algn="just">
              <a:lnSpc>
                <a:spcPct val="150000"/>
              </a:lnSpc>
              <a:buNone/>
            </a:pPr>
            <a:r>
              <a:rPr lang="en-US" sz="2000" b="1" dirty="0" smtClean="0">
                <a:latin typeface="Times New Roman" panose="02020603050405020304" pitchFamily="18" charset="0"/>
                <a:cs typeface="Times New Roman" panose="02020603050405020304" pitchFamily="18" charset="0"/>
              </a:rPr>
              <a:t>Conclusion</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This HR analytics dashboard showed important information about employees that can help make better decisions and keep employees happy and working for the organization. By taking actions to address the issues that employees face and creating a positive work environment, the HR department can help employees perform better and stay in their jobs longer. This can help the organization make more money and be more successful</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630048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651CB8-4BA0-E932-E47B-3BC662EAE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Picture 4"/>
          <p:cNvPicPr/>
          <p:nvPr/>
        </p:nvPicPr>
        <p:blipFill>
          <a:blip r:embed="rId2"/>
          <a:stretch>
            <a:fillRect/>
          </a:stretch>
        </p:blipFill>
        <p:spPr>
          <a:xfrm>
            <a:off x="595745" y="440463"/>
            <a:ext cx="10986655" cy="5915890"/>
          </a:xfrm>
          <a:prstGeom prst="rect">
            <a:avLst/>
          </a:prstGeom>
        </p:spPr>
      </p:pic>
    </p:spTree>
    <p:extLst>
      <p:ext uri="{BB962C8B-B14F-4D97-AF65-F5344CB8AC3E}">
        <p14:creationId xmlns:p14="http://schemas.microsoft.com/office/powerpoint/2010/main" val="767028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a:xfrm>
            <a:off x="609600" y="1274619"/>
            <a:ext cx="10972800" cy="5081734"/>
          </a:xfrm>
        </p:spPr>
        <p:txBody>
          <a:bodyPr>
            <a:normAutofit fontScale="92500" lnSpcReduction="20000"/>
          </a:bodyPr>
          <a:lstStyle/>
          <a:p>
            <a:pPr marL="114300" indent="0" algn="just">
              <a:lnSpc>
                <a:spcPct val="150000"/>
              </a:lnSpc>
              <a:buNone/>
            </a:pPr>
            <a:r>
              <a:rPr lang="en-US" sz="2200" b="1" dirty="0">
                <a:solidFill>
                  <a:srgbClr val="0D0D0D"/>
                </a:solidFill>
                <a:latin typeface="Times New Roman" panose="02020603050405020304" pitchFamily="18" charset="0"/>
                <a:cs typeface="Times New Roman" panose="02020603050405020304" pitchFamily="18" charset="0"/>
              </a:rPr>
              <a:t>Week 13 – Week 15: Project 3: Sales Analysis Dashboard</a:t>
            </a:r>
          </a:p>
          <a:p>
            <a:pPr marL="114300" indent="0" algn="just">
              <a:lnSpc>
                <a:spcPct val="150000"/>
              </a:lnSpc>
              <a:buNone/>
            </a:pPr>
            <a:r>
              <a:rPr lang="en-US" sz="2200" b="1" dirty="0">
                <a:solidFill>
                  <a:srgbClr val="0D0D0D"/>
                </a:solidFill>
                <a:latin typeface="Times New Roman" panose="02020603050405020304" pitchFamily="18" charset="0"/>
                <a:cs typeface="Times New Roman" panose="02020603050405020304" pitchFamily="18" charset="0"/>
              </a:rPr>
              <a:t>Overview: </a:t>
            </a:r>
            <a:r>
              <a:rPr lang="en-US" sz="2200" dirty="0">
                <a:solidFill>
                  <a:srgbClr val="0D0D0D"/>
                </a:solidFill>
                <a:latin typeface="Times New Roman" panose="02020603050405020304" pitchFamily="18" charset="0"/>
                <a:cs typeface="Times New Roman" panose="02020603050405020304" pitchFamily="18" charset="0"/>
              </a:rPr>
              <a:t>The Sales Analysis Dashboard project aims to provide comprehensive insights into sales performance, customer behavior, and product trends through interactive visualization using Power BI. By integrating sales overview, customer details, and product details, this dashboard empowers stakeholders to make informed decisions, optimize strategies, and enhance business outcomes.</a:t>
            </a:r>
          </a:p>
          <a:p>
            <a:pPr marL="114300" indent="0" algn="just">
              <a:lnSpc>
                <a:spcPct val="150000"/>
              </a:lnSpc>
              <a:buNone/>
            </a:pPr>
            <a:r>
              <a:rPr lang="en-US" sz="2200" b="1" dirty="0">
                <a:solidFill>
                  <a:srgbClr val="0D0D0D"/>
                </a:solidFill>
                <a:latin typeface="Times New Roman" panose="02020603050405020304" pitchFamily="18" charset="0"/>
                <a:cs typeface="Times New Roman" panose="02020603050405020304" pitchFamily="18" charset="0"/>
              </a:rPr>
              <a:t>Week 13: Data Collection and Preparation.</a:t>
            </a:r>
          </a:p>
          <a:p>
            <a:pPr algn="just">
              <a:lnSpc>
                <a:spcPct val="150000"/>
              </a:lnSpc>
            </a:pPr>
            <a:r>
              <a:rPr lang="en-US" sz="2200" dirty="0" smtClean="0">
                <a:solidFill>
                  <a:srgbClr val="0D0D0D"/>
                </a:solidFill>
                <a:latin typeface="Times New Roman" panose="02020603050405020304" pitchFamily="18" charset="0"/>
                <a:cs typeface="Times New Roman" panose="02020603050405020304" pitchFamily="18" charset="0"/>
              </a:rPr>
              <a:t>Get </a:t>
            </a:r>
            <a:r>
              <a:rPr lang="en-US" sz="2200" dirty="0">
                <a:solidFill>
                  <a:srgbClr val="0D0D0D"/>
                </a:solidFill>
                <a:latin typeface="Times New Roman" panose="02020603050405020304" pitchFamily="18" charset="0"/>
                <a:cs typeface="Times New Roman" panose="02020603050405020304" pitchFamily="18" charset="0"/>
              </a:rPr>
              <a:t>data from </a:t>
            </a:r>
            <a:r>
              <a:rPr lang="en-US" sz="2200" dirty="0" err="1">
                <a:solidFill>
                  <a:srgbClr val="0D0D0D"/>
                </a:solidFill>
                <a:latin typeface="Times New Roman" panose="02020603050405020304" pitchFamily="18" charset="0"/>
                <a:cs typeface="Times New Roman" panose="02020603050405020304" pitchFamily="18" charset="0"/>
              </a:rPr>
              <a:t>Kaggle</a:t>
            </a:r>
            <a:endParaRPr lang="en-US" sz="2200" dirty="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sz="2200" dirty="0" smtClean="0">
                <a:solidFill>
                  <a:srgbClr val="0D0D0D"/>
                </a:solidFill>
                <a:latin typeface="Times New Roman" panose="02020603050405020304" pitchFamily="18" charset="0"/>
                <a:cs typeface="Times New Roman" panose="02020603050405020304" pitchFamily="18" charset="0"/>
              </a:rPr>
              <a:t>Load </a:t>
            </a:r>
            <a:r>
              <a:rPr lang="en-US" sz="2200" dirty="0">
                <a:solidFill>
                  <a:srgbClr val="0D0D0D"/>
                </a:solidFill>
                <a:latin typeface="Times New Roman" panose="02020603050405020304" pitchFamily="18" charset="0"/>
                <a:cs typeface="Times New Roman" panose="02020603050405020304" pitchFamily="18" charset="0"/>
              </a:rPr>
              <a:t>CSV to </a:t>
            </a:r>
            <a:r>
              <a:rPr lang="en-US" sz="2200" dirty="0" smtClean="0">
                <a:solidFill>
                  <a:srgbClr val="0D0D0D"/>
                </a:solidFill>
                <a:latin typeface="Times New Roman" panose="02020603050405020304" pitchFamily="18" charset="0"/>
                <a:cs typeface="Times New Roman" panose="02020603050405020304" pitchFamily="18" charset="0"/>
              </a:rPr>
              <a:t>Power BI</a:t>
            </a:r>
            <a:endParaRPr lang="en-US" sz="2200" dirty="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sz="2200" dirty="0" smtClean="0">
                <a:solidFill>
                  <a:srgbClr val="0D0D0D"/>
                </a:solidFill>
                <a:latin typeface="Times New Roman" panose="02020603050405020304" pitchFamily="18" charset="0"/>
                <a:cs typeface="Times New Roman" panose="02020603050405020304" pitchFamily="18" charset="0"/>
              </a:rPr>
              <a:t>Clean </a:t>
            </a:r>
            <a:r>
              <a:rPr lang="en-US" sz="2200" dirty="0">
                <a:solidFill>
                  <a:srgbClr val="0D0D0D"/>
                </a:solidFill>
                <a:latin typeface="Times New Roman" panose="02020603050405020304" pitchFamily="18" charset="0"/>
                <a:cs typeface="Times New Roman" panose="02020603050405020304" pitchFamily="18" charset="0"/>
              </a:rPr>
              <a:t>data eliminating null/blank</a:t>
            </a:r>
          </a:p>
          <a:p>
            <a:pPr algn="just">
              <a:lnSpc>
                <a:spcPct val="150000"/>
              </a:lnSpc>
            </a:pPr>
            <a:r>
              <a:rPr lang="en-US" sz="2200" dirty="0" smtClean="0">
                <a:solidFill>
                  <a:srgbClr val="0D0D0D"/>
                </a:solidFill>
                <a:latin typeface="Times New Roman" panose="02020603050405020304" pitchFamily="18" charset="0"/>
                <a:cs typeface="Times New Roman" panose="02020603050405020304" pitchFamily="18" charset="0"/>
              </a:rPr>
              <a:t>Identify </a:t>
            </a:r>
            <a:r>
              <a:rPr lang="en-US" sz="2200" dirty="0">
                <a:solidFill>
                  <a:srgbClr val="0D0D0D"/>
                </a:solidFill>
                <a:latin typeface="Times New Roman" panose="02020603050405020304" pitchFamily="18" charset="0"/>
                <a:cs typeface="Times New Roman" panose="02020603050405020304" pitchFamily="18" charset="0"/>
              </a:rPr>
              <a:t>metrics to extract from the report</a:t>
            </a:r>
          </a:p>
          <a:p>
            <a:pPr algn="just">
              <a:lnSpc>
                <a:spcPct val="150000"/>
              </a:lnSpc>
            </a:pPr>
            <a:r>
              <a:rPr lang="en-US" sz="2200" dirty="0" smtClean="0">
                <a:solidFill>
                  <a:srgbClr val="0D0D0D"/>
                </a:solidFill>
                <a:latin typeface="Times New Roman" panose="02020603050405020304" pitchFamily="18" charset="0"/>
                <a:cs typeface="Times New Roman" panose="02020603050405020304" pitchFamily="18" charset="0"/>
              </a:rPr>
              <a:t>Present </a:t>
            </a:r>
            <a:r>
              <a:rPr lang="en-US" sz="2200" dirty="0">
                <a:solidFill>
                  <a:srgbClr val="0D0D0D"/>
                </a:solidFill>
                <a:latin typeface="Times New Roman" panose="02020603050405020304" pitchFamily="18" charset="0"/>
                <a:cs typeface="Times New Roman" panose="02020603050405020304" pitchFamily="18" charset="0"/>
              </a:rPr>
              <a:t>the data visually with key metrics</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3459384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a:xfrm>
            <a:off x="609600" y="1274619"/>
            <a:ext cx="10972800" cy="5081734"/>
          </a:xfrm>
        </p:spPr>
        <p:txBody>
          <a:bodyPr>
            <a:normAutofit/>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Week-14: worked on sales overview report</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Visualizations </a:t>
            </a:r>
            <a:r>
              <a:rPr lang="en-US" sz="2000" dirty="0">
                <a:solidFill>
                  <a:srgbClr val="0D0D0D"/>
                </a:solidFill>
                <a:latin typeface="Times New Roman" panose="02020603050405020304" pitchFamily="18" charset="0"/>
                <a:cs typeface="Times New Roman" panose="02020603050405020304" pitchFamily="18" charset="0"/>
              </a:rPr>
              <a:t>depicting sales metrics such as revenue, units sold, profit margins, and sales growth over time.</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Comparative </a:t>
            </a:r>
            <a:r>
              <a:rPr lang="en-US" sz="2000" dirty="0">
                <a:solidFill>
                  <a:srgbClr val="0D0D0D"/>
                </a:solidFill>
                <a:latin typeface="Times New Roman" panose="02020603050405020304" pitchFamily="18" charset="0"/>
                <a:cs typeface="Times New Roman" panose="02020603050405020304" pitchFamily="18" charset="0"/>
              </a:rPr>
              <a:t>analysis of sales performance across regions, products, and time periods.</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Key </a:t>
            </a:r>
            <a:r>
              <a:rPr lang="en-US" sz="2000" dirty="0">
                <a:solidFill>
                  <a:srgbClr val="0D0D0D"/>
                </a:solidFill>
                <a:latin typeface="Times New Roman" panose="02020603050405020304" pitchFamily="18" charset="0"/>
                <a:cs typeface="Times New Roman" panose="02020603050405020304" pitchFamily="18" charset="0"/>
              </a:rPr>
              <a:t>performance indicators (KPIs) highlighting targets versus actual performance.</a:t>
            </a:r>
          </a:p>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Week-14: Worked on Customer Details </a:t>
            </a:r>
          </a:p>
          <a:p>
            <a:pPr algn="just">
              <a:lnSpc>
                <a:spcPct val="150000"/>
              </a:lnSpc>
            </a:pPr>
            <a:r>
              <a:rPr lang="en-US" sz="2000" dirty="0" smtClean="0">
                <a:latin typeface="Times New Roman" panose="02020603050405020304" pitchFamily="18" charset="0"/>
                <a:cs typeface="Times New Roman" panose="02020603050405020304" pitchFamily="18" charset="0"/>
              </a:rPr>
              <a:t>Customer </a:t>
            </a:r>
            <a:r>
              <a:rPr lang="en-US" sz="2000" dirty="0">
                <a:latin typeface="Times New Roman" panose="02020603050405020304" pitchFamily="18" charset="0"/>
                <a:cs typeface="Times New Roman" panose="02020603050405020304" pitchFamily="18" charset="0"/>
              </a:rPr>
              <a:t>segmentation based on demographics, purchasing frequency, and buying preferences.</a:t>
            </a:r>
          </a:p>
          <a:p>
            <a:pPr algn="just">
              <a:lnSpc>
                <a:spcPct val="150000"/>
              </a:lnSpc>
            </a:pPr>
            <a:r>
              <a:rPr lang="en-US" sz="2000" dirty="0" smtClean="0">
                <a:latin typeface="Times New Roman" panose="02020603050405020304" pitchFamily="18" charset="0"/>
                <a:cs typeface="Times New Roman" panose="02020603050405020304" pitchFamily="18" charset="0"/>
              </a:rPr>
              <a:t>Customer </a:t>
            </a:r>
            <a:r>
              <a:rPr lang="en-US" sz="2000" dirty="0">
                <a:latin typeface="Times New Roman" panose="02020603050405020304" pitchFamily="18" charset="0"/>
                <a:cs typeface="Times New Roman" panose="02020603050405020304" pitchFamily="18" charset="0"/>
              </a:rPr>
              <a:t>lifetime value (CLV) analysis to identify high-value customers.</a:t>
            </a:r>
          </a:p>
          <a:p>
            <a:pPr algn="just">
              <a:lnSpc>
                <a:spcPct val="150000"/>
              </a:lnSpc>
            </a:pPr>
            <a:r>
              <a:rPr lang="en-US" sz="2000" dirty="0" smtClean="0">
                <a:latin typeface="Times New Roman" panose="02020603050405020304" pitchFamily="18" charset="0"/>
                <a:cs typeface="Times New Roman" panose="02020603050405020304" pitchFamily="18" charset="0"/>
              </a:rPr>
              <a:t>Visualization </a:t>
            </a:r>
            <a:r>
              <a:rPr lang="en-US" sz="2000" dirty="0">
                <a:latin typeface="Times New Roman" panose="02020603050405020304" pitchFamily="18" charset="0"/>
                <a:cs typeface="Times New Roman" panose="02020603050405020304" pitchFamily="18" charset="0"/>
              </a:rPr>
              <a:t>of customer churn rates and retention strategies. </a:t>
            </a:r>
          </a:p>
          <a:p>
            <a:pPr marL="11430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261695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E78240-CA31-547C-C483-F17387660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p:cNvPicPr/>
          <p:nvPr/>
        </p:nvPicPr>
        <p:blipFill>
          <a:blip r:embed="rId2"/>
          <a:stretch>
            <a:fillRect/>
          </a:stretch>
        </p:blipFill>
        <p:spPr>
          <a:xfrm>
            <a:off x="775855" y="290946"/>
            <a:ext cx="10806545" cy="6065407"/>
          </a:xfrm>
          <a:prstGeom prst="rect">
            <a:avLst/>
          </a:prstGeom>
        </p:spPr>
      </p:pic>
    </p:spTree>
    <p:extLst>
      <p:ext uri="{BB962C8B-B14F-4D97-AF65-F5344CB8AC3E}">
        <p14:creationId xmlns:p14="http://schemas.microsoft.com/office/powerpoint/2010/main" val="6114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E78240-CA31-547C-C483-F17387660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5" name="Picture 4"/>
          <p:cNvPicPr/>
          <p:nvPr/>
        </p:nvPicPr>
        <p:blipFill>
          <a:blip r:embed="rId2"/>
          <a:stretch>
            <a:fillRect/>
          </a:stretch>
        </p:blipFill>
        <p:spPr>
          <a:xfrm>
            <a:off x="762000" y="415636"/>
            <a:ext cx="10820400" cy="5940717"/>
          </a:xfrm>
          <a:prstGeom prst="rect">
            <a:avLst/>
          </a:prstGeom>
        </p:spPr>
      </p:pic>
    </p:spTree>
    <p:extLst>
      <p:ext uri="{BB962C8B-B14F-4D97-AF65-F5344CB8AC3E}">
        <p14:creationId xmlns:p14="http://schemas.microsoft.com/office/powerpoint/2010/main" val="1623009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5E56-28FB-584B-5BBC-2347FEACCF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15</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FFD8AFA-8F23-C08A-C22F-1506699A0668}"/>
              </a:ext>
            </a:extLst>
          </p:cNvPr>
          <p:cNvSpPr>
            <a:spLocks noGrp="1"/>
          </p:cNvSpPr>
          <p:nvPr>
            <p:ph type="body" idx="1"/>
          </p:nvPr>
        </p:nvSpPr>
        <p:spPr>
          <a:xfrm>
            <a:off x="609600" y="1274619"/>
            <a:ext cx="10972800" cy="5081734"/>
          </a:xfrm>
        </p:spPr>
        <p:txBody>
          <a:bodyPr>
            <a:normAutofit/>
          </a:bodyPr>
          <a:lstStyle/>
          <a:p>
            <a:pPr marL="114300" indent="0" algn="just">
              <a:lnSpc>
                <a:spcPct val="150000"/>
              </a:lnSpc>
              <a:buNone/>
            </a:pPr>
            <a:r>
              <a:rPr lang="en-US" sz="2000" b="1" dirty="0">
                <a:solidFill>
                  <a:srgbClr val="0D0D0D"/>
                </a:solidFill>
                <a:latin typeface="Times New Roman" panose="02020603050405020304" pitchFamily="18" charset="0"/>
                <a:cs typeface="Times New Roman" panose="02020603050405020304" pitchFamily="18" charset="0"/>
              </a:rPr>
              <a:t>Week-15: Worked on product Details report</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Product </a:t>
            </a:r>
            <a:r>
              <a:rPr lang="en-US" sz="2000" dirty="0">
                <a:solidFill>
                  <a:srgbClr val="0D0D0D"/>
                </a:solidFill>
                <a:latin typeface="Times New Roman" panose="02020603050405020304" pitchFamily="18" charset="0"/>
                <a:cs typeface="Times New Roman" panose="02020603050405020304" pitchFamily="18" charset="0"/>
              </a:rPr>
              <a:t>sales distribution by category, brand, or SKU.</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Analysis </a:t>
            </a:r>
            <a:r>
              <a:rPr lang="en-US" sz="2000" dirty="0">
                <a:solidFill>
                  <a:srgbClr val="0D0D0D"/>
                </a:solidFill>
                <a:latin typeface="Times New Roman" panose="02020603050405020304" pitchFamily="18" charset="0"/>
                <a:cs typeface="Times New Roman" panose="02020603050405020304" pitchFamily="18" charset="0"/>
              </a:rPr>
              <a:t>of product profitability, including gross margin and contribution to overall revenue.</a:t>
            </a:r>
          </a:p>
          <a:p>
            <a:pPr algn="just">
              <a:lnSpc>
                <a:spcPct val="150000"/>
              </a:lnSpc>
            </a:pPr>
            <a:r>
              <a:rPr lang="en-US" sz="2000" dirty="0" smtClean="0">
                <a:solidFill>
                  <a:srgbClr val="0D0D0D"/>
                </a:solidFill>
                <a:latin typeface="Times New Roman" panose="02020603050405020304" pitchFamily="18" charset="0"/>
                <a:cs typeface="Times New Roman" panose="02020603050405020304" pitchFamily="18" charset="0"/>
              </a:rPr>
              <a:t>Product </a:t>
            </a:r>
            <a:r>
              <a:rPr lang="en-US" sz="2000" dirty="0">
                <a:solidFill>
                  <a:srgbClr val="0D0D0D"/>
                </a:solidFill>
                <a:latin typeface="Times New Roman" panose="02020603050405020304" pitchFamily="18" charset="0"/>
                <a:cs typeface="Times New Roman" panose="02020603050405020304" pitchFamily="18" charset="0"/>
              </a:rPr>
              <a:t>performance trends, highlighting top-selling items, slow movers, and seasonality effects</a:t>
            </a:r>
            <a:r>
              <a:rPr lang="en-US" sz="2000" dirty="0" smtClean="0">
                <a:solidFill>
                  <a:srgbClr val="0D0D0D"/>
                </a:solidFill>
                <a:latin typeface="Times New Roman" panose="02020603050405020304" pitchFamily="18" charset="0"/>
                <a:cs typeface="Times New Roman" panose="02020603050405020304" pitchFamily="18" charset="0"/>
              </a:rPr>
              <a:t>.</a:t>
            </a:r>
          </a:p>
          <a:p>
            <a:pPr marL="114300" indent="0" algn="just">
              <a:lnSpc>
                <a:spcPct val="150000"/>
              </a:lnSpc>
              <a:buNone/>
            </a:pPr>
            <a:r>
              <a:rPr lang="en-US" sz="2000" b="1" dirty="0" smtClean="0">
                <a:solidFill>
                  <a:srgbClr val="0D0D0D"/>
                </a:solidFill>
                <a:latin typeface="Times New Roman" panose="02020603050405020304" pitchFamily="18" charset="0"/>
                <a:cs typeface="Times New Roman" panose="02020603050405020304" pitchFamily="18" charset="0"/>
              </a:rPr>
              <a:t>Conclusion</a:t>
            </a:r>
            <a:r>
              <a:rPr lang="en-US" sz="2000" b="1" dirty="0">
                <a:solidFill>
                  <a:srgbClr val="0D0D0D"/>
                </a:solidFill>
                <a:latin typeface="Times New Roman" panose="02020603050405020304" pitchFamily="18" charset="0"/>
                <a:cs typeface="Times New Roman" panose="02020603050405020304" pitchFamily="18" charset="0"/>
              </a:rPr>
              <a:t>:</a:t>
            </a:r>
          </a:p>
          <a:p>
            <a:pPr marL="114300" indent="0" algn="just">
              <a:lnSpc>
                <a:spcPct val="150000"/>
              </a:lnSpc>
              <a:buNone/>
            </a:pPr>
            <a:r>
              <a:rPr lang="en-US" sz="2000" dirty="0">
                <a:solidFill>
                  <a:srgbClr val="0D0D0D"/>
                </a:solidFill>
                <a:latin typeface="Times New Roman" panose="02020603050405020304" pitchFamily="18" charset="0"/>
                <a:cs typeface="Times New Roman" panose="02020603050405020304" pitchFamily="18" charset="0"/>
              </a:rPr>
              <a:t>The Sales Analysis Dashboard serves as a powerful tool for driving sales performance, understanding customer dynamics, and optimizing product strategies. By leveraging the capabilities of Power BI, this project empowers organizations to harness the full potential of their sales data and gain a competitive edge in today’s dynamic market landscape.</a:t>
            </a:r>
          </a:p>
          <a:p>
            <a:pPr marL="114300" indent="0" algn="just">
              <a:lnSpc>
                <a:spcPct val="150000"/>
              </a:lnSpc>
              <a:buNone/>
            </a:pPr>
            <a:endParaRPr lang="en-US" sz="2000" dirty="0" smtClean="0">
              <a:solidFill>
                <a:srgbClr val="0D0D0D"/>
              </a:solidFill>
              <a:latin typeface="Times New Roman" panose="02020603050405020304" pitchFamily="18" charset="0"/>
              <a:cs typeface="Times New Roman" panose="02020603050405020304" pitchFamily="18" charset="0"/>
            </a:endParaRPr>
          </a:p>
          <a:p>
            <a:pPr marL="11430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B6D5CF-7EB3-54AF-AFC8-A11BAFCFB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33870201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E78240-CA31-547C-C483-F17387660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6" name="Picture 5"/>
          <p:cNvPicPr/>
          <p:nvPr/>
        </p:nvPicPr>
        <p:blipFill>
          <a:blip r:embed="rId2"/>
          <a:stretch>
            <a:fillRect/>
          </a:stretch>
        </p:blipFill>
        <p:spPr>
          <a:xfrm>
            <a:off x="789708" y="457201"/>
            <a:ext cx="10792691" cy="5899152"/>
          </a:xfrm>
          <a:prstGeom prst="rect">
            <a:avLst/>
          </a:prstGeom>
        </p:spPr>
      </p:pic>
    </p:spTree>
    <p:extLst>
      <p:ext uri="{BB962C8B-B14F-4D97-AF65-F5344CB8AC3E}">
        <p14:creationId xmlns:p14="http://schemas.microsoft.com/office/powerpoint/2010/main" val="1103782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dirty="0"/>
          </a:p>
        </p:txBody>
      </p:sp>
      <p:sp>
        <p:nvSpPr>
          <p:cNvPr id="317" name="Google Shape;317;p4"/>
          <p:cNvSpPr txBox="1">
            <a:spLocks noGrp="1"/>
          </p:cNvSpPr>
          <p:nvPr>
            <p:ph type="body" idx="1"/>
          </p:nvPr>
        </p:nvSpPr>
        <p:spPr>
          <a:xfrm>
            <a:off x="648788" y="2429691"/>
            <a:ext cx="10972800" cy="218118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ctr" rtl="0">
              <a:lnSpc>
                <a:spcPct val="100000"/>
              </a:lnSpc>
              <a:spcBef>
                <a:spcPts val="0"/>
              </a:spcBef>
              <a:spcAft>
                <a:spcPts val="0"/>
              </a:spcAft>
              <a:buClr>
                <a:schemeClr val="dk1"/>
              </a:buClr>
              <a:buSzPct val="100000"/>
              <a:buNone/>
            </a:pPr>
            <a:endParaRPr sz="11500" dirty="0">
              <a:latin typeface="Calibri"/>
              <a:ea typeface="Calibri"/>
              <a:cs typeface="Calibri"/>
              <a:sym typeface="Calibri"/>
            </a:endParaRPr>
          </a:p>
          <a:p>
            <a:pPr marL="342900" lvl="0" indent="-342900" algn="ctr" rtl="0">
              <a:lnSpc>
                <a:spcPct val="100000"/>
              </a:lnSpc>
              <a:spcBef>
                <a:spcPts val="1437"/>
              </a:spcBef>
              <a:spcAft>
                <a:spcPts val="0"/>
              </a:spcAft>
              <a:buClr>
                <a:schemeClr val="dk1"/>
              </a:buClr>
              <a:buSzPct val="100000"/>
              <a:buNone/>
            </a:pPr>
            <a:r>
              <a:rPr lang="en-US" sz="11500" dirty="0">
                <a:latin typeface="Times New Roman" panose="02020603050405020304" pitchFamily="18" charset="0"/>
                <a:cs typeface="Times New Roman" panose="02020603050405020304" pitchFamily="18" charset="0"/>
                <a:sym typeface="Calibri"/>
              </a:rPr>
              <a:t>Thank You !!</a:t>
            </a:r>
            <a:endParaRPr dirty="0">
              <a:latin typeface="Times New Roman" panose="02020603050405020304" pitchFamily="18" charset="0"/>
              <a:cs typeface="Times New Roman" panose="02020603050405020304" pitchFamily="18" charset="0"/>
              <a:sym typeface="Calibri"/>
            </a:endParaRPr>
          </a:p>
        </p:txBody>
      </p:sp>
      <p:sp>
        <p:nvSpPr>
          <p:cNvPr id="318" name="Google Shape;318;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3cba3d31da_0_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342900" lvl="0" indent="0" algn="ctr" rtl="0">
              <a:lnSpc>
                <a:spcPct val="100000"/>
              </a:lnSpc>
              <a:spcBef>
                <a:spcPts val="500"/>
              </a:spcBef>
              <a:spcAft>
                <a:spcPts val="0"/>
              </a:spcAft>
              <a:buSzPts val="1800"/>
              <a:buNone/>
            </a:pPr>
            <a:r>
              <a:rPr lang="en-US" dirty="0">
                <a:latin typeface="Times New Roman" panose="02020603050405020304" pitchFamily="18" charset="0"/>
                <a:cs typeface="Times New Roman" panose="02020603050405020304" pitchFamily="18" charset="0"/>
              </a:rPr>
              <a:t>Tools &amp; Technology</a:t>
            </a:r>
            <a:endParaRPr dirty="0">
              <a:latin typeface="Times New Roman" panose="02020603050405020304" pitchFamily="18" charset="0"/>
              <a:cs typeface="Times New Roman" panose="02020603050405020304" pitchFamily="18" charset="0"/>
            </a:endParaRPr>
          </a:p>
        </p:txBody>
      </p:sp>
      <p:sp>
        <p:nvSpPr>
          <p:cNvPr id="120" name="Google Shape;120;g13cba3d31da_0_22"/>
          <p:cNvSpPr txBox="1">
            <a:spLocks noGrp="1"/>
          </p:cNvSpPr>
          <p:nvPr>
            <p:ph type="body" idx="1"/>
          </p:nvPr>
        </p:nvSpPr>
        <p:spPr>
          <a:xfrm>
            <a:off x="609600" y="1600203"/>
            <a:ext cx="10972800" cy="4526100"/>
          </a:xfrm>
          <a:prstGeom prst="rect">
            <a:avLst/>
          </a:prstGeom>
          <a:noFill/>
          <a:ln>
            <a:noFill/>
          </a:ln>
        </p:spPr>
        <p:txBody>
          <a:bodyPr spcFirstLastPara="1" wrap="square" lIns="91425" tIns="45700" rIns="91425" bIns="45700" anchor="t" anchorCtr="0">
            <a:normAutofit/>
          </a:bodyPr>
          <a:lstStyle/>
          <a:p>
            <a:pPr algn="l"/>
            <a:endParaRPr lang="en-IN" sz="1800" b="0" i="0" u="none" strike="noStrike" baseline="0" dirty="0">
              <a:solidFill>
                <a:srgbClr val="000000"/>
              </a:solidFill>
              <a:latin typeface="Univers" panose="020F0502020204030204" pitchFamily="34" charset="0"/>
            </a:endParaRPr>
          </a:p>
          <a:p>
            <a:endParaRPr lang="en-IN" sz="1800" b="0" i="0" u="none" strike="noStrike" baseline="0" dirty="0">
              <a:latin typeface="Univers" panose="020F0502020204030204" pitchFamily="34" charset="0"/>
            </a:endParaRPr>
          </a:p>
          <a:p>
            <a:pPr marL="114300" indent="0">
              <a:buNone/>
            </a:pPr>
            <a:r>
              <a:rPr lang="en-US" sz="2000" b="0" i="0" u="none" strike="noStrike" baseline="0" dirty="0">
                <a:latin typeface="Times New Roman" panose="02020603050405020304" pitchFamily="18" charset="0"/>
                <a:cs typeface="Times New Roman" panose="02020603050405020304" pitchFamily="18" charset="0"/>
              </a:rPr>
              <a:t>Throughout my internship I was required to know the use and implementation of a number of software and tools like:</a:t>
            </a:r>
          </a:p>
          <a:p>
            <a:r>
              <a:rPr lang="en-IN" sz="2000" b="0" i="0" u="none" strike="noStrike" baseline="0" dirty="0">
                <a:latin typeface="Times New Roman" panose="02020603050405020304" pitchFamily="18" charset="0"/>
                <a:cs typeface="Times New Roman" panose="02020603050405020304" pitchFamily="18" charset="0"/>
              </a:rPr>
              <a:t>	Microsoft Excel</a:t>
            </a:r>
          </a:p>
          <a:p>
            <a:r>
              <a:rPr lang="en-IN" sz="2000" b="0" i="0" u="none" strike="noStrike" baseline="0" dirty="0">
                <a:latin typeface="Times New Roman" panose="02020603050405020304" pitchFamily="18" charset="0"/>
                <a:cs typeface="Times New Roman" panose="02020603050405020304" pitchFamily="18" charset="0"/>
              </a:rPr>
              <a:t>	MySQL Workbench</a:t>
            </a:r>
          </a:p>
          <a:p>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Jupyter</a:t>
            </a:r>
            <a:r>
              <a:rPr lang="en-IN" sz="2000" b="0" i="0" u="none" strike="noStrike" baseline="0" dirty="0">
                <a:latin typeface="Times New Roman" panose="02020603050405020304" pitchFamily="18" charset="0"/>
                <a:cs typeface="Times New Roman" panose="02020603050405020304" pitchFamily="18" charset="0"/>
              </a:rPr>
              <a:t> Notebook / Google </a:t>
            </a:r>
            <a:r>
              <a:rPr lang="en-IN" sz="2000" b="0" i="0" u="none" strike="noStrike" baseline="0" dirty="0" err="1">
                <a:latin typeface="Times New Roman" panose="02020603050405020304" pitchFamily="18" charset="0"/>
                <a:cs typeface="Times New Roman" panose="02020603050405020304" pitchFamily="18" charset="0"/>
              </a:rPr>
              <a:t>Colab</a:t>
            </a:r>
            <a:endParaRPr lang="en-IN" sz="2000" b="0" i="0" u="none" strike="noStrike" baseline="0" dirty="0">
              <a:latin typeface="Times New Roman" panose="02020603050405020304" pitchFamily="18" charset="0"/>
              <a:cs typeface="Times New Roman" panose="02020603050405020304" pitchFamily="18" charset="0"/>
            </a:endParaRPr>
          </a:p>
          <a:p>
            <a:r>
              <a:rPr lang="en-IN" sz="2000" b="0" i="0" u="none" strike="noStrike" baseline="0" dirty="0">
                <a:latin typeface="Times New Roman" panose="02020603050405020304" pitchFamily="18" charset="0"/>
                <a:cs typeface="Times New Roman" panose="02020603050405020304" pitchFamily="18" charset="0"/>
              </a:rPr>
              <a:t>	And Python Programming</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PowerBI</a:t>
            </a:r>
            <a:r>
              <a:rPr lang="en-IN" sz="2000" dirty="0">
                <a:latin typeface="Times New Roman" panose="02020603050405020304" pitchFamily="18" charset="0"/>
                <a:cs typeface="Times New Roman" panose="02020603050405020304" pitchFamily="18" charset="0"/>
              </a:rPr>
              <a:t>	</a:t>
            </a:r>
            <a:endParaRPr lang="en-IN" sz="2000" b="0" i="0" u="none" strike="noStrike" baseline="0" dirty="0">
              <a:latin typeface="Times New Roman" panose="02020603050405020304" pitchFamily="18" charset="0"/>
              <a:cs typeface="Times New Roman" panose="02020603050405020304" pitchFamily="18" charset="0"/>
            </a:endParaRPr>
          </a:p>
          <a:p>
            <a:pPr marL="0" lvl="0" indent="0" algn="l" rtl="0">
              <a:lnSpc>
                <a:spcPct val="100000"/>
              </a:lnSpc>
              <a:spcBef>
                <a:spcPts val="360"/>
              </a:spcBef>
              <a:spcAft>
                <a:spcPts val="0"/>
              </a:spcAft>
              <a:buSzPts val="1800"/>
              <a:buNone/>
            </a:pPr>
            <a:endParaRPr dirty="0"/>
          </a:p>
        </p:txBody>
      </p:sp>
      <p:sp>
        <p:nvSpPr>
          <p:cNvPr id="121" name="Google Shape;121;g13cba3d31da_0_2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1BA1-29BC-3798-B5B4-DE7613AC5F54}"/>
              </a:ext>
            </a:extLst>
          </p:cNvPr>
          <p:cNvSpPr>
            <a:spLocks noGrp="1"/>
          </p:cNvSpPr>
          <p:nvPr>
            <p:ph type="title"/>
          </p:nvPr>
        </p:nvSpPr>
        <p:spPr>
          <a:xfrm>
            <a:off x="609600" y="0"/>
            <a:ext cx="10972800" cy="1209369"/>
          </a:xfrm>
        </p:spPr>
        <p:txBody>
          <a:bodyPr/>
          <a:lstStyle/>
          <a:p>
            <a:r>
              <a:rPr lang="en-IN" dirty="0">
                <a:latin typeface="Times New Roman" panose="02020603050405020304" pitchFamily="18" charset="0"/>
                <a:cs typeface="Times New Roman" panose="02020603050405020304" pitchFamily="18" charset="0"/>
              </a:rPr>
              <a:t>Week </a:t>
            </a:r>
            <a:r>
              <a:rPr lang="en-IN" dirty="0" smtClean="0">
                <a:latin typeface="Times New Roman" panose="02020603050405020304" pitchFamily="18" charset="0"/>
                <a:cs typeface="Times New Roman" panose="02020603050405020304" pitchFamily="18" charset="0"/>
              </a:rPr>
              <a:t>1-Week 3</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B27DC6F-0078-CD9C-5410-C702A4D3AD5A}"/>
              </a:ext>
            </a:extLst>
          </p:cNvPr>
          <p:cNvSpPr>
            <a:spLocks noGrp="1"/>
          </p:cNvSpPr>
          <p:nvPr>
            <p:ph type="body" idx="1"/>
          </p:nvPr>
        </p:nvSpPr>
        <p:spPr>
          <a:xfrm>
            <a:off x="609600" y="1094509"/>
            <a:ext cx="10972800" cy="5261844"/>
          </a:xfrm>
        </p:spPr>
        <p:txBody>
          <a:bodyPr>
            <a:normAutofit lnSpcReduction="10000"/>
          </a:bodyPr>
          <a:lstStyle/>
          <a:p>
            <a:pPr marL="114300" indent="0" algn="just">
              <a:buNone/>
            </a:pPr>
            <a:r>
              <a:rPr lang="en-US" sz="2000" b="1" dirty="0">
                <a:solidFill>
                  <a:srgbClr val="0D0D0D"/>
                </a:solidFill>
                <a:latin typeface="Times New Roman" panose="02020603050405020304" pitchFamily="18" charset="0"/>
                <a:cs typeface="Times New Roman" panose="02020603050405020304" pitchFamily="18" charset="0"/>
              </a:rPr>
              <a:t>Week 1: </a:t>
            </a:r>
            <a:r>
              <a:rPr lang="en-US" sz="2000" dirty="0">
                <a:solidFill>
                  <a:srgbClr val="0D0D0D"/>
                </a:solidFill>
                <a:latin typeface="Times New Roman" panose="02020603050405020304" pitchFamily="18" charset="0"/>
                <a:cs typeface="Times New Roman" panose="02020603050405020304" pitchFamily="18" charset="0"/>
              </a:rPr>
              <a:t>Over the course of a week, I delved into MySQL basics, from understanding its role in relational databases to installing and configuring MySQL for optimal performance. I then progressed to creating databases and tables, learning about data types and constraints, and mastering essential commands like SELECT, INSERT, UPDATE, and DELETE for data manipulation. Finally, I focused on mastering the SELECT statement, honing skills in data filtering, sorting, and analysis using WHERE clauses, ORDER BY, and aggregate functions, thus enhancing my ability to extract insights from databases.</a:t>
            </a:r>
            <a:endParaRPr lang="en-US" sz="2000" dirty="0" smtClean="0">
              <a:solidFill>
                <a:srgbClr val="0D0D0D"/>
              </a:solidFill>
              <a:latin typeface="Times New Roman" panose="02020603050405020304" pitchFamily="18" charset="0"/>
              <a:cs typeface="Times New Roman" panose="02020603050405020304" pitchFamily="18" charset="0"/>
            </a:endParaRPr>
          </a:p>
          <a:p>
            <a:pPr marL="114300" indent="0" algn="just">
              <a:buNone/>
            </a:pPr>
            <a:endParaRPr lang="en-US" sz="1800" b="1" dirty="0">
              <a:solidFill>
                <a:srgbClr val="0D0D0D"/>
              </a:solidFill>
              <a:latin typeface="Times New Roman" panose="02020603050405020304" pitchFamily="18" charset="0"/>
              <a:cs typeface="Times New Roman" panose="02020603050405020304" pitchFamily="18" charset="0"/>
            </a:endParaRPr>
          </a:p>
          <a:p>
            <a:pPr marL="114300" indent="0" algn="just">
              <a:buNone/>
            </a:pPr>
            <a:r>
              <a:rPr lang="en-US" sz="2000" b="1" dirty="0" smtClean="0">
                <a:solidFill>
                  <a:srgbClr val="0D0D0D"/>
                </a:solidFill>
                <a:latin typeface="Times New Roman" panose="02020603050405020304" pitchFamily="18" charset="0"/>
                <a:cs typeface="Times New Roman" panose="02020603050405020304" pitchFamily="18" charset="0"/>
              </a:rPr>
              <a:t>Week </a:t>
            </a:r>
            <a:r>
              <a:rPr lang="en-US" sz="2000" b="1" dirty="0">
                <a:solidFill>
                  <a:srgbClr val="0D0D0D"/>
                </a:solidFill>
                <a:latin typeface="Times New Roman" panose="02020603050405020304" pitchFamily="18" charset="0"/>
                <a:cs typeface="Times New Roman" panose="02020603050405020304" pitchFamily="18" charset="0"/>
              </a:rPr>
              <a:t>2</a:t>
            </a:r>
            <a:r>
              <a:rPr lang="en-US" sz="2000" b="1" dirty="0" smtClean="0">
                <a:solidFill>
                  <a:srgbClr val="0D0D0D"/>
                </a:solidFill>
                <a:latin typeface="Times New Roman" panose="02020603050405020304" pitchFamily="18" charset="0"/>
                <a:cs typeface="Times New Roman" panose="02020603050405020304" pitchFamily="18" charset="0"/>
              </a:rPr>
              <a:t>: </a:t>
            </a:r>
            <a:r>
              <a:rPr lang="en-US" sz="2000" dirty="0" smtClean="0">
                <a:solidFill>
                  <a:srgbClr val="0D0D0D"/>
                </a:solidFill>
                <a:latin typeface="Times New Roman" panose="02020603050405020304" pitchFamily="18" charset="0"/>
                <a:cs typeface="Times New Roman" panose="02020603050405020304" pitchFamily="18" charset="0"/>
              </a:rPr>
              <a:t>I </a:t>
            </a:r>
            <a:r>
              <a:rPr lang="en-US" sz="2000" dirty="0">
                <a:solidFill>
                  <a:srgbClr val="0D0D0D"/>
                </a:solidFill>
                <a:latin typeface="Times New Roman" panose="02020603050405020304" pitchFamily="18" charset="0"/>
                <a:cs typeface="Times New Roman" panose="02020603050405020304" pitchFamily="18" charset="0"/>
              </a:rPr>
              <a:t>covered MySQL basics, including its role in relational databases, installation, and configuration for optimal performance. I learned about data types, constraints, and mastered commands like SELECT, INSERT, UPDATE, and DELETE for data manipulation. Lastly, I focused on refining my skills in data filtering, sorting, and analysis using WHERE clauses, ORDER BY, and aggregate functions to extract insights from databases.</a:t>
            </a:r>
          </a:p>
          <a:p>
            <a:pPr marL="114300" indent="0" algn="just">
              <a:buNone/>
            </a:pPr>
            <a:endParaRPr lang="en-US" sz="1800" b="1" dirty="0">
              <a:solidFill>
                <a:srgbClr val="0D0D0D"/>
              </a:solidFill>
              <a:latin typeface="Times New Roman" panose="02020603050405020304" pitchFamily="18" charset="0"/>
              <a:cs typeface="Times New Roman" panose="02020603050405020304" pitchFamily="18" charset="0"/>
            </a:endParaRPr>
          </a:p>
          <a:p>
            <a:pPr marL="114300" indent="0" algn="just">
              <a:buNone/>
            </a:pPr>
            <a:r>
              <a:rPr lang="en-US" sz="2000" b="1" dirty="0" smtClean="0">
                <a:solidFill>
                  <a:srgbClr val="0D0D0D"/>
                </a:solidFill>
                <a:latin typeface="Times New Roman" panose="02020603050405020304" pitchFamily="18" charset="0"/>
                <a:cs typeface="Times New Roman" panose="02020603050405020304" pitchFamily="18" charset="0"/>
              </a:rPr>
              <a:t>Week 3:  </a:t>
            </a:r>
            <a:r>
              <a:rPr lang="en-US" sz="2000" dirty="0">
                <a:solidFill>
                  <a:srgbClr val="0D0D0D"/>
                </a:solidFill>
                <a:latin typeface="Times New Roman" panose="02020603050405020304" pitchFamily="18" charset="0"/>
                <a:cs typeface="Times New Roman" panose="02020603050405020304" pitchFamily="18" charset="0"/>
              </a:rPr>
              <a:t>I focused on Data Cleaning and Processing with MySQL. I learned strategies to ensure data accuracy and reliability through cleaning techniques, then mastered data processing using MySQL's capabilities. Hands-on exercises with real-world datasets solidified my skills, preparing me to confidently tackle various data </a:t>
            </a:r>
            <a:r>
              <a:rPr lang="en-US" sz="2000" dirty="0" smtClean="0">
                <a:solidFill>
                  <a:srgbClr val="0D0D0D"/>
                </a:solidFill>
                <a:latin typeface="Times New Roman" panose="02020603050405020304" pitchFamily="18" charset="0"/>
                <a:cs typeface="Times New Roman" panose="02020603050405020304" pitchFamily="18" charset="0"/>
              </a:rPr>
              <a:t>challenge.</a:t>
            </a:r>
            <a:endParaRPr lang="en-US" sz="2000"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40C9CE-D223-AE8F-A1FF-619236C46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387590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1BA1-29BC-3798-B5B4-DE7613AC5F54}"/>
              </a:ext>
            </a:extLst>
          </p:cNvPr>
          <p:cNvSpPr>
            <a:spLocks noGrp="1"/>
          </p:cNvSpPr>
          <p:nvPr>
            <p:ph type="title"/>
          </p:nvPr>
        </p:nvSpPr>
        <p:spPr>
          <a:xfrm>
            <a:off x="609600" y="0"/>
            <a:ext cx="10972800" cy="1417638"/>
          </a:xfrm>
        </p:spPr>
        <p:txBody>
          <a:bodyPr/>
          <a:lstStyle/>
          <a:p>
            <a:r>
              <a:rPr lang="en-IN" dirty="0">
                <a:latin typeface="Times New Roman" panose="02020603050405020304" pitchFamily="18" charset="0"/>
                <a:cs typeface="Times New Roman" panose="02020603050405020304" pitchFamily="18" charset="0"/>
              </a:rPr>
              <a:t>Week 4</a:t>
            </a:r>
          </a:p>
        </p:txBody>
      </p:sp>
      <p:sp>
        <p:nvSpPr>
          <p:cNvPr id="3" name="Text Placeholder 2">
            <a:extLst>
              <a:ext uri="{FF2B5EF4-FFF2-40B4-BE49-F238E27FC236}">
                <a16:creationId xmlns:a16="http://schemas.microsoft.com/office/drawing/2014/main" id="{3B27DC6F-0078-CD9C-5410-C702A4D3AD5A}"/>
              </a:ext>
            </a:extLst>
          </p:cNvPr>
          <p:cNvSpPr>
            <a:spLocks noGrp="1"/>
          </p:cNvSpPr>
          <p:nvPr>
            <p:ph type="body" idx="1"/>
          </p:nvPr>
        </p:nvSpPr>
        <p:spPr>
          <a:xfrm>
            <a:off x="609600" y="1209369"/>
            <a:ext cx="10972800" cy="5146984"/>
          </a:xfrm>
        </p:spPr>
        <p:txBody>
          <a:bodyPr>
            <a:normAutofit/>
          </a:bodyPr>
          <a:lstStyle/>
          <a:p>
            <a:pPr marL="114300" indent="0">
              <a:buNone/>
            </a:pPr>
            <a:r>
              <a:rPr lang="en-IN" sz="2000" b="1" dirty="0" smtClean="0">
                <a:latin typeface="Times New Roman" panose="02020603050405020304" pitchFamily="18" charset="0"/>
                <a:cs typeface="Times New Roman" panose="02020603050405020304" pitchFamily="18" charset="0"/>
              </a:rPr>
              <a:t>PROJECT-1: CREDIT CARD DATA ANALYSIS </a:t>
            </a:r>
            <a:endParaRPr lang="en-IN" sz="2000" dirty="0" smtClean="0">
              <a:latin typeface="Times New Roman" panose="02020603050405020304" pitchFamily="18" charset="0"/>
              <a:cs typeface="Times New Roman" panose="02020603050405020304" pitchFamily="18" charset="0"/>
            </a:endParaRPr>
          </a:p>
          <a:p>
            <a:pPr marL="114300" indent="0">
              <a:buNone/>
            </a:pPr>
            <a:endParaRPr lang="en-US" sz="2000" b="1" dirty="0" smtClean="0">
              <a:solidFill>
                <a:srgbClr val="0D0D0D"/>
              </a:solidFill>
              <a:latin typeface="Times New Roman" panose="02020603050405020304" pitchFamily="18" charset="0"/>
              <a:cs typeface="Times New Roman" panose="02020603050405020304" pitchFamily="18" charset="0"/>
            </a:endParaRPr>
          </a:p>
          <a:p>
            <a:pPr marL="114300" indent="0">
              <a:buNone/>
            </a:pPr>
            <a:r>
              <a:rPr lang="en-US" sz="2000" b="1" dirty="0" smtClean="0">
                <a:solidFill>
                  <a:srgbClr val="0D0D0D"/>
                </a:solidFill>
                <a:latin typeface="Times New Roman" panose="02020603050405020304" pitchFamily="18" charset="0"/>
                <a:cs typeface="Times New Roman" panose="02020603050405020304" pitchFamily="18" charset="0"/>
              </a:rPr>
              <a:t>PURPOSE:</a:t>
            </a:r>
            <a:endParaRPr lang="en-US" sz="2000" dirty="0" smtClean="0">
              <a:solidFill>
                <a:srgbClr val="0D0D0D"/>
              </a:solidFill>
              <a:latin typeface="Times New Roman" panose="02020603050405020304" pitchFamily="18" charset="0"/>
              <a:cs typeface="Times New Roman" panose="02020603050405020304" pitchFamily="18" charset="0"/>
            </a:endParaRPr>
          </a:p>
          <a:p>
            <a:pPr algn="just"/>
            <a:r>
              <a:rPr lang="en-US" sz="2000" dirty="0" smtClean="0">
                <a:solidFill>
                  <a:srgbClr val="0D0D0D"/>
                </a:solidFill>
                <a:latin typeface="Times New Roman" panose="02020603050405020304" pitchFamily="18" charset="0"/>
                <a:cs typeface="Times New Roman" panose="02020603050405020304" pitchFamily="18" charset="0"/>
              </a:rPr>
              <a:t>The </a:t>
            </a:r>
            <a:r>
              <a:rPr lang="en-US" sz="2000" dirty="0">
                <a:solidFill>
                  <a:srgbClr val="0D0D0D"/>
                </a:solidFill>
                <a:latin typeface="Times New Roman" panose="02020603050405020304" pitchFamily="18" charset="0"/>
                <a:cs typeface="Times New Roman" panose="02020603050405020304" pitchFamily="18" charset="0"/>
              </a:rPr>
              <a:t>purpose of the Credit Card Data Analysis project is to conduct an in-depth analysis of credit card transaction data, aiming to extract meaningful insights related to spending patterns and financial trends. The primary objectives include the extraction, transformation, and loading (ETL) of the credit card data and subsequent </a:t>
            </a:r>
            <a:r>
              <a:rPr lang="en-US" sz="2000" dirty="0" smtClean="0">
                <a:solidFill>
                  <a:srgbClr val="0D0D0D"/>
                </a:solidFill>
                <a:latin typeface="Times New Roman" panose="02020603050405020304" pitchFamily="18" charset="0"/>
                <a:cs typeface="Times New Roman" panose="02020603050405020304" pitchFamily="18" charset="0"/>
              </a:rPr>
              <a:t>Exploratory </a:t>
            </a:r>
            <a:r>
              <a:rPr lang="en-US" sz="2000" dirty="0">
                <a:solidFill>
                  <a:srgbClr val="0D0D0D"/>
                </a:solidFill>
                <a:latin typeface="Times New Roman" panose="02020603050405020304" pitchFamily="18" charset="0"/>
                <a:cs typeface="Times New Roman" panose="02020603050405020304" pitchFamily="18" charset="0"/>
              </a:rPr>
              <a:t>Data Analysis (EDA) to uncover valuable information</a:t>
            </a:r>
            <a:r>
              <a:rPr lang="en-US" sz="2000" dirty="0" smtClean="0">
                <a:solidFill>
                  <a:srgbClr val="0D0D0D"/>
                </a:solidFill>
                <a:latin typeface="Times New Roman" panose="02020603050405020304" pitchFamily="18" charset="0"/>
                <a:cs typeface="Times New Roman" panose="02020603050405020304" pitchFamily="18" charset="0"/>
              </a:rPr>
              <a:t>.</a:t>
            </a:r>
          </a:p>
          <a:p>
            <a:pPr marL="25400" indent="0">
              <a:buNone/>
            </a:pPr>
            <a:endParaRPr lang="en-US" sz="2400" b="1" dirty="0" smtClean="0">
              <a:solidFill>
                <a:srgbClr val="0D0D0D"/>
              </a:solidFill>
              <a:latin typeface="Times New Roman" panose="02020603050405020304" pitchFamily="18" charset="0"/>
              <a:cs typeface="Times New Roman" panose="02020603050405020304" pitchFamily="18" charset="0"/>
            </a:endParaRPr>
          </a:p>
          <a:p>
            <a:pPr marL="25400" indent="0">
              <a:buNone/>
            </a:pPr>
            <a:r>
              <a:rPr lang="en-US" sz="2000" b="1" dirty="0" smtClean="0">
                <a:solidFill>
                  <a:srgbClr val="0D0D0D"/>
                </a:solidFill>
                <a:latin typeface="Times New Roman" panose="02020603050405020304" pitchFamily="18" charset="0"/>
                <a:cs typeface="Times New Roman" panose="02020603050405020304" pitchFamily="18" charset="0"/>
              </a:rPr>
              <a:t>SCOPE </a:t>
            </a:r>
            <a:r>
              <a:rPr lang="en-US" sz="2000" b="1" dirty="0">
                <a:solidFill>
                  <a:srgbClr val="0D0D0D"/>
                </a:solidFill>
                <a:latin typeface="Times New Roman" panose="02020603050405020304" pitchFamily="18" charset="0"/>
                <a:cs typeface="Times New Roman" panose="02020603050405020304" pitchFamily="18" charset="0"/>
              </a:rPr>
              <a:t>:</a:t>
            </a:r>
            <a:r>
              <a:rPr lang="en-US" sz="2000" dirty="0">
                <a:solidFill>
                  <a:srgbClr val="0D0D0D"/>
                </a:solidFill>
                <a:latin typeface="Times New Roman" panose="02020603050405020304" pitchFamily="18" charset="0"/>
                <a:cs typeface="Times New Roman" panose="02020603050405020304" pitchFamily="18" charset="0"/>
              </a:rPr>
              <a:t> </a:t>
            </a:r>
          </a:p>
          <a:p>
            <a:pPr algn="just"/>
            <a:r>
              <a:rPr lang="en-US" sz="2000" dirty="0">
                <a:solidFill>
                  <a:srgbClr val="0D0D0D"/>
                </a:solidFill>
                <a:latin typeface="Times New Roman" panose="02020603050405020304" pitchFamily="18" charset="0"/>
                <a:cs typeface="Times New Roman" panose="02020603050405020304" pitchFamily="18" charset="0"/>
              </a:rPr>
              <a:t>This project is centered around understanding the patterns and behaviors within credit card transactions, emphasizing factors such as transaction volumes, spending categories, and anomalies. The focus extends to identifying trends and insights that can inform strategic decision-making related to credit card usage.</a:t>
            </a:r>
          </a:p>
          <a:p>
            <a:pPr marL="11430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40C9CE-D223-AE8F-A1FF-619236C46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3647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1BA1-29BC-3798-B5B4-DE7613AC5F54}"/>
              </a:ext>
            </a:extLst>
          </p:cNvPr>
          <p:cNvSpPr>
            <a:spLocks noGrp="1"/>
          </p:cNvSpPr>
          <p:nvPr>
            <p:ph type="title"/>
          </p:nvPr>
        </p:nvSpPr>
        <p:spPr>
          <a:xfrm>
            <a:off x="609600" y="0"/>
            <a:ext cx="10972800" cy="1417638"/>
          </a:xfrm>
        </p:spPr>
        <p:txBody>
          <a:bodyPr/>
          <a:lstStyle/>
          <a:p>
            <a:r>
              <a:rPr lang="en-IN" dirty="0" smtClean="0">
                <a:latin typeface="Times New Roman" panose="02020603050405020304" pitchFamily="18" charset="0"/>
                <a:cs typeface="Times New Roman" panose="02020603050405020304" pitchFamily="18" charset="0"/>
              </a:rPr>
              <a:t>Snippet </a:t>
            </a:r>
            <a:r>
              <a:rPr lang="en-IN" dirty="0">
                <a:latin typeface="Times New Roman" panose="02020603050405020304" pitchFamily="18" charset="0"/>
                <a:cs typeface="Times New Roman" panose="02020603050405020304" pitchFamily="18" charset="0"/>
              </a:rPr>
              <a:t>Of the Solution </a:t>
            </a:r>
          </a:p>
        </p:txBody>
      </p:sp>
      <p:sp>
        <p:nvSpPr>
          <p:cNvPr id="3" name="Text Placeholder 2">
            <a:extLst>
              <a:ext uri="{FF2B5EF4-FFF2-40B4-BE49-F238E27FC236}">
                <a16:creationId xmlns:a16="http://schemas.microsoft.com/office/drawing/2014/main" id="{3B27DC6F-0078-CD9C-5410-C702A4D3AD5A}"/>
              </a:ext>
            </a:extLst>
          </p:cNvPr>
          <p:cNvSpPr>
            <a:spLocks noGrp="1"/>
          </p:cNvSpPr>
          <p:nvPr>
            <p:ph type="body" idx="1"/>
          </p:nvPr>
        </p:nvSpPr>
        <p:spPr>
          <a:xfrm>
            <a:off x="609600" y="1209369"/>
            <a:ext cx="10972800" cy="5146984"/>
          </a:xfrm>
        </p:spPr>
        <p:txBody>
          <a:bodyPr>
            <a:normAutofit/>
          </a:bodyPr>
          <a:lstStyle/>
          <a:p>
            <a:pPr marL="0" lvl="0" indent="0">
              <a:spcAft>
                <a:spcPts val="100"/>
              </a:spcAft>
              <a:buSzPts val="1000"/>
              <a:buNone/>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Which age group is spending more money?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SELECT SUM(Amount) AS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total_spending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CASE</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WHEN Age &lt; 18 THEN 'Under 18'</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WHEN Age &gt;= 18 AND Age &lt; 30 THEN '18-29'</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WHEN Age &gt;= 30 AND Age &lt; 40 THEN '30-39'</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ELSE '40 and above'</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END AS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age_group</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cb</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join spend on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cb.customer</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spend.costomer</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GROUP BY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age_group</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spcAft>
                <a:spcPts val="100"/>
              </a:spcAft>
              <a:buNone/>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 BY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total_spending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DESC;</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US"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40C9CE-D223-AE8F-A1FF-619236C46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13A0EB4C-39BB-AEFC-9F2B-6A5373683D80}"/>
              </a:ext>
            </a:extLst>
          </p:cNvPr>
          <p:cNvPicPr>
            <a:picLocks noChangeAspect="1"/>
          </p:cNvPicPr>
          <p:nvPr/>
        </p:nvPicPr>
        <p:blipFill>
          <a:blip r:embed="rId2"/>
          <a:stretch>
            <a:fillRect/>
          </a:stretch>
        </p:blipFill>
        <p:spPr>
          <a:xfrm>
            <a:off x="6442363" y="1417638"/>
            <a:ext cx="5371241" cy="4609089"/>
          </a:xfrm>
          <a:prstGeom prst="rect">
            <a:avLst/>
          </a:prstGeom>
          <a:ln>
            <a:solidFill>
              <a:schemeClr val="tx1"/>
            </a:solidFill>
          </a:ln>
        </p:spPr>
      </p:pic>
    </p:spTree>
    <p:extLst>
      <p:ext uri="{BB962C8B-B14F-4D97-AF65-F5344CB8AC3E}">
        <p14:creationId xmlns:p14="http://schemas.microsoft.com/office/powerpoint/2010/main" val="359782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1BA1-29BC-3798-B5B4-DE7613AC5F54}"/>
              </a:ext>
            </a:extLst>
          </p:cNvPr>
          <p:cNvSpPr>
            <a:spLocks noGrp="1"/>
          </p:cNvSpPr>
          <p:nvPr>
            <p:ph type="title"/>
          </p:nvPr>
        </p:nvSpPr>
        <p:spPr>
          <a:xfrm>
            <a:off x="609600" y="0"/>
            <a:ext cx="10972800" cy="1417638"/>
          </a:xfrm>
        </p:spPr>
        <p:txBody>
          <a:bodyPr/>
          <a:lstStyle/>
          <a:p>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B27DC6F-0078-CD9C-5410-C702A4D3AD5A}"/>
              </a:ext>
            </a:extLst>
          </p:cNvPr>
          <p:cNvSpPr>
            <a:spLocks noGrp="1"/>
          </p:cNvSpPr>
          <p:nvPr>
            <p:ph type="body" idx="1"/>
          </p:nvPr>
        </p:nvSpPr>
        <p:spPr>
          <a:xfrm>
            <a:off x="609600" y="1209369"/>
            <a:ext cx="10972800" cy="5146984"/>
          </a:xfrm>
        </p:spPr>
        <p:txBody>
          <a:bodyPr>
            <a:normAutofit/>
          </a:bodyPr>
          <a:lstStyle/>
          <a:p>
            <a:pPr marL="114300" indent="0">
              <a:buNone/>
            </a:pPr>
            <a:r>
              <a:rPr lang="en-IN" sz="2000" b="1" dirty="0" smtClean="0">
                <a:latin typeface="Times New Roman" panose="02020603050405020304" pitchFamily="18" charset="0"/>
                <a:cs typeface="Times New Roman" panose="02020603050405020304" pitchFamily="18" charset="0"/>
              </a:rPr>
              <a:t>PROJECT-2: </a:t>
            </a:r>
            <a:r>
              <a:rPr lang="en-US" sz="2000" b="1" dirty="0">
                <a:latin typeface="Times New Roman" panose="02020603050405020304" pitchFamily="18" charset="0"/>
                <a:cs typeface="Times New Roman" panose="02020603050405020304" pitchFamily="18" charset="0"/>
              </a:rPr>
              <a:t>INDIAN CREDIT CARD SPENDING ANALYSIS</a:t>
            </a:r>
            <a:endParaRPr lang="en-IN" sz="2000" dirty="0">
              <a:latin typeface="Times New Roman" panose="02020603050405020304" pitchFamily="18" charset="0"/>
              <a:cs typeface="Times New Roman" panose="02020603050405020304" pitchFamily="18" charset="0"/>
            </a:endParaRPr>
          </a:p>
          <a:p>
            <a:pPr marL="114300" indent="0">
              <a:buNone/>
            </a:pPr>
            <a:endParaRPr lang="en-US" sz="2000" b="1" dirty="0" smtClean="0">
              <a:solidFill>
                <a:srgbClr val="0D0D0D"/>
              </a:solidFill>
              <a:latin typeface="Times New Roman" panose="02020603050405020304" pitchFamily="18" charset="0"/>
              <a:cs typeface="Times New Roman" panose="02020603050405020304" pitchFamily="18" charset="0"/>
            </a:endParaRPr>
          </a:p>
          <a:p>
            <a:pPr marL="114300" indent="0">
              <a:buNone/>
            </a:pPr>
            <a:r>
              <a:rPr lang="en-US" sz="2000" b="1" dirty="0" smtClean="0">
                <a:solidFill>
                  <a:srgbClr val="0D0D0D"/>
                </a:solidFill>
                <a:latin typeface="Times New Roman" panose="02020603050405020304" pitchFamily="18" charset="0"/>
                <a:cs typeface="Times New Roman" panose="02020603050405020304" pitchFamily="18" charset="0"/>
              </a:rPr>
              <a:t>PURPOSE</a:t>
            </a:r>
            <a:r>
              <a:rPr lang="en-US" sz="2000" b="1" dirty="0">
                <a:solidFill>
                  <a:srgbClr val="0D0D0D"/>
                </a:solidFill>
                <a:latin typeface="Times New Roman" panose="02020603050405020304" pitchFamily="18" charset="0"/>
                <a:cs typeface="Times New Roman" panose="02020603050405020304" pitchFamily="18" charset="0"/>
              </a:rPr>
              <a:t>:</a:t>
            </a:r>
            <a:r>
              <a:rPr lang="en-US" sz="2000" dirty="0">
                <a:solidFill>
                  <a:srgbClr val="0D0D0D"/>
                </a:solidFill>
                <a:latin typeface="Times New Roman" panose="02020603050405020304" pitchFamily="18" charset="0"/>
                <a:cs typeface="Times New Roman" panose="02020603050405020304" pitchFamily="18" charset="0"/>
              </a:rPr>
              <a:t> </a:t>
            </a:r>
          </a:p>
          <a:p>
            <a:pPr algn="just"/>
            <a:r>
              <a:rPr lang="en-US" sz="2000" dirty="0">
                <a:solidFill>
                  <a:srgbClr val="0D0D0D"/>
                </a:solidFill>
                <a:latin typeface="Times New Roman" panose="02020603050405020304" pitchFamily="18" charset="0"/>
                <a:cs typeface="Times New Roman" panose="02020603050405020304" pitchFamily="18" charset="0"/>
              </a:rPr>
              <a:t>The Indian Credit Card Spending Analysis project aims to delve into a dataset offering insights into credit card transactions conducted across various cities in India. The primary goal is to gain a comprehensive understanding of spending habits, utilizing data on transaction dates, card types, expense categories, gender, and transaction amounts. The project involves employing SQL queries to extract meaningful patterns and trends from the dataset.</a:t>
            </a:r>
          </a:p>
          <a:p>
            <a:pPr marL="25400" indent="0">
              <a:buNone/>
            </a:pPr>
            <a:endParaRPr lang="en-US" sz="2400" b="1" dirty="0" smtClean="0">
              <a:solidFill>
                <a:srgbClr val="0D0D0D"/>
              </a:solidFill>
              <a:latin typeface="Times New Roman" panose="02020603050405020304" pitchFamily="18" charset="0"/>
              <a:cs typeface="Times New Roman" panose="02020603050405020304" pitchFamily="18" charset="0"/>
            </a:endParaRPr>
          </a:p>
          <a:p>
            <a:pPr marL="25400" indent="0">
              <a:buNone/>
            </a:pPr>
            <a:r>
              <a:rPr lang="en-US" sz="2000" b="1" dirty="0" smtClean="0">
                <a:solidFill>
                  <a:srgbClr val="0D0D0D"/>
                </a:solidFill>
                <a:latin typeface="Times New Roman" panose="02020603050405020304" pitchFamily="18" charset="0"/>
                <a:cs typeface="Times New Roman" panose="02020603050405020304" pitchFamily="18" charset="0"/>
              </a:rPr>
              <a:t>SCOPE </a:t>
            </a:r>
            <a:r>
              <a:rPr lang="en-US" sz="2000" b="1" dirty="0">
                <a:solidFill>
                  <a:srgbClr val="0D0D0D"/>
                </a:solidFill>
                <a:latin typeface="Times New Roman" panose="02020603050405020304" pitchFamily="18" charset="0"/>
                <a:cs typeface="Times New Roman" panose="02020603050405020304" pitchFamily="18" charset="0"/>
              </a:rPr>
              <a:t>:</a:t>
            </a:r>
            <a:r>
              <a:rPr lang="en-US" sz="2000" dirty="0">
                <a:solidFill>
                  <a:srgbClr val="0D0D0D"/>
                </a:solidFill>
                <a:latin typeface="Times New Roman" panose="02020603050405020304" pitchFamily="18" charset="0"/>
                <a:cs typeface="Times New Roman" panose="02020603050405020304" pitchFamily="18" charset="0"/>
              </a:rPr>
              <a:t> </a:t>
            </a:r>
          </a:p>
          <a:p>
            <a:pPr algn="just"/>
            <a:r>
              <a:rPr lang="en-US" sz="2000" dirty="0">
                <a:solidFill>
                  <a:srgbClr val="0D0D0D"/>
                </a:solidFill>
                <a:latin typeface="Times New Roman" panose="02020603050405020304" pitchFamily="18" charset="0"/>
                <a:cs typeface="Times New Roman" panose="02020603050405020304" pitchFamily="18" charset="0"/>
              </a:rPr>
              <a:t>This project's scope encompasses an exploration of spending behaviors within Indian credit card transactions, with a focus on cities, card types, expense categories, and gender-related insights. The objective is to identify trends, anomalies, and key contributors to credit card spending, facilitating strategic decision-making for various stakeholders.</a:t>
            </a:r>
          </a:p>
          <a:p>
            <a:pPr marL="11430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40C9CE-D223-AE8F-A1FF-619236C46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188211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1BA1-29BC-3798-B5B4-DE7613AC5F54}"/>
              </a:ext>
            </a:extLst>
          </p:cNvPr>
          <p:cNvSpPr>
            <a:spLocks noGrp="1"/>
          </p:cNvSpPr>
          <p:nvPr>
            <p:ph type="title"/>
          </p:nvPr>
        </p:nvSpPr>
        <p:spPr>
          <a:xfrm>
            <a:off x="609600" y="0"/>
            <a:ext cx="10972800" cy="1290496"/>
          </a:xfrm>
        </p:spPr>
        <p:txBody>
          <a:bodyPr/>
          <a:lstStyle/>
          <a:p>
            <a:r>
              <a:rPr lang="en-IN" dirty="0" smtClean="0">
                <a:latin typeface="Times New Roman" panose="02020603050405020304" pitchFamily="18" charset="0"/>
                <a:cs typeface="Times New Roman" panose="02020603050405020304" pitchFamily="18" charset="0"/>
              </a:rPr>
              <a:t>Snippet </a:t>
            </a:r>
            <a:r>
              <a:rPr lang="en-IN" dirty="0">
                <a:latin typeface="Times New Roman" panose="02020603050405020304" pitchFamily="18" charset="0"/>
                <a:cs typeface="Times New Roman" panose="02020603050405020304" pitchFamily="18" charset="0"/>
              </a:rPr>
              <a:t>Of the Solution </a:t>
            </a:r>
          </a:p>
        </p:txBody>
      </p:sp>
      <p:sp>
        <p:nvSpPr>
          <p:cNvPr id="3" name="Text Placeholder 2">
            <a:extLst>
              <a:ext uri="{FF2B5EF4-FFF2-40B4-BE49-F238E27FC236}">
                <a16:creationId xmlns:a16="http://schemas.microsoft.com/office/drawing/2014/main" id="{3B27DC6F-0078-CD9C-5410-C702A4D3AD5A}"/>
              </a:ext>
            </a:extLst>
          </p:cNvPr>
          <p:cNvSpPr>
            <a:spLocks noGrp="1"/>
          </p:cNvSpPr>
          <p:nvPr>
            <p:ph type="body" idx="1"/>
          </p:nvPr>
        </p:nvSpPr>
        <p:spPr>
          <a:xfrm>
            <a:off x="609600" y="1066800"/>
            <a:ext cx="10972800" cy="5289553"/>
          </a:xfrm>
        </p:spPr>
        <p:txBody>
          <a:bodyPr>
            <a:normAutofit fontScale="62500" lnSpcReduction="20000"/>
          </a:bodyPr>
          <a:lstStyle/>
          <a:p>
            <a:pPr marL="0" lvl="0" indent="0">
              <a:spcAft>
                <a:spcPts val="100"/>
              </a:spcAft>
              <a:buSzPts val="1000"/>
              <a:buNone/>
            </a:pPr>
            <a:r>
              <a:rPr lang="en-US"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During weekends which city has highest total spend to total no of transaction’s ratio? </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SELECT</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City,</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SUM(Amount) / COUNT(*) AS </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SpendToTransactionRatio</a:t>
            </a:r>
            <a:endPar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SELECT</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City,</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STR_TO_DATE(Date, '%d-%b-%y') AS </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TransactionDate</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Amount</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FROM</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credit_card_transaction</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Replace with </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yur</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actual table name</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AS </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converted_data</a:t>
            </a:r>
            <a:endPar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WHERE</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DAYOFWEEK(</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TransactionDate</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(1, 7) -- Assuming 1 is Sunday and 7 is Saturday</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GROUP BY</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City</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ORDER BY</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SpendToTransactionRatio</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DESC</a:t>
            </a:r>
          </a:p>
          <a:p>
            <a:pPr marL="0" lvl="0" indent="0">
              <a:spcAft>
                <a:spcPts val="100"/>
              </a:spcAft>
              <a:buSzPts val="1000"/>
              <a:buNone/>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LIMIT 5;</a:t>
            </a:r>
          </a:p>
          <a:p>
            <a:pPr marL="114300" indent="0">
              <a:buNone/>
            </a:pPr>
            <a:endParaRPr lang="en-US"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40C9CE-D223-AE8F-A1FF-619236C46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EBA02724-89A3-E7E5-8903-C28CF1491A41}"/>
              </a:ext>
            </a:extLst>
          </p:cNvPr>
          <p:cNvPicPr>
            <a:picLocks noChangeAspect="1"/>
          </p:cNvPicPr>
          <p:nvPr/>
        </p:nvPicPr>
        <p:blipFill>
          <a:blip r:embed="rId2"/>
          <a:stretch>
            <a:fillRect/>
          </a:stretch>
        </p:blipFill>
        <p:spPr>
          <a:xfrm>
            <a:off x="7095680" y="1655621"/>
            <a:ext cx="4142822" cy="2666997"/>
          </a:xfrm>
          <a:prstGeom prst="rect">
            <a:avLst/>
          </a:prstGeom>
        </p:spPr>
      </p:pic>
    </p:spTree>
    <p:extLst>
      <p:ext uri="{BB962C8B-B14F-4D97-AF65-F5344CB8AC3E}">
        <p14:creationId xmlns:p14="http://schemas.microsoft.com/office/powerpoint/2010/main" val="938136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A325-C3DB-DE82-E487-EBD63ED6E1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Week </a:t>
            </a:r>
            <a:r>
              <a:rPr lang="en-IN" dirty="0">
                <a:latin typeface="Times New Roman" panose="02020603050405020304" pitchFamily="18" charset="0"/>
                <a:cs typeface="Times New Roman" panose="02020603050405020304" pitchFamily="18" charset="0"/>
              </a:rPr>
              <a:t>5</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C0B3253-AD81-A9DA-908E-2F48EDCCA2C3}"/>
              </a:ext>
            </a:extLst>
          </p:cNvPr>
          <p:cNvSpPr>
            <a:spLocks noGrp="1"/>
          </p:cNvSpPr>
          <p:nvPr>
            <p:ph type="body" idx="1"/>
          </p:nvPr>
        </p:nvSpPr>
        <p:spPr/>
        <p:txBody>
          <a:bodyPr>
            <a:normAutofit/>
          </a:bodyPr>
          <a:lstStyle/>
          <a:p>
            <a:pPr marL="114300" indent="0">
              <a:buNone/>
            </a:pPr>
            <a:r>
              <a:rPr lang="en-US" sz="2000" b="1" dirty="0" smtClean="0">
                <a:solidFill>
                  <a:srgbClr val="0D0D0D"/>
                </a:solidFill>
                <a:latin typeface="Times New Roman" panose="02020603050405020304" pitchFamily="18" charset="0"/>
                <a:cs typeface="Times New Roman" panose="02020603050405020304" pitchFamily="18" charset="0"/>
              </a:rPr>
              <a:t>Week-5: </a:t>
            </a:r>
            <a:r>
              <a:rPr lang="en-US" sz="2000" b="1" dirty="0">
                <a:solidFill>
                  <a:srgbClr val="0D0D0D"/>
                </a:solidFill>
                <a:latin typeface="Times New Roman" panose="02020603050405020304" pitchFamily="18" charset="0"/>
                <a:cs typeface="Times New Roman" panose="02020603050405020304" pitchFamily="18" charset="0"/>
              </a:rPr>
              <a:t>Power-BI Learning </a:t>
            </a:r>
            <a:endParaRPr lang="en-US" sz="2000" b="1" dirty="0" smtClean="0">
              <a:solidFill>
                <a:srgbClr val="0D0D0D"/>
              </a:solidFill>
              <a:latin typeface="Times New Roman" panose="02020603050405020304" pitchFamily="18" charset="0"/>
              <a:cs typeface="Times New Roman" panose="02020603050405020304" pitchFamily="18" charset="0"/>
            </a:endParaRPr>
          </a:p>
          <a:p>
            <a:pPr marL="114300" indent="0">
              <a:buNone/>
            </a:pPr>
            <a:endParaRPr lang="en-US" sz="1900" b="1" dirty="0">
              <a:solidFill>
                <a:srgbClr val="0D0D0D"/>
              </a:solidFill>
              <a:latin typeface="Times New Roman" panose="02020603050405020304" pitchFamily="18" charset="0"/>
              <a:cs typeface="Times New Roman" panose="02020603050405020304" pitchFamily="18" charset="0"/>
            </a:endParaRPr>
          </a:p>
          <a:p>
            <a:pPr algn="just"/>
            <a:r>
              <a:rPr lang="en-US" sz="2000" dirty="0" smtClean="0">
                <a:solidFill>
                  <a:srgbClr val="0D0D0D"/>
                </a:solidFill>
                <a:latin typeface="Times New Roman" panose="02020603050405020304" pitchFamily="18" charset="0"/>
                <a:cs typeface="Times New Roman" panose="02020603050405020304" pitchFamily="18" charset="0"/>
              </a:rPr>
              <a:t>Introduction </a:t>
            </a:r>
            <a:r>
              <a:rPr lang="en-US" sz="2000" dirty="0">
                <a:solidFill>
                  <a:srgbClr val="0D0D0D"/>
                </a:solidFill>
                <a:latin typeface="Times New Roman" panose="02020603050405020304" pitchFamily="18" charset="0"/>
                <a:cs typeface="Times New Roman" panose="02020603050405020304" pitchFamily="18" charset="0"/>
              </a:rPr>
              <a:t>to Power BI and its components.</a:t>
            </a:r>
          </a:p>
          <a:p>
            <a:pPr algn="just"/>
            <a:r>
              <a:rPr lang="en-US" sz="2000" dirty="0" smtClean="0">
                <a:solidFill>
                  <a:srgbClr val="0D0D0D"/>
                </a:solidFill>
                <a:latin typeface="Times New Roman" panose="02020603050405020304" pitchFamily="18" charset="0"/>
                <a:cs typeface="Times New Roman" panose="02020603050405020304" pitchFamily="18" charset="0"/>
              </a:rPr>
              <a:t>Connecting </a:t>
            </a:r>
            <a:r>
              <a:rPr lang="en-US" sz="2000" dirty="0">
                <a:solidFill>
                  <a:srgbClr val="0D0D0D"/>
                </a:solidFill>
                <a:latin typeface="Times New Roman" panose="02020603050405020304" pitchFamily="18" charset="0"/>
                <a:cs typeface="Times New Roman" panose="02020603050405020304" pitchFamily="18" charset="0"/>
              </a:rPr>
              <a:t>to various data sources and importing data.</a:t>
            </a:r>
          </a:p>
          <a:p>
            <a:pPr algn="just"/>
            <a:r>
              <a:rPr lang="en-US" sz="2000" dirty="0" smtClean="0">
                <a:solidFill>
                  <a:srgbClr val="0D0D0D"/>
                </a:solidFill>
                <a:latin typeface="Times New Roman" panose="02020603050405020304" pitchFamily="18" charset="0"/>
                <a:cs typeface="Times New Roman" panose="02020603050405020304" pitchFamily="18" charset="0"/>
              </a:rPr>
              <a:t>Basics </a:t>
            </a:r>
            <a:r>
              <a:rPr lang="en-US" sz="2000" dirty="0">
                <a:solidFill>
                  <a:srgbClr val="0D0D0D"/>
                </a:solidFill>
                <a:latin typeface="Times New Roman" panose="02020603050405020304" pitchFamily="18" charset="0"/>
                <a:cs typeface="Times New Roman" panose="02020603050405020304" pitchFamily="18" charset="0"/>
              </a:rPr>
              <a:t>of data modeling and creating relationships.</a:t>
            </a:r>
          </a:p>
          <a:p>
            <a:pPr algn="just"/>
            <a:r>
              <a:rPr lang="en-US" sz="2000" dirty="0" smtClean="0">
                <a:solidFill>
                  <a:srgbClr val="0D0D0D"/>
                </a:solidFill>
                <a:latin typeface="Times New Roman" panose="02020603050405020304" pitchFamily="18" charset="0"/>
                <a:cs typeface="Times New Roman" panose="02020603050405020304" pitchFamily="18" charset="0"/>
              </a:rPr>
              <a:t>Visualization </a:t>
            </a:r>
            <a:r>
              <a:rPr lang="en-US" sz="2000" dirty="0">
                <a:solidFill>
                  <a:srgbClr val="0D0D0D"/>
                </a:solidFill>
                <a:latin typeface="Times New Roman" panose="02020603050405020304" pitchFamily="18" charset="0"/>
                <a:cs typeface="Times New Roman" panose="02020603050405020304" pitchFamily="18" charset="0"/>
              </a:rPr>
              <a:t>techniques and dashboard creation..</a:t>
            </a:r>
          </a:p>
          <a:p>
            <a:pPr algn="just"/>
            <a:r>
              <a:rPr lang="en-US" sz="2000" dirty="0" smtClean="0">
                <a:solidFill>
                  <a:srgbClr val="0D0D0D"/>
                </a:solidFill>
                <a:latin typeface="Times New Roman" panose="02020603050405020304" pitchFamily="18" charset="0"/>
                <a:cs typeface="Times New Roman" panose="02020603050405020304" pitchFamily="18" charset="0"/>
              </a:rPr>
              <a:t>Advanced </a:t>
            </a:r>
            <a:r>
              <a:rPr lang="en-US" sz="2000" dirty="0">
                <a:solidFill>
                  <a:srgbClr val="0D0D0D"/>
                </a:solidFill>
                <a:latin typeface="Times New Roman" panose="02020603050405020304" pitchFamily="18" charset="0"/>
                <a:cs typeface="Times New Roman" panose="02020603050405020304" pitchFamily="18" charset="0"/>
              </a:rPr>
              <a:t>data modeling with DAX language.</a:t>
            </a:r>
          </a:p>
          <a:p>
            <a:pPr algn="just"/>
            <a:r>
              <a:rPr lang="en-US" sz="2000" dirty="0" smtClean="0">
                <a:solidFill>
                  <a:srgbClr val="0D0D0D"/>
                </a:solidFill>
                <a:latin typeface="Times New Roman" panose="02020603050405020304" pitchFamily="18" charset="0"/>
                <a:cs typeface="Times New Roman" panose="02020603050405020304" pitchFamily="18" charset="0"/>
              </a:rPr>
              <a:t>Complex </a:t>
            </a:r>
            <a:r>
              <a:rPr lang="en-US" sz="2000" dirty="0">
                <a:solidFill>
                  <a:srgbClr val="0D0D0D"/>
                </a:solidFill>
                <a:latin typeface="Times New Roman" panose="02020603050405020304" pitchFamily="18" charset="0"/>
                <a:cs typeface="Times New Roman" panose="02020603050405020304" pitchFamily="18" charset="0"/>
              </a:rPr>
              <a:t>visualization techniques and interactivity.</a:t>
            </a:r>
          </a:p>
          <a:p>
            <a:pPr algn="just"/>
            <a:r>
              <a:rPr lang="en-US" sz="2000" dirty="0" smtClean="0">
                <a:solidFill>
                  <a:srgbClr val="0D0D0D"/>
                </a:solidFill>
                <a:latin typeface="Times New Roman" panose="02020603050405020304" pitchFamily="18" charset="0"/>
                <a:cs typeface="Times New Roman" panose="02020603050405020304" pitchFamily="18" charset="0"/>
              </a:rPr>
              <a:t>Data </a:t>
            </a:r>
            <a:r>
              <a:rPr lang="en-US" sz="2000" dirty="0">
                <a:solidFill>
                  <a:srgbClr val="0D0D0D"/>
                </a:solidFill>
                <a:latin typeface="Times New Roman" panose="02020603050405020304" pitchFamily="18" charset="0"/>
                <a:cs typeface="Times New Roman" panose="02020603050405020304" pitchFamily="18" charset="0"/>
              </a:rPr>
              <a:t>governance, security, and compliance.</a:t>
            </a:r>
          </a:p>
        </p:txBody>
      </p:sp>
      <p:sp>
        <p:nvSpPr>
          <p:cNvPr id="4" name="Slide Number Placeholder 3">
            <a:extLst>
              <a:ext uri="{FF2B5EF4-FFF2-40B4-BE49-F238E27FC236}">
                <a16:creationId xmlns:a16="http://schemas.microsoft.com/office/drawing/2014/main" id="{3F8FB04E-B5E8-6921-0B6C-030D61F78F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607793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1801</Words>
  <Application>Microsoft Office PowerPoint</Application>
  <PresentationFormat>Widescreen</PresentationFormat>
  <Paragraphs>200</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Univers</vt:lpstr>
      <vt:lpstr>Office Theme</vt:lpstr>
      <vt:lpstr> Internship Project  Presentation  </vt:lpstr>
      <vt:lpstr>About Company  </vt:lpstr>
      <vt:lpstr>Tools &amp; Technology</vt:lpstr>
      <vt:lpstr>Week 1-Week 3</vt:lpstr>
      <vt:lpstr>Week 4</vt:lpstr>
      <vt:lpstr>Snippet Of the Solution </vt:lpstr>
      <vt:lpstr>PowerPoint Presentation</vt:lpstr>
      <vt:lpstr>Snippet Of the Solution </vt:lpstr>
      <vt:lpstr>Week 5 </vt:lpstr>
      <vt:lpstr>Week 6 </vt:lpstr>
      <vt:lpstr>Week 7 </vt:lpstr>
      <vt:lpstr>Week 8</vt:lpstr>
      <vt:lpstr>PowerPoint Presentation</vt:lpstr>
      <vt:lpstr>Week 9</vt:lpstr>
      <vt:lpstr>Week 10</vt:lpstr>
      <vt:lpstr> </vt:lpstr>
      <vt:lpstr> </vt:lpstr>
      <vt:lpstr>Week 11</vt:lpstr>
      <vt:lpstr>PowerPoint Presentation</vt:lpstr>
      <vt:lpstr>PowerPoint Presentation</vt:lpstr>
      <vt:lpstr>Week 12</vt:lpstr>
      <vt:lpstr>PowerPoint Presentation</vt:lpstr>
      <vt:lpstr>Week 13</vt:lpstr>
      <vt:lpstr>Week 14</vt:lpstr>
      <vt:lpstr>PowerPoint Presentation</vt:lpstr>
      <vt:lpstr>PowerPoint Presentation</vt:lpstr>
      <vt:lpstr>Week 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  Presentation  on  “Manual Testing”</dc:title>
  <dc:creator>Lalit Panwar</dc:creator>
  <cp:lastModifiedBy>HP</cp:lastModifiedBy>
  <cp:revision>31</cp:revision>
  <dcterms:created xsi:type="dcterms:W3CDTF">2017-12-29T08:33:53Z</dcterms:created>
  <dcterms:modified xsi:type="dcterms:W3CDTF">2024-05-06T08:39:17Z</dcterms:modified>
</cp:coreProperties>
</file>