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28"/>
  </p:notesMasterIdLst>
  <p:sldIdLst>
    <p:sldId id="281" r:id="rId3"/>
    <p:sldId id="257" r:id="rId4"/>
    <p:sldId id="258" r:id="rId5"/>
    <p:sldId id="259" r:id="rId6"/>
    <p:sldId id="260" r:id="rId7"/>
    <p:sldId id="261" r:id="rId8"/>
    <p:sldId id="262" r:id="rId9"/>
    <p:sldId id="263" r:id="rId10"/>
    <p:sldId id="276" r:id="rId11"/>
    <p:sldId id="280" r:id="rId12"/>
    <p:sldId id="264" r:id="rId13"/>
    <p:sldId id="265" r:id="rId14"/>
    <p:sldId id="266" r:id="rId15"/>
    <p:sldId id="267" r:id="rId16"/>
    <p:sldId id="268" r:id="rId17"/>
    <p:sldId id="269" r:id="rId18"/>
    <p:sldId id="270" r:id="rId19"/>
    <p:sldId id="271" r:id="rId20"/>
    <p:sldId id="272" r:id="rId21"/>
    <p:sldId id="273" r:id="rId22"/>
    <p:sldId id="277" r:id="rId23"/>
    <p:sldId id="278" r:id="rId24"/>
    <p:sldId id="279" r:id="rId25"/>
    <p:sldId id="274" r:id="rId26"/>
    <p:sldId id="275"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iezuLJbnYo5o/vxAOVabzvblbU8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6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05125120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8442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6849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190414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51320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7329afc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1" name="Google Shape;121;g2c7329afc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7122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c7329afc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2c7329afc02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09145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c7329afc0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c7329afc0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563144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c7329afc0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2c7329afc02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975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c7329afc0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g2c7329afc02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6578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c7329afc0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2c7329afc02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729736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329afc0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c7329afc0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8048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 name="Google Shape;6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3456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329afc0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c7329afc0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151047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329afc0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c7329afc0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5814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c7329afc0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2c7329afc02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991046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116996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6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48909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585092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83096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54338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13154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3760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8381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F93E25B-77BF-40EA-A823-36D70918531E}" type="datetime1">
              <a:rPr lang="en-US" smtClean="0">
                <a:solidFill>
                  <a:prstClr val="black">
                    <a:tint val="75000"/>
                  </a:prstClr>
                </a:solidFill>
              </a:rPr>
              <a:pPr/>
              <a:t>5/2/2024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6378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475C98E-8DF6-40FE-826F-CB1B1EDB4BCF}" type="datetime1">
              <a:rPr lang="en-US" smtClean="0">
                <a:solidFill>
                  <a:prstClr val="black">
                    <a:tint val="75000"/>
                  </a:prstClr>
                </a:solidFill>
              </a:rPr>
              <a:pPr/>
              <a:t>5/2/2024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35322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8"/>
            <a:ext cx="7772400" cy="1021556"/>
          </a:xfrm>
        </p:spPr>
        <p:txBody>
          <a:bodyPr anchor="t"/>
          <a:lstStyle>
            <a:lvl1pPr algn="l">
              <a:defRPr sz="3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8163B4-660A-41F0-A11E-171BAF37F93B}" type="datetime1">
              <a:rPr lang="en-US" smtClean="0">
                <a:solidFill>
                  <a:prstClr val="black">
                    <a:tint val="75000"/>
                  </a:prstClr>
                </a:solidFill>
              </a:rPr>
              <a:pPr/>
              <a:t>5/2/2024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753104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200153"/>
            <a:ext cx="54102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200153"/>
            <a:ext cx="54102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332DD08-ECCF-4EB1-9CDB-9546FD1134A1}" type="datetime1">
              <a:rPr lang="en-US" smtClean="0">
                <a:solidFill>
                  <a:prstClr val="black">
                    <a:tint val="75000"/>
                  </a:prstClr>
                </a:solidFill>
              </a:rPr>
              <a:pPr/>
              <a:t>5/2/2024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47940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7"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45027"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16397C-0633-497C-8DE7-A170D71BB31F}" type="datetime1">
              <a:rPr lang="en-US" smtClean="0">
                <a:solidFill>
                  <a:prstClr val="black">
                    <a:tint val="75000"/>
                  </a:prstClr>
                </a:solidFill>
              </a:rPr>
              <a:pPr/>
              <a:t>5/2/2024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5138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F26A92C-581C-4166-A821-E1478F39A9CF}" type="datetime1">
              <a:rPr lang="en-US" smtClean="0">
                <a:solidFill>
                  <a:prstClr val="black">
                    <a:tint val="75000"/>
                  </a:prstClr>
                </a:solidFill>
              </a:rPr>
              <a:pPr/>
              <a:t>5/2/2024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59571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97E24D-7DD7-4BF6-A350-C71530AC5CB9}" type="datetime1">
              <a:rPr lang="en-US" smtClean="0">
                <a:solidFill>
                  <a:prstClr val="black">
                    <a:tint val="75000"/>
                  </a:prstClr>
                </a:solidFill>
              </a:rPr>
              <a:pPr/>
              <a:t>5/2/2024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33642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04787"/>
            <a:ext cx="3008313" cy="871538"/>
          </a:xfrm>
        </p:spPr>
        <p:txBody>
          <a:bodyPr anchor="b"/>
          <a:lstStyle>
            <a:lvl1pPr algn="l">
              <a:defRPr sz="1500" b="1"/>
            </a:lvl1pPr>
          </a:lstStyle>
          <a:p>
            <a:r>
              <a:rPr lang="en-US" smtClean="0"/>
              <a:t>Click to edit Master title style</a:t>
            </a:r>
            <a:endParaRPr lang="en-IN"/>
          </a:p>
        </p:txBody>
      </p:sp>
      <p:sp>
        <p:nvSpPr>
          <p:cNvPr id="3" name="Content Placeholder 2"/>
          <p:cNvSpPr>
            <a:spLocks noGrp="1"/>
          </p:cNvSpPr>
          <p:nvPr>
            <p:ph idx="1"/>
          </p:nvPr>
        </p:nvSpPr>
        <p:spPr>
          <a:xfrm>
            <a:off x="3575050" y="204790"/>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2" y="1076328"/>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5DD4BE-6ED8-4371-A88E-21ED0B8BD298}" type="datetime1">
              <a:rPr lang="en-US" smtClean="0">
                <a:solidFill>
                  <a:prstClr val="black">
                    <a:tint val="75000"/>
                  </a:prstClr>
                </a:solidFill>
              </a:rPr>
              <a:pPr/>
              <a:t>5/2/2024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46483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smtClean="0"/>
              <a:t>Click to edit Master title style</a:t>
            </a:r>
            <a:endParaRPr lang="en-IN"/>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78B184-342D-47D7-B8CB-E691371E8C9B}" type="datetime1">
              <a:rPr lang="en-US" smtClean="0">
                <a:solidFill>
                  <a:prstClr val="black">
                    <a:tint val="75000"/>
                  </a:prstClr>
                </a:solidFill>
              </a:rPr>
              <a:pPr/>
              <a:t>5/2/2024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595243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B076831-3D76-4722-873D-3A920D22D70C}" type="datetime1">
              <a:rPr lang="en-US" smtClean="0">
                <a:solidFill>
                  <a:prstClr val="black">
                    <a:tint val="75000"/>
                  </a:prstClr>
                </a:solidFill>
              </a:rPr>
              <a:pPr/>
              <a:t>5/2/2024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6732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05981"/>
            <a:ext cx="2743200" cy="438864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05981"/>
            <a:ext cx="80772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9F41A33-5268-4F7D-AE12-712A52A217CA}" type="datetime1">
              <a:rPr lang="en-US" smtClean="0">
                <a:solidFill>
                  <a:prstClr val="black">
                    <a:tint val="75000"/>
                  </a:prstClr>
                </a:solidFill>
              </a:rPr>
              <a:pPr/>
              <a:t>5/2/2024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D57F1E4F-1CFF-5643-939E-217C01CDF565}"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466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200153"/>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4767265"/>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342900">
              <a:buClrTx/>
            </a:pPr>
            <a:fld id="{B66CE40D-2BFC-40CA-B588-343EF5AAF5D8}" type="datetime1">
              <a:rPr lang="en-US" kern="1200" smtClean="0">
                <a:solidFill>
                  <a:prstClr val="black">
                    <a:tint val="75000"/>
                  </a:prstClr>
                </a:solidFill>
                <a:latin typeface="Calibri"/>
                <a:ea typeface="+mn-ea"/>
                <a:cs typeface="+mn-cs"/>
              </a:rPr>
              <a:pPr defTabSz="342900">
                <a:buClrTx/>
              </a:pPr>
              <a:t>5/2/2024</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4767265"/>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342900">
              <a:buClrTx/>
            </a:pPr>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4767265"/>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342900">
              <a:buClrTx/>
            </a:pPr>
            <a:fld id="{D57F1E4F-1CFF-5643-939E-217C01CDF565}" type="slidenum">
              <a:rPr lang="en-US" kern="1200" smtClean="0">
                <a:solidFill>
                  <a:prstClr val="black">
                    <a:tint val="75000"/>
                  </a:prstClr>
                </a:solidFill>
                <a:latin typeface="Calibri"/>
                <a:ea typeface="+mn-ea"/>
                <a:cs typeface="+mn-cs"/>
              </a:rPr>
              <a:pPr defTabSz="342900">
                <a:buClrTx/>
              </a:pPr>
              <a:t>‹#›</a:t>
            </a:fld>
            <a:endParaRPr lang="en-US" kern="120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253030247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hdr="0" ftr="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fontawesome.com/" TargetMode="External"/><Relationship Id="rId5" Type="http://schemas.openxmlformats.org/officeDocument/2006/relationships/hyperlink" Target="https://icons.getbootstrap.com/" TargetMode="External"/><Relationship Id="rId4" Type="http://schemas.openxmlformats.org/officeDocument/2006/relationships/hyperlink" Target="https://www.w3schools.com/"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lucid.app/lucidchart/6bb1dd2a-a55f-480e-9bdc-7c6888ff1f24/edit?viewport_loc=-1449%2C-2090%2C3975%2C1407%2C0_0&amp;invitationId=inv_1f97b0fe-7e10-469e-b29e-c699dd62f50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668" y="1371901"/>
            <a:ext cx="8610600" cy="1219776"/>
          </a:xfrm>
        </p:spPr>
        <p:txBody>
          <a:bodyPr>
            <a:normAutofit fontScale="90000"/>
          </a:bodyPr>
          <a:lstStyle/>
          <a:p>
            <a:r>
              <a:rPr lang="en-US" dirty="0" smtClean="0"/>
              <a:t/>
            </a:r>
            <a:br>
              <a:rPr lang="en-US" dirty="0" smtClean="0"/>
            </a:br>
            <a:r>
              <a:rPr lang="en-US" sz="2325" dirty="0"/>
              <a:t> </a:t>
            </a:r>
            <a:r>
              <a:rPr lang="en-US" sz="2325" dirty="0" smtClean="0"/>
              <a:t>Industry Project Presentation </a:t>
            </a:r>
            <a:r>
              <a:rPr lang="en-US" sz="2325" dirty="0"/>
              <a:t/>
            </a:r>
            <a:br>
              <a:rPr lang="en-US" sz="2325" dirty="0"/>
            </a:br>
            <a:r>
              <a:rPr lang="en-US" sz="2325" dirty="0"/>
              <a:t>on </a:t>
            </a:r>
            <a:r>
              <a:rPr lang="en-US" dirty="0"/>
              <a:t/>
            </a:r>
            <a:br>
              <a:rPr lang="en-US" dirty="0"/>
            </a:br>
            <a:r>
              <a:rPr lang="en-US" sz="2475" dirty="0" smtClean="0"/>
              <a:t>Website </a:t>
            </a:r>
            <a:r>
              <a:rPr lang="en-US" sz="2475" dirty="0"/>
              <a:t>development (Front-end) Using React </a:t>
            </a:r>
            <a:r>
              <a:rPr lang="en-US" sz="2475" dirty="0" smtClean="0"/>
              <a:t>JS</a:t>
            </a:r>
            <a:r>
              <a:rPr lang="en-US" sz="2475" dirty="0"/>
              <a:t/>
            </a:r>
            <a:br>
              <a:rPr lang="en-US" sz="2475" dirty="0"/>
            </a:br>
            <a:endParaRPr lang="en-US" sz="2475" dirty="0"/>
          </a:p>
        </p:txBody>
      </p:sp>
      <p:sp>
        <p:nvSpPr>
          <p:cNvPr id="3" name="Subtitle 2"/>
          <p:cNvSpPr>
            <a:spLocks noGrp="1"/>
          </p:cNvSpPr>
          <p:nvPr>
            <p:ph type="subTitle" idx="1"/>
          </p:nvPr>
        </p:nvSpPr>
        <p:spPr>
          <a:xfrm>
            <a:off x="693550" y="2594266"/>
            <a:ext cx="7440836" cy="2767580"/>
          </a:xfrm>
        </p:spPr>
        <p:txBody>
          <a:bodyPr>
            <a:noAutofit/>
          </a:bodyPr>
          <a:lstStyle/>
          <a:p>
            <a:r>
              <a:rPr lang="en-US" sz="2100" dirty="0" smtClean="0">
                <a:solidFill>
                  <a:schemeClr val="tx1"/>
                </a:solidFill>
                <a:latin typeface="+mj-lt"/>
                <a:ea typeface="+mj-ea"/>
                <a:cs typeface="+mj-cs"/>
              </a:rPr>
              <a:t>By</a:t>
            </a:r>
            <a:endParaRPr lang="en-US" sz="2100" dirty="0">
              <a:solidFill>
                <a:schemeClr val="tx1"/>
              </a:solidFill>
              <a:latin typeface="+mj-lt"/>
              <a:ea typeface="+mj-ea"/>
              <a:cs typeface="+mj-cs"/>
            </a:endParaRPr>
          </a:p>
          <a:p>
            <a:r>
              <a:rPr lang="en-US" sz="2100" dirty="0" err="1" smtClean="0">
                <a:solidFill>
                  <a:schemeClr val="tx1"/>
                </a:solidFill>
                <a:latin typeface="+mj-lt"/>
                <a:ea typeface="+mj-ea"/>
                <a:cs typeface="+mj-cs"/>
              </a:rPr>
              <a:t>Tanishk</a:t>
            </a:r>
            <a:r>
              <a:rPr lang="en-US" sz="2100" dirty="0" smtClean="0">
                <a:solidFill>
                  <a:schemeClr val="tx1"/>
                </a:solidFill>
                <a:latin typeface="+mj-lt"/>
                <a:ea typeface="+mj-ea"/>
                <a:cs typeface="+mj-cs"/>
              </a:rPr>
              <a:t> Patel (20162121020)</a:t>
            </a:r>
          </a:p>
          <a:p>
            <a:r>
              <a:rPr lang="en-US" sz="2100" dirty="0" smtClean="0">
                <a:solidFill>
                  <a:schemeClr val="tx1"/>
                </a:solidFill>
                <a:latin typeface="+mj-lt"/>
                <a:ea typeface="+mj-ea"/>
                <a:cs typeface="+mj-cs"/>
              </a:rPr>
              <a:t>Institute </a:t>
            </a:r>
            <a:r>
              <a:rPr lang="en-US" sz="2100" dirty="0">
                <a:solidFill>
                  <a:schemeClr val="tx1"/>
                </a:solidFill>
                <a:latin typeface="+mj-lt"/>
                <a:ea typeface="+mj-ea"/>
                <a:cs typeface="+mj-cs"/>
              </a:rPr>
              <a:t>of Computer Technology, </a:t>
            </a:r>
            <a:r>
              <a:rPr lang="en-US" sz="2100" dirty="0">
                <a:solidFill>
                  <a:schemeClr val="tx1"/>
                </a:solidFill>
                <a:latin typeface="+mj-lt"/>
                <a:ea typeface="+mj-ea"/>
                <a:cs typeface="+mj-cs"/>
              </a:rPr>
              <a:t>Ganpat University</a:t>
            </a:r>
          </a:p>
          <a:p>
            <a:r>
              <a:rPr lang="en-US" sz="2100" dirty="0">
                <a:solidFill>
                  <a:schemeClr val="tx1"/>
                </a:solidFill>
                <a:latin typeface="+mj-lt"/>
                <a:ea typeface="+mj-ea"/>
                <a:cs typeface="+mj-cs"/>
              </a:rPr>
              <a:t>Date</a:t>
            </a:r>
            <a:r>
              <a:rPr lang="en-US" sz="2100" dirty="0" smtClean="0">
                <a:solidFill>
                  <a:schemeClr val="tx1"/>
                </a:solidFill>
                <a:latin typeface="+mj-lt"/>
                <a:ea typeface="+mj-ea"/>
                <a:cs typeface="+mj-cs"/>
              </a:rPr>
              <a:t>: 12</a:t>
            </a:r>
            <a:r>
              <a:rPr lang="en-US" sz="2100" baseline="30000" dirty="0" smtClean="0">
                <a:solidFill>
                  <a:schemeClr val="tx1"/>
                </a:solidFill>
                <a:latin typeface="+mj-lt"/>
                <a:ea typeface="+mj-ea"/>
                <a:cs typeface="+mj-cs"/>
              </a:rPr>
              <a:t>th</a:t>
            </a:r>
            <a:r>
              <a:rPr lang="en-US" sz="2100" dirty="0" smtClean="0">
                <a:solidFill>
                  <a:schemeClr val="tx1"/>
                </a:solidFill>
                <a:latin typeface="+mj-lt"/>
                <a:ea typeface="+mj-ea"/>
                <a:cs typeface="+mj-cs"/>
              </a:rPr>
              <a:t> May 2024</a:t>
            </a:r>
            <a:endParaRPr lang="en-US" sz="2100" dirty="0">
              <a:solidFill>
                <a:schemeClr val="tx1"/>
              </a:solidFill>
              <a:latin typeface="+mj-lt"/>
              <a:ea typeface="+mj-ea"/>
              <a:cs typeface="+mj-cs"/>
            </a:endParaRPr>
          </a:p>
          <a:p>
            <a:endParaRPr lang="en-US" sz="2100" dirty="0">
              <a:solidFill>
                <a:schemeClr val="tx1"/>
              </a:solidFill>
              <a:latin typeface="+mj-lt"/>
              <a:ea typeface="+mj-ea"/>
              <a:cs typeface="+mj-cs"/>
            </a:endParaRPr>
          </a:p>
          <a:p>
            <a:endParaRPr lang="en-US" sz="2100" b="1" dirty="0">
              <a:solidFill>
                <a:schemeClr val="tx1"/>
              </a:solidFill>
              <a:latin typeface="+mj-lt"/>
              <a:ea typeface="+mj-ea"/>
              <a:cs typeface="+mj-cs"/>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0707" y="120191"/>
            <a:ext cx="4214821" cy="737237"/>
          </a:xfrm>
          <a:prstGeom prst="rect">
            <a:avLst/>
          </a:prstGeom>
        </p:spPr>
      </p:pic>
    </p:spTree>
    <p:extLst>
      <p:ext uri="{BB962C8B-B14F-4D97-AF65-F5344CB8AC3E}">
        <p14:creationId xmlns:p14="http://schemas.microsoft.com/office/powerpoint/2010/main" val="30333060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00" dirty="0" smtClean="0">
                <a:latin typeface="Times New Roman"/>
                <a:ea typeface="Times New Roman"/>
                <a:cs typeface="Times New Roman"/>
                <a:sym typeface="Times New Roman"/>
              </a:rPr>
              <a:t>Flowcharts</a:t>
            </a:r>
            <a:endParaRPr sz="2700" dirty="0">
              <a:latin typeface="Times New Roman"/>
              <a:ea typeface="Times New Roman"/>
              <a:cs typeface="Times New Roman"/>
              <a:sym typeface="Times New Roman"/>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017725"/>
            <a:ext cx="9144000" cy="3820235"/>
          </a:xfrm>
          <a:prstGeom prst="rect">
            <a:avLst/>
          </a:prstGeom>
        </p:spPr>
      </p:pic>
    </p:spTree>
    <p:extLst>
      <p:ext uri="{BB962C8B-B14F-4D97-AF65-F5344CB8AC3E}">
        <p14:creationId xmlns:p14="http://schemas.microsoft.com/office/powerpoint/2010/main" val="951446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06" name="Google Shape;106;p9"/>
          <p:cNvPicPr preferRelativeResize="0"/>
          <p:nvPr/>
        </p:nvPicPr>
        <p:blipFill rotWithShape="1">
          <a:blip r:embed="rId3">
            <a:alphaModFix/>
          </a:blip>
          <a:srcRect/>
          <a:stretch/>
        </p:blipFill>
        <p:spPr>
          <a:xfrm>
            <a:off x="152400" y="2187863"/>
            <a:ext cx="8839199" cy="767770"/>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990"/>
              <a:buNone/>
            </a:pPr>
            <a:r>
              <a:rPr lang="en" sz="2760">
                <a:latin typeface="Times New Roman"/>
                <a:ea typeface="Times New Roman"/>
                <a:cs typeface="Times New Roman"/>
                <a:sym typeface="Times New Roman"/>
              </a:rPr>
              <a:t>Implementation Details</a:t>
            </a:r>
            <a:endParaRPr sz="2760">
              <a:latin typeface="Times New Roman"/>
              <a:ea typeface="Times New Roman"/>
              <a:cs typeface="Times New Roman"/>
              <a:sym typeface="Times New Roman"/>
            </a:endParaRPr>
          </a:p>
          <a:p>
            <a:pPr marL="0" lvl="0" indent="0" algn="l" rtl="0">
              <a:lnSpc>
                <a:spcPct val="100000"/>
              </a:lnSpc>
              <a:spcBef>
                <a:spcPts val="0"/>
              </a:spcBef>
              <a:spcAft>
                <a:spcPts val="0"/>
              </a:spcAft>
              <a:buSzPts val="990"/>
              <a:buNone/>
            </a:pPr>
            <a:endParaRPr sz="2520"/>
          </a:p>
        </p:txBody>
      </p:sp>
      <p:pic>
        <p:nvPicPr>
          <p:cNvPr id="112" name="Google Shape;112;p10"/>
          <p:cNvPicPr preferRelativeResize="0"/>
          <p:nvPr/>
        </p:nvPicPr>
        <p:blipFill rotWithShape="1">
          <a:blip r:embed="rId3">
            <a:alphaModFix/>
          </a:blip>
          <a:srcRect/>
          <a:stretch/>
        </p:blipFill>
        <p:spPr>
          <a:xfrm>
            <a:off x="152400" y="1170125"/>
            <a:ext cx="8764241" cy="3820976"/>
          </a:xfrm>
          <a:prstGeom prst="rect">
            <a:avLst/>
          </a:prstGeom>
          <a:noFill/>
          <a:ln>
            <a:no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18" name="Google Shape;118;p11"/>
          <p:cNvPicPr preferRelativeResize="0"/>
          <p:nvPr/>
        </p:nvPicPr>
        <p:blipFill rotWithShape="1">
          <a:blip r:embed="rId3">
            <a:alphaModFix/>
          </a:blip>
          <a:srcRect/>
          <a:stretch/>
        </p:blipFill>
        <p:spPr>
          <a:xfrm>
            <a:off x="858213" y="1841509"/>
            <a:ext cx="7427574" cy="2025800"/>
          </a:xfrm>
          <a:prstGeom prst="rect">
            <a:avLst/>
          </a:prstGeom>
          <a:noFill/>
          <a:ln>
            <a:no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2c7329afc02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24" name="Google Shape;124;g2c7329afc02_0_0"/>
          <p:cNvPicPr preferRelativeResize="0"/>
          <p:nvPr/>
        </p:nvPicPr>
        <p:blipFill>
          <a:blip r:embed="rId3">
            <a:alphaModFix/>
          </a:blip>
          <a:stretch>
            <a:fillRect/>
          </a:stretch>
        </p:blipFill>
        <p:spPr>
          <a:xfrm>
            <a:off x="319113" y="1017725"/>
            <a:ext cx="8505769" cy="3820975"/>
          </a:xfrm>
          <a:prstGeom prst="rect">
            <a:avLst/>
          </a:prstGeom>
          <a:noFill/>
          <a:ln>
            <a:noFill/>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2c7329afc02_0_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30" name="Google Shape;130;g2c7329afc02_0_5"/>
          <p:cNvPicPr preferRelativeResize="0"/>
          <p:nvPr/>
        </p:nvPicPr>
        <p:blipFill>
          <a:blip r:embed="rId3">
            <a:alphaModFix/>
          </a:blip>
          <a:stretch>
            <a:fillRect/>
          </a:stretch>
        </p:blipFill>
        <p:spPr>
          <a:xfrm>
            <a:off x="152400" y="1956825"/>
            <a:ext cx="8839202" cy="1229859"/>
          </a:xfrm>
          <a:prstGeom prst="rect">
            <a:avLst/>
          </a:prstGeom>
          <a:noFill/>
          <a:ln>
            <a:noFill/>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2c7329afc02_0_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36" name="Google Shape;136;g2c7329afc02_0_10"/>
          <p:cNvPicPr preferRelativeResize="0"/>
          <p:nvPr/>
        </p:nvPicPr>
        <p:blipFill>
          <a:blip r:embed="rId3">
            <a:alphaModFix/>
          </a:blip>
          <a:stretch>
            <a:fillRect/>
          </a:stretch>
        </p:blipFill>
        <p:spPr>
          <a:xfrm>
            <a:off x="1741063" y="1017725"/>
            <a:ext cx="5661875" cy="3820975"/>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g2c7329afc02_0_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42" name="Google Shape;142;g2c7329afc02_0_18"/>
          <p:cNvPicPr preferRelativeResize="0"/>
          <p:nvPr/>
        </p:nvPicPr>
        <p:blipFill>
          <a:blip r:embed="rId3">
            <a:alphaModFix/>
          </a:blip>
          <a:stretch>
            <a:fillRect/>
          </a:stretch>
        </p:blipFill>
        <p:spPr>
          <a:xfrm>
            <a:off x="336250" y="1017725"/>
            <a:ext cx="8471503" cy="3820974"/>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c7329afc02_0_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48" name="Google Shape;148;g2c7329afc02_0_23"/>
          <p:cNvPicPr preferRelativeResize="0"/>
          <p:nvPr/>
        </p:nvPicPr>
        <p:blipFill>
          <a:blip r:embed="rId3">
            <a:alphaModFix/>
          </a:blip>
          <a:stretch>
            <a:fillRect/>
          </a:stretch>
        </p:blipFill>
        <p:spPr>
          <a:xfrm>
            <a:off x="322263" y="1017725"/>
            <a:ext cx="8499464" cy="3820975"/>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g2c7329afc02_0_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54" name="Google Shape;154;g2c7329afc02_0_28"/>
          <p:cNvPicPr preferRelativeResize="0"/>
          <p:nvPr/>
        </p:nvPicPr>
        <p:blipFill>
          <a:blip r:embed="rId3">
            <a:alphaModFix/>
          </a:blip>
          <a:stretch>
            <a:fillRect/>
          </a:stretch>
        </p:blipFill>
        <p:spPr>
          <a:xfrm>
            <a:off x="333100" y="1017725"/>
            <a:ext cx="8477791" cy="3820976"/>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60" dirty="0">
                <a:latin typeface="Calibri"/>
                <a:ea typeface="Calibri"/>
                <a:cs typeface="Calibri"/>
                <a:sym typeface="Calibri"/>
              </a:rPr>
              <a:t>Table of Contents</a:t>
            </a:r>
            <a:endParaRPr sz="2660" dirty="0">
              <a:latin typeface="Calibri"/>
              <a:ea typeface="Calibri"/>
              <a:cs typeface="Calibri"/>
              <a:sym typeface="Calibri"/>
            </a:endParaRPr>
          </a:p>
          <a:p>
            <a:pPr marL="0" lvl="0" indent="0" algn="l" rtl="0">
              <a:lnSpc>
                <a:spcPct val="100000"/>
              </a:lnSpc>
              <a:spcBef>
                <a:spcPts val="0"/>
              </a:spcBef>
              <a:spcAft>
                <a:spcPts val="0"/>
              </a:spcAft>
              <a:buSzPts val="990"/>
              <a:buNone/>
            </a:pPr>
            <a:endParaRPr sz="1720" dirty="0"/>
          </a:p>
        </p:txBody>
      </p:sp>
      <p:sp>
        <p:nvSpPr>
          <p:cNvPr id="62" name="Google Shape;62;p2"/>
          <p:cNvSpPr txBox="1">
            <a:spLocks noGrp="1"/>
          </p:cNvSpPr>
          <p:nvPr>
            <p:ph type="body" idx="1"/>
          </p:nvPr>
        </p:nvSpPr>
        <p:spPr>
          <a:xfrm>
            <a:off x="311700" y="936717"/>
            <a:ext cx="8520600" cy="3416400"/>
          </a:xfrm>
          <a:prstGeom prst="rect">
            <a:avLst/>
          </a:prstGeom>
          <a:noFill/>
          <a:ln>
            <a:noFill/>
          </a:ln>
        </p:spPr>
        <p:txBody>
          <a:bodyPr spcFirstLastPara="1" wrap="square" lIns="91425" tIns="91425" rIns="91425" bIns="91425" anchor="t" anchorCtr="0">
            <a:noAutofit/>
          </a:bodyPr>
          <a:lstStyle/>
          <a:p>
            <a:pPr marL="342900" lvl="0" indent="-298450" algn="just" rtl="0">
              <a:lnSpc>
                <a:spcPct val="100000"/>
              </a:lnSpc>
              <a:spcBef>
                <a:spcPts val="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Introduction</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Objectives</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Related Background</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Expected Outcome</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Tools &amp; Technology</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Methodology (Modules)</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Design / Diagrams &amp; TimeLine Charts with </a:t>
            </a:r>
            <a:r>
              <a:rPr lang="en" dirty="0" smtClean="0">
                <a:solidFill>
                  <a:schemeClr val="dk1"/>
                </a:solidFill>
                <a:latin typeface="Times New Roman"/>
                <a:ea typeface="Times New Roman"/>
                <a:cs typeface="Times New Roman"/>
                <a:sym typeface="Times New Roman"/>
              </a:rPr>
              <a:t>Milestones</a:t>
            </a:r>
          </a:p>
          <a:p>
            <a:pPr marL="342900" lvl="0" indent="-298450" algn="just" rtl="0">
              <a:lnSpc>
                <a:spcPct val="100000"/>
              </a:lnSpc>
              <a:spcBef>
                <a:spcPts val="500"/>
              </a:spcBef>
              <a:spcAft>
                <a:spcPts val="0"/>
              </a:spcAft>
              <a:buClr>
                <a:schemeClr val="dk1"/>
              </a:buClr>
              <a:buSzPts val="1800"/>
              <a:buFont typeface="Times New Roman"/>
              <a:buChar char="•"/>
            </a:pPr>
            <a:r>
              <a:rPr lang="en" dirty="0" smtClean="0">
                <a:solidFill>
                  <a:schemeClr val="dk1"/>
                </a:solidFill>
                <a:latin typeface="Times New Roman"/>
                <a:ea typeface="Times New Roman"/>
                <a:cs typeface="Times New Roman"/>
                <a:sym typeface="Times New Roman"/>
              </a:rPr>
              <a:t>Flowcharts</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Implementation Details</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Conclusion </a:t>
            </a:r>
            <a:endParaRPr dirty="0">
              <a:solidFill>
                <a:schemeClr val="dk1"/>
              </a:solidFill>
              <a:latin typeface="Times New Roman"/>
              <a:ea typeface="Times New Roman"/>
              <a:cs typeface="Times New Roman"/>
              <a:sym typeface="Times New Roman"/>
            </a:endParaRPr>
          </a:p>
          <a:p>
            <a:pPr marL="342900" lvl="0" indent="-298450" algn="just" rtl="0">
              <a:lnSpc>
                <a:spcPct val="100000"/>
              </a:lnSpc>
              <a:spcBef>
                <a:spcPts val="500"/>
              </a:spcBef>
              <a:spcAft>
                <a:spcPts val="0"/>
              </a:spcAft>
              <a:buClr>
                <a:schemeClr val="dk1"/>
              </a:buClr>
              <a:buSzPts val="1800"/>
              <a:buFont typeface="Times New Roman"/>
              <a:buChar char="•"/>
            </a:pPr>
            <a:r>
              <a:rPr lang="en" dirty="0">
                <a:solidFill>
                  <a:schemeClr val="dk1"/>
                </a:solidFill>
                <a:latin typeface="Times New Roman"/>
                <a:ea typeface="Times New Roman"/>
                <a:cs typeface="Times New Roman"/>
                <a:sym typeface="Times New Roman"/>
              </a:rPr>
              <a:t>References</a:t>
            </a:r>
            <a:endParaRPr dirty="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dirty="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c7329afc02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160" name="Google Shape;160;g2c7329afc02_0_33"/>
          <p:cNvPicPr preferRelativeResize="0"/>
          <p:nvPr/>
        </p:nvPicPr>
        <p:blipFill>
          <a:blip r:embed="rId3">
            <a:alphaModFix/>
          </a:blip>
          <a:stretch>
            <a:fillRect/>
          </a:stretch>
        </p:blipFill>
        <p:spPr>
          <a:xfrm>
            <a:off x="328575" y="1017725"/>
            <a:ext cx="8486853" cy="382097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c7329afc02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315024" y="1017725"/>
            <a:ext cx="8517276" cy="3835301"/>
          </a:xfrm>
          <a:prstGeom prst="rect">
            <a:avLst/>
          </a:prstGeom>
        </p:spPr>
      </p:pic>
    </p:spTree>
    <p:extLst>
      <p:ext uri="{BB962C8B-B14F-4D97-AF65-F5344CB8AC3E}">
        <p14:creationId xmlns:p14="http://schemas.microsoft.com/office/powerpoint/2010/main" val="41162237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c7329afc02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311700" y="1266704"/>
            <a:ext cx="8520600" cy="3390928"/>
          </a:xfrm>
          <a:prstGeom prst="rect">
            <a:avLst/>
          </a:prstGeom>
        </p:spPr>
      </p:pic>
    </p:spTree>
    <p:extLst>
      <p:ext uri="{BB962C8B-B14F-4D97-AF65-F5344CB8AC3E}">
        <p14:creationId xmlns:p14="http://schemas.microsoft.com/office/powerpoint/2010/main" val="126028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g2c7329afc02_0_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2700">
                <a:latin typeface="Times New Roman"/>
                <a:ea typeface="Times New Roman"/>
                <a:cs typeface="Times New Roman"/>
                <a:sym typeface="Times New Roman"/>
              </a:rPr>
              <a:t>Implementation Details</a:t>
            </a:r>
            <a:endParaRPr sz="2700">
              <a:latin typeface="Times New Roman"/>
              <a:ea typeface="Times New Roman"/>
              <a:cs typeface="Times New Roman"/>
              <a:sym typeface="Times New Roman"/>
            </a:endParaRPr>
          </a:p>
          <a:p>
            <a:pPr marL="0" lvl="0" indent="0" algn="l" rtl="0">
              <a:lnSpc>
                <a:spcPct val="100000"/>
              </a:lnSpc>
              <a:spcBef>
                <a:spcPts val="0"/>
              </a:spcBef>
              <a:spcAft>
                <a:spcPts val="0"/>
              </a:spcAft>
              <a:buSzPts val="2800"/>
              <a:buNone/>
            </a:pPr>
            <a:endParaRPr sz="270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1538096" y="896035"/>
            <a:ext cx="6067807" cy="4247465"/>
          </a:xfrm>
          <a:prstGeom prst="rect">
            <a:avLst/>
          </a:prstGeom>
        </p:spPr>
      </p:pic>
    </p:spTree>
    <p:extLst>
      <p:ext uri="{BB962C8B-B14F-4D97-AF65-F5344CB8AC3E}">
        <p14:creationId xmlns:p14="http://schemas.microsoft.com/office/powerpoint/2010/main" val="2558221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4400"/>
              <a:buFont typeface="Calibri"/>
              <a:buNone/>
            </a:pPr>
            <a:r>
              <a:rPr lang="en" sz="2700">
                <a:latin typeface="Times New Roman"/>
                <a:ea typeface="Times New Roman"/>
                <a:cs typeface="Times New Roman"/>
                <a:sym typeface="Times New Roman"/>
              </a:rPr>
              <a:t>References</a:t>
            </a:r>
            <a:endParaRPr sz="2700">
              <a:latin typeface="Times New Roman"/>
              <a:ea typeface="Times New Roman"/>
              <a:cs typeface="Times New Roman"/>
              <a:sym typeface="Times New Roman"/>
            </a:endParaRPr>
          </a:p>
        </p:txBody>
      </p:sp>
      <p:sp>
        <p:nvSpPr>
          <p:cNvPr id="166" name="Google Shape;166;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285750" lvl="0" indent="-285750"/>
            <a:r>
              <a:rPr lang="en-IN" dirty="0">
                <a:latin typeface="Times New Roman" panose="02020603050405020304" pitchFamily="18" charset="0"/>
                <a:cs typeface="Times New Roman" panose="02020603050405020304" pitchFamily="18" charset="0"/>
                <a:hlinkClick r:id="rId3"/>
              </a:rPr>
              <a:t>https://</a:t>
            </a:r>
            <a:r>
              <a:rPr lang="en-IN" dirty="0" smtClean="0">
                <a:latin typeface="Times New Roman" panose="02020603050405020304" pitchFamily="18" charset="0"/>
                <a:cs typeface="Times New Roman" panose="02020603050405020304" pitchFamily="18" charset="0"/>
                <a:hlinkClick r:id="rId3"/>
              </a:rPr>
              <a:t>getbootstrap.com/</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285750" lvl="0" indent="-285750"/>
            <a:r>
              <a:rPr lang="en-IN" dirty="0" smtClean="0">
                <a:latin typeface="Times New Roman" panose="02020603050405020304" pitchFamily="18" charset="0"/>
                <a:cs typeface="Times New Roman" panose="02020603050405020304" pitchFamily="18" charset="0"/>
                <a:hlinkClick r:id="rId4"/>
              </a:rPr>
              <a:t>https</a:t>
            </a:r>
            <a:r>
              <a:rPr lang="en-IN" dirty="0">
                <a:latin typeface="Times New Roman" panose="02020603050405020304" pitchFamily="18" charset="0"/>
                <a:cs typeface="Times New Roman" panose="02020603050405020304" pitchFamily="18" charset="0"/>
                <a:hlinkClick r:id="rId4"/>
              </a:rPr>
              <a:t>://</a:t>
            </a:r>
            <a:r>
              <a:rPr lang="en-IN" dirty="0" smtClean="0">
                <a:latin typeface="Times New Roman" panose="02020603050405020304" pitchFamily="18" charset="0"/>
                <a:cs typeface="Times New Roman" panose="02020603050405020304" pitchFamily="18" charset="0"/>
                <a:hlinkClick r:id="rId4"/>
              </a:rPr>
              <a:t>www.w3schools.com/</a:t>
            </a:r>
            <a:endParaRPr lang="en-IN" dirty="0" smtClean="0">
              <a:latin typeface="Times New Roman" panose="02020603050405020304" pitchFamily="18" charset="0"/>
              <a:cs typeface="Times New Roman" panose="02020603050405020304" pitchFamily="18" charset="0"/>
            </a:endParaRPr>
          </a:p>
          <a:p>
            <a:pPr marL="0" lvl="0" indent="0">
              <a:buNone/>
            </a:pPr>
            <a:endParaRPr lang="en-IN" dirty="0" smtClean="0">
              <a:latin typeface="Times New Roman" panose="02020603050405020304" pitchFamily="18" charset="0"/>
              <a:cs typeface="Times New Roman" panose="02020603050405020304" pitchFamily="18" charset="0"/>
            </a:endParaRPr>
          </a:p>
          <a:p>
            <a:pPr marL="285750" lvl="0" indent="-285750"/>
            <a:r>
              <a:rPr lang="en-IN" dirty="0" smtClean="0">
                <a:latin typeface="Times New Roman" panose="02020603050405020304" pitchFamily="18" charset="0"/>
                <a:cs typeface="Times New Roman" panose="02020603050405020304" pitchFamily="18" charset="0"/>
                <a:hlinkClick r:id="rId5"/>
              </a:rPr>
              <a:t>https</a:t>
            </a:r>
            <a:r>
              <a:rPr lang="en-IN" dirty="0">
                <a:latin typeface="Times New Roman" panose="02020603050405020304" pitchFamily="18" charset="0"/>
                <a:cs typeface="Times New Roman" panose="02020603050405020304" pitchFamily="18" charset="0"/>
                <a:hlinkClick r:id="rId5"/>
              </a:rPr>
              <a:t>://</a:t>
            </a:r>
            <a:r>
              <a:rPr lang="en-IN" dirty="0" smtClean="0">
                <a:latin typeface="Times New Roman" panose="02020603050405020304" pitchFamily="18" charset="0"/>
                <a:cs typeface="Times New Roman" panose="02020603050405020304" pitchFamily="18" charset="0"/>
                <a:hlinkClick r:id="rId5"/>
              </a:rPr>
              <a:t>icons.getbootstrap.com/</a:t>
            </a:r>
            <a:endParaRPr lang="en-IN" dirty="0" smtClean="0">
              <a:latin typeface="Times New Roman" panose="02020603050405020304" pitchFamily="18" charset="0"/>
              <a:cs typeface="Times New Roman" panose="02020603050405020304" pitchFamily="18" charset="0"/>
            </a:endParaRPr>
          </a:p>
          <a:p>
            <a:pPr marL="285750" lvl="0" indent="-285750"/>
            <a:endParaRPr lang="en-IN" dirty="0">
              <a:latin typeface="Times New Roman" panose="02020603050405020304" pitchFamily="18" charset="0"/>
              <a:cs typeface="Times New Roman" panose="02020603050405020304" pitchFamily="18" charset="0"/>
              <a:hlinkClick r:id="rId6"/>
            </a:endParaRPr>
          </a:p>
          <a:p>
            <a:pPr marL="285750" lvl="0" indent="-285750"/>
            <a:r>
              <a:rPr lang="en-IN" dirty="0" smtClean="0">
                <a:latin typeface="Times New Roman" panose="02020603050405020304" pitchFamily="18" charset="0"/>
                <a:cs typeface="Times New Roman" panose="02020603050405020304" pitchFamily="18" charset="0"/>
                <a:hlinkClick r:id="rId6"/>
              </a:rPr>
              <a:t>https</a:t>
            </a:r>
            <a:r>
              <a:rPr lang="en-IN" dirty="0">
                <a:latin typeface="Times New Roman" panose="02020603050405020304" pitchFamily="18" charset="0"/>
                <a:cs typeface="Times New Roman" panose="02020603050405020304" pitchFamily="18" charset="0"/>
                <a:hlinkClick r:id="rId6"/>
              </a:rPr>
              <a:t>://fontawesome.com</a:t>
            </a:r>
            <a:r>
              <a:rPr lang="en-IN" dirty="0" smtClean="0">
                <a:latin typeface="Times New Roman" panose="02020603050405020304" pitchFamily="18" charset="0"/>
                <a:cs typeface="Times New Roman" panose="02020603050405020304" pitchFamily="18" charset="0"/>
                <a:hlinkClick r:id="rId6"/>
              </a:rPr>
              <a:t>/</a:t>
            </a:r>
            <a:r>
              <a:rPr lang="en-IN" dirty="0" smtClean="0"/>
              <a:t> </a:t>
            </a:r>
            <a:endParaRPr lang="en" u="sng" dirty="0" smtClean="0">
              <a:solidFill>
                <a:schemeClr val="hlink"/>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3"/>
          <p:cNvSpPr txBox="1">
            <a:spLocks noGrp="1"/>
          </p:cNvSpPr>
          <p:nvPr>
            <p:ph type="body" idx="1"/>
          </p:nvPr>
        </p:nvSpPr>
        <p:spPr>
          <a:xfrm>
            <a:off x="311700" y="276175"/>
            <a:ext cx="8520600" cy="3416400"/>
          </a:xfrm>
          <a:prstGeom prst="rect">
            <a:avLst/>
          </a:prstGeom>
          <a:noFill/>
          <a:ln>
            <a:noFill/>
          </a:ln>
        </p:spPr>
        <p:txBody>
          <a:bodyPr spcFirstLastPara="1" wrap="square" lIns="91425" tIns="91425" rIns="91425" bIns="91425" anchor="t" anchorCtr="0">
            <a:normAutofit/>
          </a:bodyPr>
          <a:lstStyle/>
          <a:p>
            <a:pPr marL="342900" lvl="0" indent="-342900" algn="ctr" rtl="0">
              <a:lnSpc>
                <a:spcPct val="100000"/>
              </a:lnSpc>
              <a:spcBef>
                <a:spcPts val="0"/>
              </a:spcBef>
              <a:spcAft>
                <a:spcPts val="0"/>
              </a:spcAft>
              <a:buClr>
                <a:schemeClr val="dk1"/>
              </a:buClr>
              <a:buSzPts val="11500"/>
              <a:buFont typeface="Arial"/>
              <a:buNone/>
            </a:pPr>
            <a:endParaRPr sz="11500">
              <a:solidFill>
                <a:schemeClr val="dk1"/>
              </a:solidFill>
              <a:latin typeface="Calibri"/>
              <a:ea typeface="Calibri"/>
              <a:cs typeface="Calibri"/>
              <a:sym typeface="Calibri"/>
            </a:endParaRPr>
          </a:p>
          <a:p>
            <a:pPr marL="342900" lvl="0" indent="-342900" algn="ctr" rtl="0">
              <a:lnSpc>
                <a:spcPct val="100000"/>
              </a:lnSpc>
              <a:spcBef>
                <a:spcPts val="1437"/>
              </a:spcBef>
              <a:spcAft>
                <a:spcPts val="0"/>
              </a:spcAft>
              <a:buClr>
                <a:schemeClr val="dk1"/>
              </a:buClr>
              <a:buSzPts val="11500"/>
              <a:buFont typeface="Arial"/>
              <a:buNone/>
            </a:pPr>
            <a:r>
              <a:rPr lang="en" sz="7183">
                <a:solidFill>
                  <a:schemeClr val="dk1"/>
                </a:solidFill>
                <a:latin typeface="Calibri"/>
                <a:ea typeface="Calibri"/>
                <a:cs typeface="Calibri"/>
                <a:sym typeface="Calibri"/>
              </a:rPr>
              <a:t>Thank You !!</a:t>
            </a:r>
            <a:endParaRPr sz="200">
              <a:solidFill>
                <a:schemeClr val="dk1"/>
              </a:solidFill>
              <a:latin typeface="Calibri"/>
              <a:ea typeface="Calibri"/>
              <a:cs typeface="Calibri"/>
              <a:sym typeface="Calibri"/>
            </a:endParaRPr>
          </a:p>
          <a:p>
            <a:pPr marL="0" lvl="0" indent="0" algn="l" rtl="0">
              <a:lnSpc>
                <a:spcPct val="115000"/>
              </a:lnSpc>
              <a:spcBef>
                <a:spcPts val="0"/>
              </a:spcBef>
              <a:spcAft>
                <a:spcPts val="1200"/>
              </a:spcAft>
              <a:buSzPts val="1800"/>
              <a:buNone/>
            </a:pPr>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
          <p:cNvSpPr txBox="1">
            <a:spLocks noGrp="1"/>
          </p:cNvSpPr>
          <p:nvPr>
            <p:ph type="title"/>
          </p:nvPr>
        </p:nvSpPr>
        <p:spPr>
          <a:xfrm>
            <a:off x="311700" y="5192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Clr>
                <a:schemeClr val="dk1"/>
              </a:buClr>
              <a:buSzPct val="143478"/>
              <a:buFont typeface="Calibri"/>
              <a:buNone/>
            </a:pPr>
            <a:r>
              <a:rPr lang="en" sz="3066">
                <a:latin typeface="Times New Roman"/>
                <a:ea typeface="Times New Roman"/>
                <a:cs typeface="Times New Roman"/>
                <a:sym typeface="Times New Roman"/>
              </a:rPr>
              <a:t>Introduction</a:t>
            </a:r>
            <a:endParaRPr sz="3066">
              <a:latin typeface="Times New Roman"/>
              <a:ea typeface="Times New Roman"/>
              <a:cs typeface="Times New Roman"/>
              <a:sym typeface="Times New Roman"/>
            </a:endParaRPr>
          </a:p>
          <a:p>
            <a:pPr marL="0" lvl="0" indent="0" algn="l" rtl="0">
              <a:lnSpc>
                <a:spcPct val="100000"/>
              </a:lnSpc>
              <a:spcBef>
                <a:spcPts val="0"/>
              </a:spcBef>
              <a:spcAft>
                <a:spcPts val="0"/>
              </a:spcAft>
              <a:buSzPct val="111111"/>
              <a:buNone/>
            </a:pPr>
            <a:endParaRPr/>
          </a:p>
        </p:txBody>
      </p:sp>
      <p:sp>
        <p:nvSpPr>
          <p:cNvPr id="68" name="Google Shape;68;p3"/>
          <p:cNvSpPr txBox="1">
            <a:spLocks noGrp="1"/>
          </p:cNvSpPr>
          <p:nvPr>
            <p:ph type="body" idx="1"/>
          </p:nvPr>
        </p:nvSpPr>
        <p:spPr>
          <a:xfrm>
            <a:off x="311700" y="1523675"/>
            <a:ext cx="8520600" cy="28500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chemeClr val="dk1"/>
                </a:solidFill>
                <a:latin typeface="Times New Roman"/>
                <a:ea typeface="Times New Roman"/>
                <a:cs typeface="Times New Roman"/>
                <a:sym typeface="Times New Roman"/>
              </a:rPr>
              <a:t>In our work we are building a Web Page using React JS, </a:t>
            </a:r>
            <a:r>
              <a:rPr lang="en">
                <a:solidFill>
                  <a:schemeClr val="dk1"/>
                </a:solidFill>
                <a:highlight>
                  <a:schemeClr val="lt1"/>
                </a:highlight>
                <a:latin typeface="Times New Roman"/>
                <a:ea typeface="Times New Roman"/>
                <a:cs typeface="Times New Roman"/>
                <a:sym typeface="Times New Roman"/>
              </a:rPr>
              <a:t>This project report provides a concise overview of the frontend development process using React JS, a leading JavaScript library for building user interfaces. It outlines the project's objectives, scope, and rationale for choosing React JS.</a:t>
            </a:r>
            <a:r>
              <a:rPr lang="en">
                <a:solidFill>
                  <a:schemeClr val="dk1"/>
                </a:solidFill>
                <a:latin typeface="Times New Roman"/>
                <a:ea typeface="Times New Roman"/>
                <a:cs typeface="Times New Roman"/>
                <a:sym typeface="Times New Roman"/>
              </a:rPr>
              <a:t>Our goal is to create a interactive and responsive web page for better user experience.</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1700" y="206900"/>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60">
                <a:latin typeface="Times New Roman"/>
                <a:ea typeface="Times New Roman"/>
                <a:cs typeface="Times New Roman"/>
                <a:sym typeface="Times New Roman"/>
              </a:rPr>
              <a:t>Objectives</a:t>
            </a:r>
            <a:endParaRPr sz="1320">
              <a:latin typeface="Times New Roman"/>
              <a:ea typeface="Times New Roman"/>
              <a:cs typeface="Times New Roman"/>
              <a:sym typeface="Times New Roman"/>
            </a:endParaRPr>
          </a:p>
        </p:txBody>
      </p:sp>
      <p:sp>
        <p:nvSpPr>
          <p:cNvPr id="74" name="Google Shape;74;p4"/>
          <p:cNvSpPr txBox="1">
            <a:spLocks noGrp="1"/>
          </p:cNvSpPr>
          <p:nvPr>
            <p:ph type="body" idx="1"/>
          </p:nvPr>
        </p:nvSpPr>
        <p:spPr>
          <a:xfrm>
            <a:off x="311700" y="630017"/>
            <a:ext cx="8520600" cy="3003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50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Develop a dynamic and interactive user interface using React JS to enhance user experience.</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Implement reusable UI components to improve code maintainability and scalability.</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Integrate React JS with external APIs for data fetching and updating content dynamically.</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Ensure responsiveness and cross-browser compatibility for seamless user interaction across devices.</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Optimize frontend performance to minimize load times and improve overall user experience.</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Collaborate effectively with backend developers to integrate frontend components with the server-side logic.</a:t>
            </a:r>
            <a:endParaRPr dirty="0">
              <a:solidFill>
                <a:schemeClr val="dk1"/>
              </a:solidFill>
              <a:highlight>
                <a:schemeClr val="lt1"/>
              </a:highlight>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 dirty="0">
                <a:solidFill>
                  <a:schemeClr val="dk1"/>
                </a:solidFill>
                <a:highlight>
                  <a:schemeClr val="lt1"/>
                </a:highlight>
                <a:latin typeface="Times New Roman"/>
                <a:ea typeface="Times New Roman"/>
                <a:cs typeface="Times New Roman"/>
                <a:sym typeface="Times New Roman"/>
              </a:rPr>
              <a:t>Deliver a polished and feature-rich frontend application that meets the project requirements and exceeds user expectations.</a:t>
            </a:r>
            <a:endParaRPr dirty="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60">
                <a:latin typeface="Times New Roman"/>
                <a:ea typeface="Times New Roman"/>
                <a:cs typeface="Times New Roman"/>
                <a:sym typeface="Times New Roman"/>
              </a:rPr>
              <a:t>Expected Outcome</a:t>
            </a:r>
            <a:endParaRPr sz="2760">
              <a:latin typeface="Times New Roman"/>
              <a:ea typeface="Times New Roman"/>
              <a:cs typeface="Times New Roman"/>
              <a:sym typeface="Times New Roman"/>
            </a:endParaRPr>
          </a:p>
          <a:p>
            <a:pPr marL="0" lvl="0" indent="0" algn="l" rtl="0">
              <a:lnSpc>
                <a:spcPct val="100000"/>
              </a:lnSpc>
              <a:spcBef>
                <a:spcPts val="0"/>
              </a:spcBef>
              <a:spcAft>
                <a:spcPts val="0"/>
              </a:spcAft>
              <a:buSzPts val="990"/>
              <a:buNone/>
            </a:pPr>
            <a:endParaRPr sz="2520"/>
          </a:p>
        </p:txBody>
      </p:sp>
      <p:sp>
        <p:nvSpPr>
          <p:cNvPr id="80" name="Google Shape;80;p5"/>
          <p:cNvSpPr txBox="1">
            <a:spLocks noGrp="1"/>
          </p:cNvSpPr>
          <p:nvPr>
            <p:ph type="body" idx="1"/>
          </p:nvPr>
        </p:nvSpPr>
        <p:spPr>
          <a:xfrm>
            <a:off x="311700" y="13645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r>
              <a:rPr lang="en">
                <a:solidFill>
                  <a:schemeClr val="dk1"/>
                </a:solidFill>
                <a:highlight>
                  <a:schemeClr val="lt1"/>
                </a:highlight>
                <a:latin typeface="Times New Roman"/>
                <a:ea typeface="Times New Roman"/>
                <a:cs typeface="Times New Roman"/>
                <a:sym typeface="Times New Roman"/>
              </a:rPr>
              <a:t>We expect user-friendly web application interface built with React JS. It seamlessly integrates with external APIs for real-time data updates, ensuring high responsiveness and cross-browser compatibility.Comprehensive testing ensures reliability, while effective collaboration between frontend and backend developers results in seamless integration. Overall, the outcome is a feature-rich frontend application that meets project requirements and user expectations</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4400"/>
              <a:buFont typeface="Calibri"/>
              <a:buNone/>
            </a:pPr>
            <a:r>
              <a:rPr lang="en" sz="2700">
                <a:latin typeface="Times New Roman"/>
                <a:ea typeface="Times New Roman"/>
                <a:cs typeface="Times New Roman"/>
                <a:sym typeface="Times New Roman"/>
              </a:rPr>
              <a:t>Tools and Technologies</a:t>
            </a:r>
            <a:endParaRPr sz="2700">
              <a:latin typeface="Times New Roman"/>
              <a:ea typeface="Times New Roman"/>
              <a:cs typeface="Times New Roman"/>
              <a:sym typeface="Times New Roman"/>
            </a:endParaRPr>
          </a:p>
        </p:txBody>
      </p:sp>
      <p:sp>
        <p:nvSpPr>
          <p:cNvPr id="86" name="Google Shape;86;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254000" algn="l" rtl="0">
              <a:lnSpc>
                <a:spcPct val="100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Tools :</a:t>
            </a:r>
            <a:endParaRPr>
              <a:solidFill>
                <a:schemeClr val="dk1"/>
              </a:solidFill>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Visual Studio</a:t>
            </a:r>
            <a:endParaRPr sz="1800">
              <a:solidFill>
                <a:schemeClr val="dk1"/>
              </a:solidFill>
              <a:latin typeface="Times New Roman"/>
              <a:ea typeface="Times New Roman"/>
              <a:cs typeface="Times New Roman"/>
              <a:sym typeface="Times New Roman"/>
            </a:endParaRPr>
          </a:p>
          <a:p>
            <a:pPr marL="742950" lvl="1" indent="-107950" algn="l" rtl="0">
              <a:lnSpc>
                <a:spcPct val="100000"/>
              </a:lnSpc>
              <a:spcBef>
                <a:spcPts val="560"/>
              </a:spcBef>
              <a:spcAft>
                <a:spcPts val="0"/>
              </a:spcAft>
              <a:buClr>
                <a:schemeClr val="dk1"/>
              </a:buClr>
              <a:buSzPts val="2800"/>
              <a:buFont typeface="Arial"/>
              <a:buNone/>
            </a:pPr>
            <a:endParaRPr sz="1800">
              <a:solidFill>
                <a:schemeClr val="dk1"/>
              </a:solidFill>
              <a:latin typeface="Times New Roman"/>
              <a:ea typeface="Times New Roman"/>
              <a:cs typeface="Times New Roman"/>
              <a:sym typeface="Times New Roman"/>
            </a:endParaRPr>
          </a:p>
          <a:p>
            <a:pPr marL="342900" lvl="0" indent="-254000" algn="l" rtl="0">
              <a:lnSpc>
                <a:spcPct val="100000"/>
              </a:lnSpc>
              <a:spcBef>
                <a:spcPts val="64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Technologies:</a:t>
            </a:r>
            <a:endParaRPr>
              <a:solidFill>
                <a:schemeClr val="dk1"/>
              </a:solidFill>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React Js </a:t>
            </a:r>
            <a:endParaRPr sz="1800">
              <a:solidFill>
                <a:schemeClr val="dk1"/>
              </a:solidFill>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Css </a:t>
            </a:r>
            <a:endParaRPr sz="1800">
              <a:solidFill>
                <a:schemeClr val="dk1"/>
              </a:solidFill>
              <a:latin typeface="Times New Roman"/>
              <a:ea typeface="Times New Roman"/>
              <a:cs typeface="Times New Roman"/>
              <a:sym typeface="Times New Roman"/>
            </a:endParaRPr>
          </a:p>
          <a:p>
            <a:pPr marL="742950" lvl="1" indent="-222250" algn="l" rtl="0">
              <a:lnSpc>
                <a:spcPct val="100000"/>
              </a:lnSpc>
              <a:spcBef>
                <a:spcPts val="56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HTML</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0"/>
              </a:spcBef>
              <a:spcAft>
                <a:spcPts val="1200"/>
              </a:spcAft>
              <a:buSzPts val="18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60" dirty="0">
                <a:latin typeface="Times New Roman"/>
                <a:ea typeface="Times New Roman"/>
                <a:cs typeface="Times New Roman"/>
                <a:sym typeface="Times New Roman"/>
              </a:rPr>
              <a:t>Methodologies (Modules)</a:t>
            </a:r>
            <a:endParaRPr sz="2760" dirty="0">
              <a:latin typeface="Times New Roman"/>
              <a:ea typeface="Times New Roman"/>
              <a:cs typeface="Times New Roman"/>
              <a:sym typeface="Times New Roman"/>
            </a:endParaRPr>
          </a:p>
          <a:p>
            <a:pPr marL="0" lvl="0" indent="0" algn="l" rtl="0">
              <a:lnSpc>
                <a:spcPct val="100000"/>
              </a:lnSpc>
              <a:spcBef>
                <a:spcPts val="0"/>
              </a:spcBef>
              <a:spcAft>
                <a:spcPts val="0"/>
              </a:spcAft>
              <a:buSzPts val="990"/>
              <a:buNone/>
            </a:pPr>
            <a:endParaRPr sz="2520" dirty="0"/>
          </a:p>
        </p:txBody>
      </p:sp>
      <p:sp>
        <p:nvSpPr>
          <p:cNvPr id="92" name="Google Shape;92;p7"/>
          <p:cNvSpPr txBox="1">
            <a:spLocks noGrp="1"/>
          </p:cNvSpPr>
          <p:nvPr>
            <p:ph type="body" idx="1"/>
          </p:nvPr>
        </p:nvSpPr>
        <p:spPr>
          <a:xfrm>
            <a:off x="311700" y="1185975"/>
            <a:ext cx="8520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
                <a:solidFill>
                  <a:schemeClr val="dk1"/>
                </a:solidFill>
                <a:highlight>
                  <a:schemeClr val="lt1"/>
                </a:highlight>
                <a:latin typeface="Times New Roman"/>
                <a:ea typeface="Times New Roman"/>
                <a:cs typeface="Times New Roman"/>
                <a:sym typeface="Times New Roman"/>
              </a:rPr>
              <a:t>The methodology for the project using React JS involves several key steps to ensure the successful development of the frontend application. Firstly, thorough requirement analysis is conducted to understand project goals, user needs, and functional requirements. Following this, the design phase involves planning UI/UX wireframes and component hierarchy to create a cohesive and intuitive user interface. In the development phase, React JS is utilized to implement UI components, state management, routing, and integration with external APIs. Testing is then carried out comprehensively, encompassing unit tests, integration tests, and end-to-end tests to validate functionality and reliability. Optimization efforts focus on refining the codebase, improving performance, and ensuring responsiveness for an enhanced user experience. Collaboration with backend developers is essential for seamless integration and data flow between the frontend and backend systems.</a:t>
            </a:r>
            <a:endParaRPr>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00">
                <a:latin typeface="Times New Roman"/>
                <a:ea typeface="Times New Roman"/>
                <a:cs typeface="Times New Roman"/>
                <a:sym typeface="Times New Roman"/>
              </a:rPr>
              <a:t>Design / Diagrams &amp; TimeLine Charts with Milestones</a:t>
            </a:r>
            <a:endParaRPr sz="2700">
              <a:latin typeface="Times New Roman"/>
              <a:ea typeface="Times New Roman"/>
              <a:cs typeface="Times New Roman"/>
              <a:sym typeface="Times New Roman"/>
            </a:endParaRPr>
          </a:p>
        </p:txBody>
      </p:sp>
      <p:pic>
        <p:nvPicPr>
          <p:cNvPr id="98" name="Google Shape;98;p8"/>
          <p:cNvPicPr preferRelativeResize="0"/>
          <p:nvPr/>
        </p:nvPicPr>
        <p:blipFill rotWithShape="1">
          <a:blip r:embed="rId3">
            <a:alphaModFix/>
          </a:blip>
          <a:srcRect/>
          <a:stretch/>
        </p:blipFill>
        <p:spPr>
          <a:xfrm>
            <a:off x="311688" y="1314450"/>
            <a:ext cx="3305175" cy="2514600"/>
          </a:xfrm>
          <a:prstGeom prst="rect">
            <a:avLst/>
          </a:prstGeom>
          <a:noFill/>
          <a:ln>
            <a:noFill/>
          </a:ln>
        </p:spPr>
      </p:pic>
      <p:pic>
        <p:nvPicPr>
          <p:cNvPr id="99" name="Google Shape;99;p8"/>
          <p:cNvPicPr preferRelativeResize="0"/>
          <p:nvPr/>
        </p:nvPicPr>
        <p:blipFill rotWithShape="1">
          <a:blip r:embed="rId4">
            <a:alphaModFix/>
          </a:blip>
          <a:srcRect/>
          <a:stretch/>
        </p:blipFill>
        <p:spPr>
          <a:xfrm>
            <a:off x="3737438" y="1314450"/>
            <a:ext cx="1776832" cy="3820975"/>
          </a:xfrm>
          <a:prstGeom prst="rect">
            <a:avLst/>
          </a:prstGeom>
          <a:noFill/>
          <a:ln>
            <a:noFill/>
          </a:ln>
        </p:spPr>
      </p:pic>
      <p:pic>
        <p:nvPicPr>
          <p:cNvPr id="100" name="Google Shape;100;p8"/>
          <p:cNvPicPr preferRelativeResize="0"/>
          <p:nvPr/>
        </p:nvPicPr>
        <p:blipFill rotWithShape="1">
          <a:blip r:embed="rId5">
            <a:alphaModFix/>
          </a:blip>
          <a:srcRect/>
          <a:stretch/>
        </p:blipFill>
        <p:spPr>
          <a:xfrm>
            <a:off x="5698495" y="1314450"/>
            <a:ext cx="3324931" cy="1307238"/>
          </a:xfrm>
          <a:prstGeom prst="rect">
            <a:avLst/>
          </a:prstGeom>
          <a:noFill/>
          <a:ln>
            <a:noFill/>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Clr>
                <a:schemeClr val="dk1"/>
              </a:buClr>
              <a:buSzPts val="990"/>
              <a:buFont typeface="Calibri"/>
              <a:buNone/>
            </a:pPr>
            <a:r>
              <a:rPr lang="en" sz="2700" dirty="0" smtClean="0">
                <a:latin typeface="Times New Roman"/>
                <a:ea typeface="Times New Roman"/>
                <a:cs typeface="Times New Roman"/>
                <a:sym typeface="Times New Roman"/>
              </a:rPr>
              <a:t>Flowcharts</a:t>
            </a:r>
            <a:endParaRPr sz="2700" dirty="0">
              <a:latin typeface="Times New Roman"/>
              <a:ea typeface="Times New Roman"/>
              <a:cs typeface="Times New Roman"/>
              <a:sym typeface="Times New Roman"/>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1" y="1017725"/>
            <a:ext cx="8520600" cy="1773301"/>
          </a:xfrm>
          <a:prstGeom prst="rect">
            <a:avLst/>
          </a:prstGeom>
        </p:spPr>
      </p:pic>
      <p:sp>
        <p:nvSpPr>
          <p:cNvPr id="4" name="Rectangle 3"/>
          <p:cNvSpPr/>
          <p:nvPr/>
        </p:nvSpPr>
        <p:spPr>
          <a:xfrm>
            <a:off x="311700" y="3779658"/>
            <a:ext cx="8431608" cy="738664"/>
          </a:xfrm>
          <a:prstGeom prst="rect">
            <a:avLst/>
          </a:prstGeom>
        </p:spPr>
        <p:txBody>
          <a:bodyPr wrap="square">
            <a:spAutoFit/>
          </a:bodyPr>
          <a:lstStyle/>
          <a:p>
            <a:r>
              <a:rPr lang="en-IN" dirty="0">
                <a:hlinkClick r:id="rId4"/>
              </a:rPr>
              <a:t>https://lucid.app/lucidchart/6bb1dd2a-a55f-480e-9bdc-7c6888ff1f24/edit?viewport_loc=-</a:t>
            </a:r>
            <a:r>
              <a:rPr lang="en-IN" dirty="0" smtClean="0">
                <a:hlinkClick r:id="rId4"/>
              </a:rPr>
              <a:t>1449%2C-2090%2C3975%2C1407%2C0_0&amp;invitationId=inv_1f97b0fe-7e10-469e-b29e-c699dd62f502</a:t>
            </a:r>
            <a:endParaRPr lang="en-IN" dirty="0" smtClean="0"/>
          </a:p>
          <a:p>
            <a:endParaRPr lang="en-IN" dirty="0" smtClean="0"/>
          </a:p>
        </p:txBody>
      </p:sp>
    </p:spTree>
    <p:extLst>
      <p:ext uri="{BB962C8B-B14F-4D97-AF65-F5344CB8AC3E}">
        <p14:creationId xmlns:p14="http://schemas.microsoft.com/office/powerpoint/2010/main" val="786693380"/>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985</TotalTime>
  <Words>503</Words>
  <Application>Microsoft Office PowerPoint</Application>
  <PresentationFormat>On-screen Show (16:9)</PresentationFormat>
  <Paragraphs>66</Paragraphs>
  <Slides>25</Slides>
  <Notes>24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25</vt:i4>
      </vt:variant>
    </vt:vector>
  </HeadingPairs>
  <TitlesOfParts>
    <vt:vector size="30" baseType="lpstr">
      <vt:lpstr>Arial</vt:lpstr>
      <vt:lpstr>Calibri</vt:lpstr>
      <vt:lpstr>Times New Roman</vt:lpstr>
      <vt:lpstr>Simple Light</vt:lpstr>
      <vt:lpstr>Office Theme</vt:lpstr>
      <vt:lpstr>  Industry Project Presentation  on  Website development (Front-end) Using React JS </vt:lpstr>
      <vt:lpstr>Table of Contents </vt:lpstr>
      <vt:lpstr>Introduction </vt:lpstr>
      <vt:lpstr>Objectives</vt:lpstr>
      <vt:lpstr>Expected Outcome </vt:lpstr>
      <vt:lpstr>Tools and Technologies</vt:lpstr>
      <vt:lpstr>Methodologies (Modules) </vt:lpstr>
      <vt:lpstr>Design / Diagrams &amp; TimeLine Charts with Milestones</vt:lpstr>
      <vt:lpstr>Flowcharts</vt:lpstr>
      <vt:lpstr>Flowcharts</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Implementation Details </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Project  Presentation  on  Website development (Front-end) Using React JS</dc:title>
  <cp:lastModifiedBy>Microsoft account</cp:lastModifiedBy>
  <cp:revision>3</cp:revision>
  <dcterms:modified xsi:type="dcterms:W3CDTF">2024-05-02T04:49:09Z</dcterms:modified>
</cp:coreProperties>
</file>