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0"/>
  </p:notesMasterIdLst>
  <p:handoutMasterIdLst>
    <p:handoutMasterId r:id="rId21"/>
  </p:handoutMasterIdLst>
  <p:sldIdLst>
    <p:sldId id="410" r:id="rId5"/>
    <p:sldId id="383" r:id="rId6"/>
    <p:sldId id="391" r:id="rId7"/>
    <p:sldId id="412" r:id="rId8"/>
    <p:sldId id="405" r:id="rId9"/>
    <p:sldId id="414" r:id="rId10"/>
    <p:sldId id="397" r:id="rId11"/>
    <p:sldId id="408" r:id="rId12"/>
    <p:sldId id="407" r:id="rId13"/>
    <p:sldId id="411" r:id="rId14"/>
    <p:sldId id="406" r:id="rId15"/>
    <p:sldId id="413" r:id="rId16"/>
    <p:sldId id="415" r:id="rId17"/>
    <p:sldId id="404" r:id="rId18"/>
    <p:sldId id="39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26" autoAdjust="0"/>
    <p:restoredTop sz="95033" autoAdjust="0"/>
  </p:normalViewPr>
  <p:slideViewPr>
    <p:cSldViewPr snapToGrid="0">
      <p:cViewPr varScale="1">
        <p:scale>
          <a:sx n="78" d="100"/>
          <a:sy n="78" d="100"/>
        </p:scale>
        <p:origin x="845"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2/2/2024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64019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Case Study : </a:t>
            </a:r>
            <a:r>
              <a:rPr lang="en-US" dirty="0">
                <a:solidFill>
                  <a:srgbClr val="00B0F0"/>
                </a:solidFill>
              </a:rPr>
              <a:t>Paytm</a:t>
            </a:r>
            <a:r>
              <a:rPr lang="en-US" dirty="0"/>
              <a:t> </a:t>
            </a:r>
            <a:br>
              <a:rPr lang="en-US" dirty="0"/>
            </a:br>
            <a:r>
              <a:rPr lang="en-US" dirty="0"/>
              <a:t>(Team – 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38AE-0C38-1C71-ED4A-ABDA3210F3D4}"/>
              </a:ext>
            </a:extLst>
          </p:cNvPr>
          <p:cNvSpPr>
            <a:spLocks noGrp="1"/>
          </p:cNvSpPr>
          <p:nvPr>
            <p:ph type="title"/>
          </p:nvPr>
        </p:nvSpPr>
        <p:spPr/>
        <p:txBody>
          <a:bodyPr/>
          <a:lstStyle/>
          <a:p>
            <a:r>
              <a:rPr lang="en-US" dirty="0"/>
              <a:t>AWS Services</a:t>
            </a:r>
          </a:p>
        </p:txBody>
      </p:sp>
      <p:sp>
        <p:nvSpPr>
          <p:cNvPr id="3" name="Content Placeholder 2">
            <a:extLst>
              <a:ext uri="{FF2B5EF4-FFF2-40B4-BE49-F238E27FC236}">
                <a16:creationId xmlns:a16="http://schemas.microsoft.com/office/drawing/2014/main" id="{D9E180A5-7752-EEE0-B858-6E68E8EA9ABE}"/>
              </a:ext>
            </a:extLst>
          </p:cNvPr>
          <p:cNvSpPr>
            <a:spLocks noGrp="1"/>
          </p:cNvSpPr>
          <p:nvPr>
            <p:ph sz="quarter" idx="14"/>
          </p:nvPr>
        </p:nvSpPr>
        <p:spPr>
          <a:xfrm>
            <a:off x="575893" y="447870"/>
            <a:ext cx="5198269" cy="2305050"/>
          </a:xfrm>
        </p:spPr>
        <p:txBody>
          <a:bodyPr/>
          <a:lstStyle/>
          <a:p>
            <a:pPr marL="0" indent="0">
              <a:buNone/>
            </a:pPr>
            <a:r>
              <a:rPr lang="en-US" b="1" dirty="0">
                <a:latin typeface="Roboto" panose="02000000000000000000" pitchFamily="2" charset="0"/>
                <a:ea typeface="Roboto" panose="02000000000000000000" pitchFamily="2" charset="0"/>
              </a:rPr>
              <a:t>Amazon Virtual Private Cloud (VPC) </a:t>
            </a:r>
          </a:p>
          <a:p>
            <a:pPr marL="342900" indent="-342900">
              <a:buFont typeface="Arial" panose="020B0604020202020204" pitchFamily="34" charset="0"/>
              <a:buChar char="•"/>
            </a:pPr>
            <a:r>
              <a:rPr lang="en-US" sz="1800" b="0" i="0" dirty="0">
                <a:solidFill>
                  <a:srgbClr val="333333"/>
                </a:solidFill>
                <a:effectLst/>
                <a:latin typeface="Roboto" panose="02000000000000000000" pitchFamily="2" charset="0"/>
                <a:ea typeface="Roboto" panose="02000000000000000000" pitchFamily="2" charset="0"/>
              </a:rPr>
              <a:t>Amazon Virtual Private Cloud (VPC) gives you complete control over your virtual networking environment, including resource placement, connectivity, and security. </a:t>
            </a:r>
            <a:endParaRPr lang="en-US" sz="1800" dirty="0">
              <a:latin typeface="Roboto" panose="02000000000000000000" pitchFamily="2" charset="0"/>
              <a:ea typeface="Roboto" panose="02000000000000000000" pitchFamily="2" charset="0"/>
            </a:endParaRPr>
          </a:p>
        </p:txBody>
      </p:sp>
      <p:sp>
        <p:nvSpPr>
          <p:cNvPr id="6" name="Content Placeholder 2">
            <a:extLst>
              <a:ext uri="{FF2B5EF4-FFF2-40B4-BE49-F238E27FC236}">
                <a16:creationId xmlns:a16="http://schemas.microsoft.com/office/drawing/2014/main" id="{D3EA8ECB-E9BB-5A2E-4837-347D61EE8F65}"/>
              </a:ext>
            </a:extLst>
          </p:cNvPr>
          <p:cNvSpPr txBox="1">
            <a:spLocks/>
          </p:cNvSpPr>
          <p:nvPr/>
        </p:nvSpPr>
        <p:spPr>
          <a:xfrm>
            <a:off x="575893" y="2839616"/>
            <a:ext cx="5198269" cy="3103983"/>
          </a:xfrm>
          <a:prstGeom prst="rect">
            <a:avLst/>
          </a:prstGeom>
        </p:spPr>
        <p:txBody>
          <a:bodyPr vert="horz" lIns="0" tIns="274320" rIns="91440" bIns="45720" rtlCol="0">
            <a:normAutofit/>
          </a:bodyPr>
          <a:lstStyle>
            <a:lvl1pPr marL="457200" indent="-457200" algn="l" defTabSz="914400" rtl="0" eaLnBrk="1" latinLnBrk="0" hangingPunct="1">
              <a:lnSpc>
                <a:spcPct val="90000"/>
              </a:lnSpc>
              <a:spcBef>
                <a:spcPts val="1800"/>
              </a:spcBef>
              <a:buFont typeface="+mj-lt"/>
              <a:buAutoNum type="arabicPeriod"/>
              <a:defRPr sz="2000" b="0" i="0" kern="1200">
                <a:solidFill>
                  <a:schemeClr val="bg1"/>
                </a:solidFill>
                <a:latin typeface="+mn-lt"/>
                <a:ea typeface="+mn-ea"/>
                <a:cs typeface="+mn-cs"/>
              </a:defRPr>
            </a:lvl1pPr>
            <a:lvl2pPr marL="914400" indent="-457200" algn="l" defTabSz="914400" rtl="0" eaLnBrk="1" latinLnBrk="0" hangingPunct="1">
              <a:lnSpc>
                <a:spcPct val="90000"/>
              </a:lnSpc>
              <a:spcBef>
                <a:spcPts val="1800"/>
              </a:spcBef>
              <a:buFont typeface="+mj-lt"/>
              <a:buAutoNum type="alphaLcPeriod"/>
              <a:defRPr sz="2000" b="0" i="0" kern="1200">
                <a:solidFill>
                  <a:schemeClr val="bg1"/>
                </a:solidFill>
                <a:latin typeface="+mn-lt"/>
                <a:ea typeface="+mn-ea"/>
                <a:cs typeface="+mn-cs"/>
              </a:defRPr>
            </a:lvl2pPr>
            <a:lvl3pPr marL="1371600" indent="-457200" algn="l" defTabSz="914400" rtl="0" eaLnBrk="1" latinLnBrk="0" hangingPunct="1">
              <a:lnSpc>
                <a:spcPct val="90000"/>
              </a:lnSpc>
              <a:spcBef>
                <a:spcPts val="1800"/>
              </a:spcBef>
              <a:buFont typeface="+mj-lt"/>
              <a:buAutoNum type="arabicParenR"/>
              <a:defRPr sz="2000" b="0" i="0" kern="1200">
                <a:solidFill>
                  <a:schemeClr val="bg1"/>
                </a:solidFill>
                <a:latin typeface="+mn-lt"/>
                <a:ea typeface="+mn-ea"/>
                <a:cs typeface="+mn-cs"/>
              </a:defRPr>
            </a:lvl3pPr>
            <a:lvl4pPr marL="1371600" indent="0" algn="l" defTabSz="914400" rtl="0" eaLnBrk="1" latinLnBrk="0" hangingPunct="1">
              <a:lnSpc>
                <a:spcPct val="90000"/>
              </a:lnSpc>
              <a:spcBef>
                <a:spcPts val="1800"/>
              </a:spcBef>
              <a:buFont typeface="+mj-lt"/>
              <a:buNone/>
              <a:defRPr sz="2000" b="0" i="0" kern="1200">
                <a:solidFill>
                  <a:schemeClr val="bg1"/>
                </a:solidFill>
                <a:latin typeface="+mn-lt"/>
                <a:ea typeface="+mn-ea"/>
                <a:cs typeface="+mn-cs"/>
              </a:defRPr>
            </a:lvl4pPr>
            <a:lvl5pPr marL="2286000" indent="-457200" algn="l" defTabSz="914400" rtl="0" eaLnBrk="1" latinLnBrk="0" hangingPunct="1">
              <a:lnSpc>
                <a:spcPct val="90000"/>
              </a:lnSpc>
              <a:spcBef>
                <a:spcPts val="1800"/>
              </a:spcBef>
              <a:buFont typeface="+mj-lt"/>
              <a:buAutoNum type="arabicPeriod"/>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b="1" dirty="0">
                <a:latin typeface="Roboto" panose="02000000000000000000" pitchFamily="2" charset="0"/>
                <a:ea typeface="Roboto" panose="02000000000000000000" pitchFamily="2" charset="0"/>
              </a:rPr>
              <a:t>Amazon Launch Wizard for SAP</a:t>
            </a:r>
          </a:p>
          <a:p>
            <a:pPr marL="342900" indent="-342900">
              <a:buFont typeface="Arial" panose="020B0604020202020204" pitchFamily="34" charset="0"/>
              <a:buChar char="•"/>
            </a:pPr>
            <a:r>
              <a:rPr lang="en-US" sz="1800" b="0" i="0" dirty="0">
                <a:solidFill>
                  <a:srgbClr val="333333"/>
                </a:solidFill>
                <a:effectLst/>
                <a:latin typeface="Roboto" panose="02000000000000000000" pitchFamily="2" charset="0"/>
                <a:ea typeface="Roboto" panose="02000000000000000000" pitchFamily="2" charset="0"/>
              </a:rPr>
              <a:t>AWS Launch Wizard offers a guided way of sizing, configuring, and deploying AWS resources for third party applications, such as Microsoft SQL Server Always On and HANA based SAP systems, without the need to manually identify and provision individual AWS resources.</a:t>
            </a:r>
            <a:endParaRPr lang="en-US" sz="18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6315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Why Paytm Chose AWS</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93725" y="3279775"/>
            <a:ext cx="5045075" cy="2994025"/>
          </a:xfrm>
        </p:spPr>
        <p:txBody>
          <a:bodyPr>
            <a:normAutofit lnSpcReduction="10000"/>
          </a:bodyPr>
          <a:lstStyle/>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Reduced infrastructure management and processing incidents by 70 percent</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Streamlined data processing time for majority workloads by 98 percent</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Improved data availability by 30 percent</a:t>
            </a:r>
          </a:p>
          <a:p>
            <a:pPr marL="285750" indent="-285750">
              <a:lnSpc>
                <a:spcPct val="107000"/>
              </a:lnSpc>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Reduced data infrastructure cost by 30 percent</a:t>
            </a:r>
          </a:p>
          <a:p>
            <a:endParaRPr lang="en-US" dirty="0">
              <a:latin typeface="Roboto" panose="02000000000000000000" pitchFamily="2" charset="0"/>
              <a:ea typeface="Roboto" panose="02000000000000000000" pitchFamily="2" charset="0"/>
            </a:endParaRPr>
          </a:p>
        </p:txBody>
      </p:sp>
      <p:pic>
        <p:nvPicPr>
          <p:cNvPr id="8" name="Picture Placeholder 7">
            <a:extLst>
              <a:ext uri="{FF2B5EF4-FFF2-40B4-BE49-F238E27FC236}">
                <a16:creationId xmlns:a16="http://schemas.microsoft.com/office/drawing/2014/main" id="{38D83C0D-2CF6-9CAE-BF26-CF420DB7EE8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6582" r="26582"/>
          <a:stretch>
            <a:fillRect/>
          </a:stretch>
        </p:blipFill>
        <p:spPr>
          <a:xfrm>
            <a:off x="6096000" y="-195943"/>
            <a:ext cx="6118225" cy="7221894"/>
          </a:xfrm>
        </p:spPr>
      </p:pic>
    </p:spTree>
    <p:extLst>
      <p:ext uri="{BB962C8B-B14F-4D97-AF65-F5344CB8AC3E}">
        <p14:creationId xmlns:p14="http://schemas.microsoft.com/office/powerpoint/2010/main" val="29836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62A0-6060-A2EC-1A9C-D9CEE4D471C6}"/>
              </a:ext>
            </a:extLst>
          </p:cNvPr>
          <p:cNvSpPr>
            <a:spLocks noGrp="1"/>
          </p:cNvSpPr>
          <p:nvPr>
            <p:ph type="title"/>
          </p:nvPr>
        </p:nvSpPr>
        <p:spPr/>
        <p:txBody>
          <a:bodyPr/>
          <a:lstStyle/>
          <a:p>
            <a:r>
              <a:rPr lang="en-US" dirty="0"/>
              <a:t>Vision of Paytm</a:t>
            </a:r>
          </a:p>
        </p:txBody>
      </p:sp>
      <p:sp>
        <p:nvSpPr>
          <p:cNvPr id="3" name="Content Placeholder 2">
            <a:extLst>
              <a:ext uri="{FF2B5EF4-FFF2-40B4-BE49-F238E27FC236}">
                <a16:creationId xmlns:a16="http://schemas.microsoft.com/office/drawing/2014/main" id="{A94360A9-DA74-C83F-99D8-CE340DDAD3CE}"/>
              </a:ext>
            </a:extLst>
          </p:cNvPr>
          <p:cNvSpPr>
            <a:spLocks noGrp="1"/>
          </p:cNvSpPr>
          <p:nvPr>
            <p:ph sz="quarter" idx="16"/>
          </p:nvPr>
        </p:nvSpPr>
        <p:spPr/>
        <p:txBody>
          <a:bodyPr/>
          <a:lstStyle/>
          <a:p>
            <a:pPr marL="342900" indent="-342900">
              <a:buFont typeface="Arial" panose="020B0604020202020204" pitchFamily="34" charset="0"/>
              <a:buChar char="•"/>
            </a:pPr>
            <a:r>
              <a:rPr lang="en-US" b="0" i="0" dirty="0">
                <a:solidFill>
                  <a:srgbClr val="333333"/>
                </a:solidFill>
                <a:effectLst/>
                <a:latin typeface="AmazonEmber"/>
              </a:rPr>
              <a:t>By the bank’s estimates, this will increase daily average transactions on its platform from 1.8 million to 2.7 million. With it now running fully in the AWS Cloud, PPBL is ready to further ramp up operations, facilitate business growth, and stay ahead of other payments banks in the Indian market.</a:t>
            </a:r>
            <a:endParaRPr lang="en-US" dirty="0"/>
          </a:p>
        </p:txBody>
      </p:sp>
      <p:pic>
        <p:nvPicPr>
          <p:cNvPr id="20" name="Picture 19">
            <a:extLst>
              <a:ext uri="{FF2B5EF4-FFF2-40B4-BE49-F238E27FC236}">
                <a16:creationId xmlns:a16="http://schemas.microsoft.com/office/drawing/2014/main" id="{D420E8F7-30E3-DE59-706B-8B851F615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0"/>
            <a:ext cx="6553200" cy="6858000"/>
          </a:xfrm>
          <a:prstGeom prst="rect">
            <a:avLst/>
          </a:prstGeom>
        </p:spPr>
      </p:pic>
    </p:spTree>
    <p:extLst>
      <p:ext uri="{BB962C8B-B14F-4D97-AF65-F5344CB8AC3E}">
        <p14:creationId xmlns:p14="http://schemas.microsoft.com/office/powerpoint/2010/main" val="2668355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aytm Financials: ETtech Exclusive: IPO-bound Paytm's revenue drops 14% in  FY21, losses narrow to Rs 1,701 crore - The Economic Times">
            <a:extLst>
              <a:ext uri="{FF2B5EF4-FFF2-40B4-BE49-F238E27FC236}">
                <a16:creationId xmlns:a16="http://schemas.microsoft.com/office/drawing/2014/main" id="{F6E5D00F-CEBD-1BDE-C296-8CA540EE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26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Summary</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2" y="2676525"/>
            <a:ext cx="8707097" cy="3597470"/>
          </a:xfrm>
        </p:spPr>
        <p:txBody>
          <a:bodyPr/>
          <a:lstStyle/>
          <a:p>
            <a:pPr marL="402336" lvl="1" indent="0">
              <a:buNone/>
            </a:pPr>
            <a:r>
              <a:rPr lang="en-US" b="0" i="0" dirty="0">
                <a:effectLst/>
                <a:latin typeface="Söhne"/>
              </a:rPr>
              <a:t>In summary, Paytm's journey from a mobile recharge platform to a multifaceted fintech giant has been supported by AWS's robust and scalable infrastructure. The strategic use of AWS services has likely played a crucial role in enabling Paytm to provide reliable and innovative digital financial services to millions of users in India and beyond.</a:t>
            </a:r>
            <a:endParaRPr lang="en-US" dirty="0"/>
          </a:p>
        </p:txBody>
      </p:sp>
    </p:spTree>
    <p:extLst>
      <p:ext uri="{BB962C8B-B14F-4D97-AF65-F5344CB8AC3E}">
        <p14:creationId xmlns:p14="http://schemas.microsoft.com/office/powerpoint/2010/main" val="1850768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Adil Shaikh </a:t>
            </a:r>
          </a:p>
          <a:p>
            <a:r>
              <a:rPr lang="en-US" dirty="0"/>
              <a:t>Pratham Shah</a:t>
            </a:r>
          </a:p>
          <a:p>
            <a:r>
              <a:rPr lang="en-US" dirty="0"/>
              <a:t>Shruti Shukla</a:t>
            </a:r>
          </a:p>
          <a:p>
            <a:r>
              <a:rPr lang="en-US" dirty="0"/>
              <a:t>Adam Afridi</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About Paytm</a:t>
            </a:r>
          </a:p>
          <a:p>
            <a:r>
              <a:rPr lang="en-US" dirty="0"/>
              <a:t>Before AWS v/s After AWS</a:t>
            </a:r>
          </a:p>
          <a:p>
            <a:r>
              <a:rPr lang="en-US" dirty="0"/>
              <a:t>AWS Services used by Paytm</a:t>
            </a:r>
          </a:p>
          <a:p>
            <a:r>
              <a:rPr lang="en-US" dirty="0"/>
              <a:t>Why Paytm Chose AWS</a:t>
            </a:r>
          </a:p>
          <a:p>
            <a:r>
              <a:rPr lang="en-US" dirty="0"/>
              <a:t>Summary</a:t>
            </a:r>
          </a:p>
          <a:p>
            <a:endParaRPr lang="en-US" dirty="0"/>
          </a:p>
          <a:p>
            <a:pPr marL="0" indent="0">
              <a:buNone/>
            </a:pP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About Paytm</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Autofit/>
          </a:bodyPr>
          <a:lstStyle/>
          <a:p>
            <a:r>
              <a:rPr lang="en-US" b="0" i="0" dirty="0">
                <a:solidFill>
                  <a:srgbClr val="333333"/>
                </a:solidFill>
                <a:effectLst/>
                <a:latin typeface="Roboto" panose="02000000000000000000" pitchFamily="2" charset="0"/>
                <a:ea typeface="Roboto" panose="02000000000000000000" pitchFamily="2" charset="0"/>
              </a:rPr>
              <a:t>Paytm is the consumer brand of India’s leading mobile internet company, One97 Communications. The brand is one of India’s largest financial services companies, offering full-stack payments and financial solutions to consumers, offline merchants, and online platforms. Today, the company serves millions of merchants and customers on its platform in India.</a:t>
            </a:r>
          </a:p>
          <a:p>
            <a:r>
              <a:rPr lang="en-US" kern="100" dirty="0">
                <a:solidFill>
                  <a:srgbClr val="333333"/>
                </a:solidFill>
                <a:effectLst/>
                <a:latin typeface="Roboto" panose="02000000000000000000" pitchFamily="2" charset="0"/>
                <a:ea typeface="Roboto" panose="02000000000000000000" pitchFamily="2" charset="0"/>
                <a:cs typeface="Calibri" panose="020F0502020204030204" pitchFamily="34" charset="0"/>
              </a:rPr>
              <a:t>Millions of people across India rely on Paytm every day to manage their finances online and pay for everything from groceries to utilities to movie tickets. Paytm—which supports over 20 million merchants and business—is the largest digital payments, commerce, and financial services platform in India, used by more than 300 million Indians. </a:t>
            </a:r>
            <a:endParaRPr lang="en-US" kern="100" dirty="0">
              <a:effectLst/>
              <a:latin typeface="Roboto" panose="02000000000000000000" pitchFamily="2" charset="0"/>
              <a:ea typeface="Roboto" panose="02000000000000000000" pitchFamily="2" charset="0"/>
              <a:cs typeface="Times New Roman" panose="02020603050405020304" pitchFamily="18" charset="0"/>
            </a:endParaRP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2" name="Picture 1">
            <a:extLst>
              <a:ext uri="{FF2B5EF4-FFF2-40B4-BE49-F238E27FC236}">
                <a16:creationId xmlns:a16="http://schemas.microsoft.com/office/drawing/2014/main" id="{B1873DF6-C723-ACA0-5EB7-D6CA8F06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9538" y="102875"/>
            <a:ext cx="2248439" cy="2248439"/>
          </a:xfrm>
          <a:prstGeom prst="rect">
            <a:avLst/>
          </a:prstGeom>
        </p:spPr>
      </p:pic>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5CFB-1463-19D7-0D42-0FF70D3AABD0}"/>
              </a:ext>
            </a:extLst>
          </p:cNvPr>
          <p:cNvSpPr>
            <a:spLocks noGrp="1"/>
          </p:cNvSpPr>
          <p:nvPr>
            <p:ph type="title"/>
          </p:nvPr>
        </p:nvSpPr>
        <p:spPr/>
        <p:txBody>
          <a:bodyPr/>
          <a:lstStyle/>
          <a:p>
            <a:r>
              <a:rPr lang="en-US" dirty="0"/>
              <a:t>Challenges faced by Paytm before AWS</a:t>
            </a:r>
          </a:p>
        </p:txBody>
      </p:sp>
      <p:sp>
        <p:nvSpPr>
          <p:cNvPr id="3" name="Content Placeholder 2">
            <a:extLst>
              <a:ext uri="{FF2B5EF4-FFF2-40B4-BE49-F238E27FC236}">
                <a16:creationId xmlns:a16="http://schemas.microsoft.com/office/drawing/2014/main" id="{6F5AB95A-2D02-9689-F9AC-9C63F7150747}"/>
              </a:ext>
            </a:extLst>
          </p:cNvPr>
          <p:cNvSpPr>
            <a:spLocks noGrp="1"/>
          </p:cNvSpPr>
          <p:nvPr>
            <p:ph sz="quarter" idx="13"/>
          </p:nvPr>
        </p:nvSpPr>
        <p:spPr>
          <a:xfrm>
            <a:off x="3657599" y="2282008"/>
            <a:ext cx="8304245" cy="4361388"/>
          </a:xfrm>
        </p:spPr>
        <p:txBody>
          <a:bodyPr>
            <a:normAutofit fontScale="92500" lnSpcReduction="10000"/>
          </a:bodyPr>
          <a:lstStyle/>
          <a:p>
            <a:r>
              <a:rPr lang="en-US" dirty="0"/>
              <a:t>Scalability Challenges:</a:t>
            </a:r>
          </a:p>
          <a:p>
            <a:pPr lvl="1"/>
            <a:r>
              <a:rPr lang="en-US" dirty="0"/>
              <a:t>Limited Capacity</a:t>
            </a:r>
          </a:p>
          <a:p>
            <a:pPr lvl="1"/>
            <a:r>
              <a:rPr lang="en-US" dirty="0"/>
              <a:t>Resource Allocation</a:t>
            </a:r>
          </a:p>
          <a:p>
            <a:r>
              <a:rPr lang="en-US" dirty="0"/>
              <a:t>Geographical Constraints:</a:t>
            </a:r>
          </a:p>
          <a:p>
            <a:pPr lvl="1"/>
            <a:r>
              <a:rPr lang="en-US" dirty="0"/>
              <a:t>Limited Geographic Reach</a:t>
            </a:r>
          </a:p>
          <a:p>
            <a:r>
              <a:rPr lang="en-US" dirty="0"/>
              <a:t>Infrastructure Maintenance:</a:t>
            </a:r>
          </a:p>
          <a:p>
            <a:pPr lvl="1"/>
            <a:r>
              <a:rPr lang="en-US" dirty="0"/>
              <a:t>Resource and Time Intensive</a:t>
            </a:r>
          </a:p>
          <a:p>
            <a:r>
              <a:rPr lang="en-US" dirty="0"/>
              <a:t>Innovation and Time-to-market</a:t>
            </a:r>
          </a:p>
          <a:p>
            <a:pPr lvl="1"/>
            <a:r>
              <a:rPr lang="en-US" dirty="0"/>
              <a:t>Slow Deployment Cycles</a:t>
            </a:r>
          </a:p>
          <a:p>
            <a:endParaRPr lang="en-US" dirty="0"/>
          </a:p>
          <a:p>
            <a:pPr marL="0" indent="0">
              <a:buNone/>
            </a:pPr>
            <a:endParaRPr lang="en-US" dirty="0"/>
          </a:p>
          <a:p>
            <a:pPr marL="402336" lvl="1" indent="0">
              <a:buNone/>
            </a:pPr>
            <a:endParaRPr lang="en-US" dirty="0"/>
          </a:p>
        </p:txBody>
      </p:sp>
    </p:spTree>
    <p:extLst>
      <p:ext uri="{BB962C8B-B14F-4D97-AF65-F5344CB8AC3E}">
        <p14:creationId xmlns:p14="http://schemas.microsoft.com/office/powerpoint/2010/main" val="265516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61409" y="4661717"/>
            <a:ext cx="7936230" cy="1380760"/>
          </a:xfrm>
        </p:spPr>
        <p:txBody>
          <a:bodyPr/>
          <a:lstStyle/>
          <a:p>
            <a:r>
              <a:rPr lang="en-US" dirty="0"/>
              <a:t>Before and After AWS</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sz="quarter" idx="14"/>
          </p:nvPr>
        </p:nvSpPr>
        <p:spPr>
          <a:xfrm>
            <a:off x="603885" y="584005"/>
            <a:ext cx="2825115" cy="3999060"/>
          </a:xfrm>
        </p:spPr>
        <p:txBody>
          <a:bodyPr/>
          <a:lstStyle/>
          <a:p>
            <a:r>
              <a:rPr lang="en-US" dirty="0"/>
              <a:t>The following table showcases the problems faced by Paytm and how they were overcome using AWS</a:t>
            </a:r>
          </a:p>
        </p:txBody>
      </p:sp>
      <p:graphicFrame>
        <p:nvGraphicFramePr>
          <p:cNvPr id="8" name="Table Placeholder 2">
            <a:extLst>
              <a:ext uri="{FF2B5EF4-FFF2-40B4-BE49-F238E27FC236}">
                <a16:creationId xmlns:a16="http://schemas.microsoft.com/office/drawing/2014/main" id="{C60AA2D2-28D7-69D7-F6C5-B31DAD3332C1}"/>
              </a:ext>
            </a:extLst>
          </p:cNvPr>
          <p:cNvGraphicFramePr>
            <a:graphicFrameLocks noGrp="1"/>
          </p:cNvGraphicFramePr>
          <p:nvPr>
            <p:ph sz="quarter" idx="13"/>
            <p:extLst>
              <p:ext uri="{D42A27DB-BD31-4B8C-83A1-F6EECF244321}">
                <p14:modId xmlns:p14="http://schemas.microsoft.com/office/powerpoint/2010/main" val="3033501635"/>
              </p:ext>
            </p:extLst>
          </p:nvPr>
        </p:nvGraphicFramePr>
        <p:xfrm>
          <a:off x="3670300" y="584200"/>
          <a:ext cx="8132924" cy="4752910"/>
        </p:xfrm>
        <a:graphic>
          <a:graphicData uri="http://schemas.openxmlformats.org/drawingml/2006/table">
            <a:tbl>
              <a:tblPr firstRow="1" bandRow="1">
                <a:tableStyleId>{8A107856-5554-42FB-B03E-39F5DBC370BA}</a:tableStyleId>
              </a:tblPr>
              <a:tblGrid>
                <a:gridCol w="4066462">
                  <a:extLst>
                    <a:ext uri="{9D8B030D-6E8A-4147-A177-3AD203B41FA5}">
                      <a16:colId xmlns:a16="http://schemas.microsoft.com/office/drawing/2014/main" val="127040821"/>
                    </a:ext>
                  </a:extLst>
                </a:gridCol>
                <a:gridCol w="4066462">
                  <a:extLst>
                    <a:ext uri="{9D8B030D-6E8A-4147-A177-3AD203B41FA5}">
                      <a16:colId xmlns:a16="http://schemas.microsoft.com/office/drawing/2014/main" val="149845700"/>
                    </a:ext>
                  </a:extLst>
                </a:gridCol>
              </a:tblGrid>
              <a:tr h="950582">
                <a:tc>
                  <a:txBody>
                    <a:bodyPr/>
                    <a:lstStyle/>
                    <a:p>
                      <a:pPr algn="ctr"/>
                      <a:r>
                        <a:rPr lang="en-US" b="0" dirty="0">
                          <a:latin typeface="+mj-lt"/>
                        </a:rPr>
                        <a:t>Before AWS</a:t>
                      </a:r>
                    </a:p>
                  </a:txBody>
                  <a:tcPr anchor="ctr"/>
                </a:tc>
                <a:tc>
                  <a:txBody>
                    <a:bodyPr/>
                    <a:lstStyle/>
                    <a:p>
                      <a:pPr algn="ctr"/>
                      <a:r>
                        <a:rPr lang="en-US" b="0" dirty="0">
                          <a:latin typeface="+mj-lt"/>
                        </a:rPr>
                        <a:t>After AWS</a:t>
                      </a:r>
                    </a:p>
                  </a:txBody>
                  <a:tcPr anchor="ctr"/>
                </a:tc>
                <a:extLst>
                  <a:ext uri="{0D108BD9-81ED-4DB2-BD59-A6C34878D82A}">
                    <a16:rowId xmlns:a16="http://schemas.microsoft.com/office/drawing/2014/main" val="3298013591"/>
                  </a:ext>
                </a:extLst>
              </a:tr>
              <a:tr h="950582">
                <a:tc>
                  <a:txBody>
                    <a:bodyPr/>
                    <a:lstStyle/>
                    <a:p>
                      <a:pPr algn="ctr"/>
                      <a:r>
                        <a:rPr lang="en-US" b="0" dirty="0"/>
                        <a:t>Limited Scalability</a:t>
                      </a:r>
                    </a:p>
                  </a:txBody>
                  <a:tcPr anchor="ctr"/>
                </a:tc>
                <a:tc>
                  <a:txBody>
                    <a:bodyPr/>
                    <a:lstStyle/>
                    <a:p>
                      <a:pPr algn="ctr"/>
                      <a:r>
                        <a:rPr lang="en-US" b="0" dirty="0"/>
                        <a:t>Offered Scalability and Flexibility</a:t>
                      </a:r>
                    </a:p>
                  </a:txBody>
                  <a:tcPr anchor="ctr"/>
                </a:tc>
                <a:extLst>
                  <a:ext uri="{0D108BD9-81ED-4DB2-BD59-A6C34878D82A}">
                    <a16:rowId xmlns:a16="http://schemas.microsoft.com/office/drawing/2014/main" val="85209771"/>
                  </a:ext>
                </a:extLst>
              </a:tr>
              <a:tr h="950582">
                <a:tc>
                  <a:txBody>
                    <a:bodyPr/>
                    <a:lstStyle/>
                    <a:p>
                      <a:pPr algn="ctr"/>
                      <a:r>
                        <a:rPr lang="en-US" b="0" dirty="0"/>
                        <a:t>Regional Limitation</a:t>
                      </a:r>
                    </a:p>
                  </a:txBody>
                  <a:tcPr anchor="ctr"/>
                </a:tc>
                <a:tc>
                  <a:txBody>
                    <a:bodyPr/>
                    <a:lstStyle/>
                    <a:p>
                      <a:pPr algn="ctr"/>
                      <a:r>
                        <a:rPr lang="en-US" b="0" dirty="0"/>
                        <a:t>Global Reach</a:t>
                      </a:r>
                    </a:p>
                  </a:txBody>
                  <a:tcPr anchor="ctr"/>
                </a:tc>
                <a:extLst>
                  <a:ext uri="{0D108BD9-81ED-4DB2-BD59-A6C34878D82A}">
                    <a16:rowId xmlns:a16="http://schemas.microsoft.com/office/drawing/2014/main" val="4061031278"/>
                  </a:ext>
                </a:extLst>
              </a:tr>
              <a:tr h="950582">
                <a:tc>
                  <a:txBody>
                    <a:bodyPr/>
                    <a:lstStyle/>
                    <a:p>
                      <a:pPr algn="ctr"/>
                      <a:r>
                        <a:rPr lang="en-US" b="0" dirty="0"/>
                        <a:t>Resource Constraints</a:t>
                      </a:r>
                    </a:p>
                  </a:txBody>
                  <a:tcPr anchor="ctr"/>
                </a:tc>
                <a:tc>
                  <a:txBody>
                    <a:bodyPr/>
                    <a:lstStyle/>
                    <a:p>
                      <a:pPr algn="ctr"/>
                      <a:r>
                        <a:rPr lang="en-US" b="0" dirty="0"/>
                        <a:t>Innovation and time-to-market</a:t>
                      </a:r>
                    </a:p>
                  </a:txBody>
                  <a:tcPr anchor="ctr"/>
                </a:tc>
                <a:extLst>
                  <a:ext uri="{0D108BD9-81ED-4DB2-BD59-A6C34878D82A}">
                    <a16:rowId xmlns:a16="http://schemas.microsoft.com/office/drawing/2014/main" val="3591840781"/>
                  </a:ext>
                </a:extLst>
              </a:tr>
              <a:tr h="950582">
                <a:tc>
                  <a:txBody>
                    <a:bodyPr/>
                    <a:lstStyle/>
                    <a:p>
                      <a:pPr algn="ctr"/>
                      <a:r>
                        <a:rPr lang="en-US" b="0" dirty="0"/>
                        <a:t>Low Profit</a:t>
                      </a:r>
                    </a:p>
                  </a:txBody>
                  <a:tcPr anchor="ctr"/>
                </a:tc>
                <a:tc>
                  <a:txBody>
                    <a:bodyPr/>
                    <a:lstStyle/>
                    <a:p>
                      <a:pPr algn="ctr"/>
                      <a:r>
                        <a:rPr lang="en-US" b="0" dirty="0"/>
                        <a:t>Cost effective</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8887F-2AA6-8111-000F-135125EBA945}"/>
              </a:ext>
            </a:extLst>
          </p:cNvPr>
          <p:cNvSpPr>
            <a:spLocks noGrp="1"/>
          </p:cNvSpPr>
          <p:nvPr>
            <p:ph type="title"/>
          </p:nvPr>
        </p:nvSpPr>
        <p:spPr/>
        <p:txBody>
          <a:bodyPr/>
          <a:lstStyle/>
          <a:p>
            <a:r>
              <a:rPr lang="en-US" dirty="0"/>
              <a:t>Disadvantages of AWS</a:t>
            </a:r>
          </a:p>
        </p:txBody>
      </p:sp>
      <p:sp>
        <p:nvSpPr>
          <p:cNvPr id="4" name="Content Placeholder 3">
            <a:extLst>
              <a:ext uri="{FF2B5EF4-FFF2-40B4-BE49-F238E27FC236}">
                <a16:creationId xmlns:a16="http://schemas.microsoft.com/office/drawing/2014/main" id="{4CAECA76-5917-3320-7AF2-3A715EC87E52}"/>
              </a:ext>
            </a:extLst>
          </p:cNvPr>
          <p:cNvSpPr>
            <a:spLocks noGrp="1"/>
          </p:cNvSpPr>
          <p:nvPr>
            <p:ph sz="quarter" idx="13"/>
          </p:nvPr>
        </p:nvSpPr>
        <p:spPr>
          <a:xfrm>
            <a:off x="1101213" y="584005"/>
            <a:ext cx="11090787" cy="4715582"/>
          </a:xfrm>
        </p:spPr>
        <p:txBody>
          <a:bodyPr>
            <a:normAutofit fontScale="92500" lnSpcReduction="10000"/>
          </a:bodyPr>
          <a:lstStyle/>
          <a:p>
            <a:pPr marL="342900" indent="-342900">
              <a:buFont typeface="Arial" panose="020B0604020202020204" pitchFamily="34" charset="0"/>
              <a:buChar char="•"/>
            </a:pPr>
            <a:r>
              <a:rPr lang="en-US" dirty="0"/>
              <a:t>Cost Management Complexity:</a:t>
            </a:r>
          </a:p>
          <a:p>
            <a:pPr marL="1028700" lvl="1" indent="-342900"/>
            <a:r>
              <a:rPr lang="en-US" dirty="0"/>
              <a:t>While the pay-as-you-go model can be cost-effective, managing costs in a complex cloud environment can be challenging</a:t>
            </a:r>
          </a:p>
          <a:p>
            <a:pPr marL="342900" indent="-342900">
              <a:buFont typeface="Arial" panose="020B0604020202020204" pitchFamily="34" charset="0"/>
              <a:buChar char="•"/>
            </a:pPr>
            <a:r>
              <a:rPr lang="en-US" dirty="0"/>
              <a:t>Vendor Lock-In</a:t>
            </a:r>
          </a:p>
          <a:p>
            <a:pPr marL="1028700" lvl="1" indent="-342900"/>
            <a:r>
              <a:rPr lang="en-US" dirty="0"/>
              <a:t>Dependence on a specific cloud provider like AWS can lead to vendor lock-in. Transitioning to another provider may be complex and costly</a:t>
            </a:r>
          </a:p>
          <a:p>
            <a:pPr marL="342900" indent="-342900">
              <a:buFont typeface="Arial" panose="020B0604020202020204" pitchFamily="34" charset="0"/>
              <a:buChar char="•"/>
            </a:pPr>
            <a:r>
              <a:rPr lang="en-US" dirty="0"/>
              <a:t>Potential Downtime</a:t>
            </a:r>
          </a:p>
          <a:p>
            <a:pPr marL="1028700" lvl="1" indent="-342900"/>
            <a:r>
              <a:rPr lang="en-US" dirty="0"/>
              <a:t>While AWS aims for high availability, no service can guarantee zero downtime.</a:t>
            </a:r>
          </a:p>
          <a:p>
            <a:pPr marL="342900" indent="-342900">
              <a:buFont typeface="Arial" panose="020B0604020202020204" pitchFamily="34" charset="0"/>
              <a:buChar char="•"/>
            </a:pPr>
            <a:r>
              <a:rPr lang="en-US" dirty="0"/>
              <a:t>Learning Curve</a:t>
            </a:r>
          </a:p>
          <a:p>
            <a:pPr marL="1028700" lvl="1" indent="-342900"/>
            <a:r>
              <a:rPr lang="en-US" dirty="0"/>
              <a:t>Transitioning to a cloud platform may require training for the IT team to effectively manage and optimize resources.</a:t>
            </a:r>
          </a:p>
          <a:p>
            <a:pPr marL="342900" indent="-342900">
              <a:buFont typeface="Arial" panose="020B0604020202020204" pitchFamily="34" charset="0"/>
              <a:buChar char="•"/>
            </a:pPr>
            <a:r>
              <a:rPr lang="en-US" dirty="0"/>
              <a:t>Data Security Concerns</a:t>
            </a:r>
          </a:p>
          <a:p>
            <a:pPr marL="1028700" lvl="1" indent="-342900"/>
            <a:r>
              <a:rPr lang="en-US" dirty="0"/>
              <a:t>Although AWS provides robust security features, concerns may arise regarding the security of sensitive data stored in the cloud.</a:t>
            </a:r>
          </a:p>
        </p:txBody>
      </p:sp>
    </p:spTree>
    <p:extLst>
      <p:ext uri="{BB962C8B-B14F-4D97-AF65-F5344CB8AC3E}">
        <p14:creationId xmlns:p14="http://schemas.microsoft.com/office/powerpoint/2010/main" val="243883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AWS Services Used by Paytm  	</a:t>
            </a:r>
          </a:p>
        </p:txBody>
      </p:sp>
    </p:spTree>
    <p:extLst>
      <p:ext uri="{BB962C8B-B14F-4D97-AF65-F5344CB8AC3E}">
        <p14:creationId xmlns:p14="http://schemas.microsoft.com/office/powerpoint/2010/main" val="20390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AWS Services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4882709" cy="2072757"/>
          </a:xfrm>
        </p:spPr>
        <p:txBody>
          <a:bodyPr/>
          <a:lstStyle/>
          <a:p>
            <a:r>
              <a:rPr lang="en-US" b="1" dirty="0">
                <a:latin typeface="Roboto" panose="02000000000000000000" pitchFamily="2" charset="0"/>
                <a:ea typeface="Roboto" panose="02000000000000000000" pitchFamily="2" charset="0"/>
              </a:rPr>
              <a:t>Amazon EC2 (Elastic Compute Cloud)</a:t>
            </a:r>
          </a:p>
          <a:p>
            <a:pPr marL="342900" indent="-342900">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For scalable and resizable compute capacity, allowing Paytm to run applications efficiently.</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881898" y="2676524"/>
            <a:ext cx="4490827" cy="2072757"/>
          </a:xfrm>
        </p:spPr>
        <p:txBody>
          <a:bodyPr>
            <a:normAutofit/>
          </a:bodyPr>
          <a:lstStyle/>
          <a:p>
            <a:pPr>
              <a:lnSpc>
                <a:spcPct val="107000"/>
              </a:lnSpc>
              <a:spcAft>
                <a:spcPts val="800"/>
              </a:spcAft>
            </a:pPr>
            <a:r>
              <a:rPr lang="en-US" b="1" kern="100" dirty="0">
                <a:effectLst/>
                <a:latin typeface="Roboto" panose="02000000000000000000" pitchFamily="2" charset="0"/>
                <a:ea typeface="Roboto" panose="02000000000000000000" pitchFamily="2" charset="0"/>
                <a:cs typeface="Times New Roman" panose="02020603050405020304" pitchFamily="18" charset="0"/>
              </a:rPr>
              <a:t>Amazon S3 (Simple Storage Service)</a:t>
            </a:r>
          </a:p>
          <a:p>
            <a:pPr marL="285750" indent="-285750">
              <a:lnSpc>
                <a:spcPct val="107000"/>
              </a:lnSpc>
              <a:spcAft>
                <a:spcPts val="800"/>
              </a:spcAft>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 A scalable object storage service used for storing and retrieving data. Paytm may use this for storing images, documents, and other files.</a:t>
            </a:r>
          </a:p>
        </p:txBody>
      </p:sp>
      <p:sp>
        <p:nvSpPr>
          <p:cNvPr id="6" name="Content Placeholder 2">
            <a:extLst>
              <a:ext uri="{FF2B5EF4-FFF2-40B4-BE49-F238E27FC236}">
                <a16:creationId xmlns:a16="http://schemas.microsoft.com/office/drawing/2014/main" id="{E626142B-2E12-A1F9-1CB4-A6D6476B6B87}"/>
              </a:ext>
            </a:extLst>
          </p:cNvPr>
          <p:cNvSpPr txBox="1">
            <a:spLocks/>
          </p:cNvSpPr>
          <p:nvPr/>
        </p:nvSpPr>
        <p:spPr>
          <a:xfrm>
            <a:off x="594359" y="4507114"/>
            <a:ext cx="4882709" cy="2072757"/>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kern="100" dirty="0">
                <a:effectLst/>
                <a:latin typeface="Roboto" panose="02000000000000000000" pitchFamily="2" charset="0"/>
                <a:ea typeface="Roboto" panose="02000000000000000000" pitchFamily="2" charset="0"/>
                <a:cs typeface="Times New Roman" panose="02020603050405020304" pitchFamily="18" charset="0"/>
              </a:rPr>
              <a:t>Amazon RDS (Relational Database Service)</a:t>
            </a:r>
          </a:p>
          <a:p>
            <a:pPr marL="342900" indent="-342900">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A managed database service that simplifies database setup and maintenance. Paytm might leverage this service for relational databases.</a:t>
            </a:r>
          </a:p>
        </p:txBody>
      </p:sp>
      <p:sp>
        <p:nvSpPr>
          <p:cNvPr id="9" name="Content Placeholder 2">
            <a:extLst>
              <a:ext uri="{FF2B5EF4-FFF2-40B4-BE49-F238E27FC236}">
                <a16:creationId xmlns:a16="http://schemas.microsoft.com/office/drawing/2014/main" id="{BB9D4FB3-FED9-94B1-BAC7-CE73EE04FC3E}"/>
              </a:ext>
            </a:extLst>
          </p:cNvPr>
          <p:cNvSpPr txBox="1">
            <a:spLocks/>
          </p:cNvSpPr>
          <p:nvPr/>
        </p:nvSpPr>
        <p:spPr>
          <a:xfrm>
            <a:off x="5881897" y="4749281"/>
            <a:ext cx="4882709" cy="2072757"/>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943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b="1" kern="100" dirty="0">
                <a:effectLst/>
                <a:latin typeface="Roboto" panose="02000000000000000000" pitchFamily="2" charset="0"/>
                <a:ea typeface="Roboto" panose="02000000000000000000" pitchFamily="2" charset="0"/>
                <a:cs typeface="Times New Roman" panose="02020603050405020304" pitchFamily="18" charset="0"/>
              </a:rPr>
              <a:t>Amazon CloudFront</a:t>
            </a:r>
          </a:p>
          <a:p>
            <a:pPr marL="285750" indent="-285750">
              <a:lnSpc>
                <a:spcPct val="107000"/>
              </a:lnSpc>
              <a:spcAft>
                <a:spcPts val="800"/>
              </a:spcAft>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A content delivery network (CDN) service for fast and secure delivery of data and applications. Paytm could use this to deliver content to users with lower latency.</a:t>
            </a:r>
          </a:p>
        </p:txBody>
      </p:sp>
    </p:spTree>
    <p:extLst>
      <p:ext uri="{BB962C8B-B14F-4D97-AF65-F5344CB8AC3E}">
        <p14:creationId xmlns:p14="http://schemas.microsoft.com/office/powerpoint/2010/main" val="88848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6318885" y="3499667"/>
            <a:ext cx="4939666" cy="2542810"/>
          </a:xfrm>
        </p:spPr>
        <p:txBody>
          <a:bodyPr/>
          <a:lstStyle/>
          <a:p>
            <a:r>
              <a:rPr lang="en-US" dirty="0"/>
              <a:t>AWS Services</a:t>
            </a:r>
          </a:p>
        </p:txBody>
      </p:sp>
      <p:sp>
        <p:nvSpPr>
          <p:cNvPr id="9" name="Content Placeholder 2">
            <a:extLst>
              <a:ext uri="{FF2B5EF4-FFF2-40B4-BE49-F238E27FC236}">
                <a16:creationId xmlns:a16="http://schemas.microsoft.com/office/drawing/2014/main" id="{107C26F0-3475-600C-5D08-73CA3D179497}"/>
              </a:ext>
            </a:extLst>
          </p:cNvPr>
          <p:cNvSpPr txBox="1">
            <a:spLocks/>
          </p:cNvSpPr>
          <p:nvPr/>
        </p:nvSpPr>
        <p:spPr>
          <a:xfrm>
            <a:off x="905380" y="2727649"/>
            <a:ext cx="5162627" cy="2072757"/>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b="1" kern="100" dirty="0">
                <a:effectLst/>
                <a:latin typeface="Roboto" panose="02000000000000000000" pitchFamily="2" charset="0"/>
                <a:ea typeface="Roboto" panose="02000000000000000000" pitchFamily="2" charset="0"/>
                <a:cs typeface="Times New Roman" panose="02020603050405020304" pitchFamily="18" charset="0"/>
              </a:rPr>
              <a:t>AWS Key Management Service (KMS)</a:t>
            </a:r>
          </a:p>
          <a:p>
            <a:pPr marL="285750" indent="-285750">
              <a:lnSpc>
                <a:spcPct val="107000"/>
              </a:lnSpc>
              <a:spcAft>
                <a:spcPts val="800"/>
              </a:spcAft>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For managing cryptographic keys for secure data encryption. Paytm could use this service to enhance data security.</a:t>
            </a:r>
          </a:p>
        </p:txBody>
      </p:sp>
      <p:sp>
        <p:nvSpPr>
          <p:cNvPr id="12" name="Content Placeholder 2">
            <a:extLst>
              <a:ext uri="{FF2B5EF4-FFF2-40B4-BE49-F238E27FC236}">
                <a16:creationId xmlns:a16="http://schemas.microsoft.com/office/drawing/2014/main" id="{44BD8248-6FE2-1474-195A-C2246DAF2C6C}"/>
              </a:ext>
            </a:extLst>
          </p:cNvPr>
          <p:cNvSpPr txBox="1">
            <a:spLocks/>
          </p:cNvSpPr>
          <p:nvPr/>
        </p:nvSpPr>
        <p:spPr>
          <a:xfrm>
            <a:off x="905381" y="654892"/>
            <a:ext cx="5162627" cy="2072757"/>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i="0" dirty="0">
                <a:effectLst/>
                <a:latin typeface="Roboto" panose="02000000000000000000" pitchFamily="2" charset="0"/>
                <a:ea typeface="Roboto" panose="02000000000000000000" pitchFamily="2" charset="0"/>
              </a:rPr>
              <a:t>Amazon EMR</a:t>
            </a:r>
          </a:p>
          <a:p>
            <a:pPr marL="285750" indent="-285750" algn="l">
              <a:buFont typeface="Arial" panose="020B0604020202020204" pitchFamily="34" charset="0"/>
              <a:buChar char="•"/>
            </a:pPr>
            <a:r>
              <a:rPr lang="en-US" sz="1800" b="0" i="0" dirty="0">
                <a:effectLst/>
                <a:latin typeface="Roboto" panose="02000000000000000000" pitchFamily="2" charset="0"/>
                <a:ea typeface="Roboto" panose="02000000000000000000" pitchFamily="2" charset="0"/>
              </a:rPr>
              <a:t>Amazon EMR is the industry-leading cloud big data platform for processing vast amounts of data using open source tools such as Apache Spark, Apache Hive, Apache HBase, Apache </a:t>
            </a:r>
            <a:r>
              <a:rPr lang="en-US" sz="1800" b="0" i="0" dirty="0" err="1">
                <a:effectLst/>
                <a:latin typeface="Roboto" panose="02000000000000000000" pitchFamily="2" charset="0"/>
                <a:ea typeface="Roboto" panose="02000000000000000000" pitchFamily="2" charset="0"/>
              </a:rPr>
              <a:t>Flink</a:t>
            </a:r>
            <a:r>
              <a:rPr lang="en-US" sz="1800" b="0" i="0" dirty="0">
                <a:effectLst/>
                <a:latin typeface="Roboto" panose="02000000000000000000" pitchFamily="2" charset="0"/>
                <a:ea typeface="Roboto" panose="02000000000000000000" pitchFamily="2" charset="0"/>
              </a:rPr>
              <a:t>, Apache Hudi, and Presto.</a:t>
            </a:r>
          </a:p>
        </p:txBody>
      </p:sp>
      <p:sp>
        <p:nvSpPr>
          <p:cNvPr id="13" name="Content Placeholder 2">
            <a:extLst>
              <a:ext uri="{FF2B5EF4-FFF2-40B4-BE49-F238E27FC236}">
                <a16:creationId xmlns:a16="http://schemas.microsoft.com/office/drawing/2014/main" id="{12445A77-9D1D-95B3-97F0-C0957D3538C3}"/>
              </a:ext>
            </a:extLst>
          </p:cNvPr>
          <p:cNvSpPr txBox="1">
            <a:spLocks/>
          </p:cNvSpPr>
          <p:nvPr/>
        </p:nvSpPr>
        <p:spPr>
          <a:xfrm>
            <a:off x="905380" y="4626622"/>
            <a:ext cx="5162627" cy="2072757"/>
          </a:xfrm>
          <a:prstGeom prst="rect">
            <a:avLst/>
          </a:prstGeom>
        </p:spPr>
        <p:txBody>
          <a:bodyPr vert="horz" lIns="0" tIns="45720" rIns="0" bIns="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5486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82296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100584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b="1" kern="100" dirty="0">
                <a:effectLst/>
                <a:latin typeface="Roboto" panose="02000000000000000000" pitchFamily="2" charset="0"/>
                <a:ea typeface="Roboto" panose="02000000000000000000" pitchFamily="2" charset="0"/>
                <a:cs typeface="Times New Roman" panose="02020603050405020304" pitchFamily="18" charset="0"/>
              </a:rPr>
              <a:t>Amazon </a:t>
            </a:r>
            <a:r>
              <a:rPr lang="en-US" b="1" kern="100" dirty="0" err="1">
                <a:effectLst/>
                <a:latin typeface="Roboto" panose="02000000000000000000" pitchFamily="2" charset="0"/>
                <a:ea typeface="Roboto" panose="02000000000000000000" pitchFamily="2" charset="0"/>
                <a:cs typeface="Times New Roman" panose="02020603050405020304" pitchFamily="18" charset="0"/>
              </a:rPr>
              <a:t>SageMaker</a:t>
            </a:r>
            <a:endParaRPr lang="en-US" b="1" kern="100" dirty="0">
              <a:effectLst/>
              <a:latin typeface="Roboto" panose="02000000000000000000" pitchFamily="2" charset="0"/>
              <a:ea typeface="Roboto" panose="02000000000000000000" pitchFamily="2"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effectLst/>
                <a:latin typeface="Roboto" panose="02000000000000000000" pitchFamily="2" charset="0"/>
                <a:ea typeface="Roboto" panose="02000000000000000000" pitchFamily="2" charset="0"/>
                <a:cs typeface="Times New Roman" panose="02020603050405020304" pitchFamily="18" charset="0"/>
              </a:rPr>
              <a:t>A fully managed service for building, training, and deploying machine learning models. Paytm might utilize this for various data analytics and machine learning applications.</a:t>
            </a:r>
          </a:p>
        </p:txBody>
      </p:sp>
    </p:spTree>
    <p:extLst>
      <p:ext uri="{BB962C8B-B14F-4D97-AF65-F5344CB8AC3E}">
        <p14:creationId xmlns:p14="http://schemas.microsoft.com/office/powerpoint/2010/main" val="308822533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819</Words>
  <Application>Microsoft Office PowerPoint</Application>
  <PresentationFormat>Widescreen</PresentationFormat>
  <Paragraphs>91</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AmazonEmber</vt:lpstr>
      <vt:lpstr>Arial</vt:lpstr>
      <vt:lpstr>Calibri</vt:lpstr>
      <vt:lpstr>Franklin Gothic Book</vt:lpstr>
      <vt:lpstr>Franklin Gothic Demi</vt:lpstr>
      <vt:lpstr>Roboto</vt:lpstr>
      <vt:lpstr>Söhne</vt:lpstr>
      <vt:lpstr>Custom</vt:lpstr>
      <vt:lpstr>Case Study : Paytm  (Team – 4)</vt:lpstr>
      <vt:lpstr>Agenda</vt:lpstr>
      <vt:lpstr>About Paytm</vt:lpstr>
      <vt:lpstr>Challenges faced by Paytm before AWS</vt:lpstr>
      <vt:lpstr>Before and After AWS</vt:lpstr>
      <vt:lpstr>Disadvantages of AWS</vt:lpstr>
      <vt:lpstr>AWS Services Used by Paytm   </vt:lpstr>
      <vt:lpstr>AWS Services</vt:lpstr>
      <vt:lpstr>AWS Services</vt:lpstr>
      <vt:lpstr>AWS Services</vt:lpstr>
      <vt:lpstr>Why Paytm Chose AWS</vt:lpstr>
      <vt:lpstr>Vision of Paytm</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2024-02-02T08:51:40Z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