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Lexend"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0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98128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52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731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5710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2160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761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4149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260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9297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235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5509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185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7794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1594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7526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2286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8565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2309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1025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4723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2853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7992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703a41bd8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703a41bd8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231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297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7223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0292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703a41bd8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703a41bd8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102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703a41bd8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703a41bd8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963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703a41bd8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703a41bd8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212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703a41bd8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703a41bd8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598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703a41bd8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703a41bd8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032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703a41bd8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703a41bd8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012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03a41bd8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03a41bd8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889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284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2258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432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863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015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913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169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709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94950" y="787100"/>
            <a:ext cx="8354100" cy="139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Calibri"/>
                <a:ea typeface="Calibri"/>
                <a:cs typeface="Calibri"/>
                <a:sym typeface="Calibri"/>
              </a:rPr>
              <a:t/>
            </a:r>
            <a:br>
              <a:rPr lang="en" sz="2400" b="0" i="0" u="none" strike="noStrike" cap="none">
                <a:solidFill>
                  <a:srgbClr val="000000"/>
                </a:solidFill>
                <a:latin typeface="Calibri"/>
                <a:ea typeface="Calibri"/>
                <a:cs typeface="Calibri"/>
                <a:sym typeface="Calibri"/>
              </a:rPr>
            </a:br>
            <a:r>
              <a:rPr lang="en" sz="2400" b="0" i="0" u="none" strike="noStrike" cap="none">
                <a:solidFill>
                  <a:srgbClr val="000000"/>
                </a:solidFill>
                <a:latin typeface="Calibri"/>
                <a:ea typeface="Calibri"/>
                <a:cs typeface="Calibri"/>
                <a:sym typeface="Calibri"/>
              </a:rPr>
              <a:t> Industry Project </a:t>
            </a:r>
            <a:br>
              <a:rPr lang="en" sz="2400" b="0" i="0" u="none" strike="noStrike" cap="none">
                <a:solidFill>
                  <a:srgbClr val="000000"/>
                </a:solidFill>
                <a:latin typeface="Calibri"/>
                <a:ea typeface="Calibri"/>
                <a:cs typeface="Calibri"/>
                <a:sym typeface="Calibri"/>
              </a:rPr>
            </a:br>
            <a:r>
              <a:rPr lang="en" sz="2400" b="0" i="0" u="none" strike="noStrike" cap="none">
                <a:solidFill>
                  <a:srgbClr val="000000"/>
                </a:solidFill>
                <a:latin typeface="Calibri"/>
                <a:ea typeface="Calibri"/>
                <a:cs typeface="Calibri"/>
                <a:sym typeface="Calibri"/>
              </a:rPr>
              <a:t>Presentation </a:t>
            </a:r>
            <a:br>
              <a:rPr lang="en" sz="2400" b="0" i="0" u="none" strike="noStrike" cap="none">
                <a:solidFill>
                  <a:srgbClr val="000000"/>
                </a:solidFill>
                <a:latin typeface="Calibri"/>
                <a:ea typeface="Calibri"/>
                <a:cs typeface="Calibri"/>
                <a:sym typeface="Calibri"/>
              </a:rPr>
            </a:br>
            <a:r>
              <a:rPr lang="en" sz="2400" b="0" i="0" u="none" strike="noStrike" cap="none">
                <a:solidFill>
                  <a:srgbClr val="000000"/>
                </a:solidFill>
                <a:latin typeface="Calibri"/>
                <a:ea typeface="Calibri"/>
                <a:cs typeface="Calibri"/>
                <a:sym typeface="Calibri"/>
              </a:rPr>
              <a:t>on </a:t>
            </a:r>
            <a:br>
              <a:rPr lang="en" sz="2400" b="0" i="0" u="none" strike="noStrike" cap="none">
                <a:solidFill>
                  <a:srgbClr val="000000"/>
                </a:solidFill>
                <a:latin typeface="Calibri"/>
                <a:ea typeface="Calibri"/>
                <a:cs typeface="Calibri"/>
                <a:sym typeface="Calibri"/>
              </a:rPr>
            </a:br>
            <a:r>
              <a:rPr lang="en" sz="2400" b="0" i="0" u="none" strike="noStrike" cap="none">
                <a:solidFill>
                  <a:srgbClr val="000000"/>
                </a:solidFill>
                <a:latin typeface="Calibri"/>
                <a:ea typeface="Calibri"/>
                <a:cs typeface="Calibri"/>
                <a:sym typeface="Calibri"/>
              </a:rPr>
              <a:t>“</a:t>
            </a:r>
            <a:r>
              <a:rPr lang="en" sz="2400">
                <a:latin typeface="Calibri"/>
                <a:ea typeface="Calibri"/>
                <a:cs typeface="Calibri"/>
                <a:sym typeface="Calibri"/>
              </a:rPr>
              <a:t>WAF and Network Firewall</a:t>
            </a:r>
            <a:r>
              <a:rPr lang="en" sz="2400" b="0" i="0" u="none" strike="noStrike" cap="none">
                <a:solidFill>
                  <a:srgbClr val="000000"/>
                </a:solidFill>
                <a:latin typeface="Calibri"/>
                <a:ea typeface="Calibri"/>
                <a:cs typeface="Calibri"/>
                <a:sym typeface="Calibri"/>
              </a:rPr>
              <a:t>”</a:t>
            </a:r>
            <a:br>
              <a:rPr lang="en" sz="2400" b="0" i="0" u="none" strike="noStrike" cap="none">
                <a:solidFill>
                  <a:srgbClr val="000000"/>
                </a:solidFill>
                <a:latin typeface="Calibri"/>
                <a:ea typeface="Calibri"/>
                <a:cs typeface="Calibri"/>
                <a:sym typeface="Calibri"/>
              </a:rPr>
            </a:br>
            <a:endParaRPr sz="2400" b="0" i="0" u="none" strike="noStrike" cap="none">
              <a:solidFill>
                <a:srgbClr val="000000"/>
              </a:solidFill>
              <a:latin typeface="Calibri"/>
              <a:ea typeface="Calibri"/>
              <a:cs typeface="Calibri"/>
              <a:sym typeface="Calibri"/>
            </a:endParaRPr>
          </a:p>
        </p:txBody>
      </p:sp>
      <p:sp>
        <p:nvSpPr>
          <p:cNvPr id="55" name="Google Shape;55;p13"/>
          <p:cNvSpPr txBox="1"/>
          <p:nvPr/>
        </p:nvSpPr>
        <p:spPr>
          <a:xfrm>
            <a:off x="651625" y="2067375"/>
            <a:ext cx="7587000" cy="2935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By</a:t>
            </a:r>
            <a:endParaRPr sz="2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56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20162171022 </a:t>
            </a:r>
            <a:r>
              <a:rPr lang="en" sz="2400" dirty="0">
                <a:latin typeface="Calibri"/>
                <a:ea typeface="Calibri"/>
                <a:cs typeface="Calibri"/>
                <a:sym typeface="Calibri"/>
              </a:rPr>
              <a:t>P</a:t>
            </a:r>
            <a:r>
              <a:rPr lang="en" sz="2400" b="0" i="0" u="none" strike="noStrike" cap="none" dirty="0">
                <a:solidFill>
                  <a:srgbClr val="000000"/>
                </a:solidFill>
                <a:latin typeface="Calibri"/>
                <a:ea typeface="Calibri"/>
                <a:cs typeface="Calibri"/>
                <a:sym typeface="Calibri"/>
              </a:rPr>
              <a:t>rajapati </a:t>
            </a:r>
            <a:r>
              <a:rPr lang="en" sz="2400" dirty="0">
                <a:latin typeface="Calibri"/>
                <a:ea typeface="Calibri"/>
                <a:cs typeface="Calibri"/>
                <a:sym typeface="Calibri"/>
              </a:rPr>
              <a:t>S</a:t>
            </a:r>
            <a:r>
              <a:rPr lang="en" sz="2400" b="0" i="0" u="none" strike="noStrike" cap="none" dirty="0">
                <a:solidFill>
                  <a:srgbClr val="000000"/>
                </a:solidFill>
                <a:latin typeface="Calibri"/>
                <a:ea typeface="Calibri"/>
                <a:cs typeface="Calibri"/>
                <a:sym typeface="Calibri"/>
              </a:rPr>
              <a:t>ahil </a:t>
            </a:r>
            <a:r>
              <a:rPr lang="en" sz="2400" dirty="0">
                <a:latin typeface="Calibri"/>
                <a:ea typeface="Calibri"/>
                <a:cs typeface="Calibri"/>
                <a:sym typeface="Calibri"/>
              </a:rPr>
              <a:t>Kantibhai</a:t>
            </a:r>
            <a:endParaRPr sz="2400" dirty="0">
              <a:latin typeface="Calibri"/>
              <a:ea typeface="Calibri"/>
              <a:cs typeface="Calibri"/>
              <a:sym typeface="Calibri"/>
            </a:endParaRPr>
          </a:p>
          <a:p>
            <a:pPr marL="0" marR="0" lvl="0" indent="0" algn="ctr" rtl="0">
              <a:lnSpc>
                <a:spcPct val="100000"/>
              </a:lnSpc>
              <a:spcBef>
                <a:spcPts val="560"/>
              </a:spcBef>
              <a:spcAft>
                <a:spcPts val="0"/>
              </a:spcAft>
              <a:buClr>
                <a:srgbClr val="000000"/>
              </a:buClr>
              <a:buSzPts val="2400"/>
              <a:buFont typeface="Arial"/>
              <a:buNone/>
            </a:pPr>
            <a:r>
              <a:rPr lang="en" sz="2400" dirty="0">
                <a:solidFill>
                  <a:schemeClr val="dk1"/>
                </a:solidFill>
                <a:latin typeface="Calibri"/>
                <a:ea typeface="Calibri"/>
                <a:cs typeface="Calibri"/>
                <a:sym typeface="Calibri"/>
              </a:rPr>
              <a:t>21162172006 Urmik Pandya</a:t>
            </a:r>
            <a:endParaRPr sz="2400" i="0" u="none" strike="noStrike" cap="none" dirty="0">
              <a:solidFill>
                <a:srgbClr val="888888"/>
              </a:solidFill>
              <a:latin typeface="Calibri"/>
              <a:ea typeface="Calibri"/>
              <a:cs typeface="Calibri"/>
              <a:sym typeface="Calibri"/>
            </a:endParaRPr>
          </a:p>
          <a:p>
            <a:pPr marL="0" marR="0" lvl="0" indent="0" algn="ctr" rtl="0">
              <a:lnSpc>
                <a:spcPct val="100000"/>
              </a:lnSpc>
              <a:spcBef>
                <a:spcPts val="56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Institute of Computer Technology, Ganpat University</a:t>
            </a:r>
            <a:endParaRPr sz="24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560"/>
              </a:spcBef>
              <a:spcAft>
                <a:spcPts val="0"/>
              </a:spcAft>
              <a:buClr>
                <a:srgbClr val="000000"/>
              </a:buClr>
              <a:buSzPts val="2400"/>
              <a:buFont typeface="Arial"/>
              <a:buNone/>
            </a:pPr>
            <a:r>
              <a:rPr lang="en" sz="2400" b="0" i="0" u="none" strike="noStrike" cap="none" smtClean="0">
                <a:solidFill>
                  <a:srgbClr val="000000"/>
                </a:solidFill>
                <a:latin typeface="Calibri"/>
                <a:ea typeface="Calibri"/>
                <a:cs typeface="Calibri"/>
                <a:sym typeface="Calibri"/>
              </a:rPr>
              <a:t>Date:12/05/2024</a:t>
            </a:r>
            <a:endParaRPr sz="24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56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560"/>
              </a:spcBef>
              <a:spcAft>
                <a:spcPts val="0"/>
              </a:spcAft>
              <a:buClr>
                <a:srgbClr val="000000"/>
              </a:buClr>
              <a:buSzPts val="2400"/>
              <a:buFont typeface="Arial"/>
              <a:buNone/>
            </a:pPr>
            <a:endParaRPr sz="2400" b="1" i="0" u="none" strike="noStrike" cap="none" dirty="0">
              <a:solidFill>
                <a:srgbClr val="000000"/>
              </a:solidFill>
              <a:latin typeface="Calibri"/>
              <a:ea typeface="Calibri"/>
              <a:cs typeface="Calibri"/>
              <a:sym typeface="Calibri"/>
            </a:endParaRPr>
          </a:p>
        </p:txBody>
      </p:sp>
      <p:pic>
        <p:nvPicPr>
          <p:cNvPr id="56" name="Google Shape;56;p13"/>
          <p:cNvPicPr preferRelativeResize="0"/>
          <p:nvPr/>
        </p:nvPicPr>
        <p:blipFill rotWithShape="1">
          <a:blip r:embed="rId3">
            <a:alphaModFix/>
          </a:blip>
          <a:srcRect/>
          <a:stretch/>
        </p:blipFill>
        <p:spPr>
          <a:xfrm>
            <a:off x="4684100" y="79450"/>
            <a:ext cx="4337228" cy="70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1839750" y="426700"/>
            <a:ext cx="5464500" cy="57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00">
                <a:latin typeface="Lexend"/>
                <a:ea typeface="Lexend"/>
                <a:cs typeface="Lexend"/>
                <a:sym typeface="Lexend"/>
              </a:rPr>
              <a:t>Methodology (Modules)</a:t>
            </a:r>
            <a:endParaRPr sz="3600">
              <a:latin typeface="Lexend"/>
              <a:ea typeface="Lexend"/>
              <a:cs typeface="Lexend"/>
              <a:sym typeface="Lexend"/>
            </a:endParaRPr>
          </a:p>
        </p:txBody>
      </p:sp>
      <p:sp>
        <p:nvSpPr>
          <p:cNvPr id="109" name="Google Shape;109;p22"/>
          <p:cNvSpPr txBox="1">
            <a:spLocks noGrp="1"/>
          </p:cNvSpPr>
          <p:nvPr>
            <p:ph type="body" idx="1"/>
          </p:nvPr>
        </p:nvSpPr>
        <p:spPr>
          <a:xfrm>
            <a:off x="681600" y="1395425"/>
            <a:ext cx="7780800" cy="3183000"/>
          </a:xfrm>
          <a:prstGeom prst="rect">
            <a:avLst/>
          </a:prstGeom>
          <a:noFill/>
          <a:ln>
            <a:noFill/>
          </a:ln>
        </p:spPr>
        <p:txBody>
          <a:bodyPr spcFirstLastPara="1" wrap="square" lIns="91425" tIns="91425" rIns="91425" bIns="91425" anchor="ctr" anchorCtr="0">
            <a:noAutofit/>
          </a:bodyPr>
          <a:lstStyle/>
          <a:p>
            <a:pPr marL="457200" lvl="0" indent="-342900" algn="just" rtl="0">
              <a:spcBef>
                <a:spcPts val="0"/>
              </a:spcBef>
              <a:spcAft>
                <a:spcPts val="0"/>
              </a:spcAft>
              <a:buSzPts val="1800"/>
              <a:buFont typeface="Lexend"/>
              <a:buChar char="●"/>
            </a:pPr>
            <a:r>
              <a:rPr lang="en">
                <a:highlight>
                  <a:schemeClr val="lt1"/>
                </a:highlight>
                <a:latin typeface="Lexend"/>
                <a:ea typeface="Lexend"/>
                <a:cs typeface="Lexend"/>
                <a:sym typeface="Lexend"/>
              </a:rPr>
              <a:t>Configuration Management Module: Provides an interface for configuring firewall settings.</a:t>
            </a:r>
            <a:endParaRPr>
              <a:highlight>
                <a:schemeClr val="lt1"/>
              </a:highlight>
              <a:latin typeface="Lexend"/>
              <a:ea typeface="Lexend"/>
              <a:cs typeface="Lexend"/>
              <a:sym typeface="Lexend"/>
            </a:endParaRPr>
          </a:p>
          <a:p>
            <a:pPr marL="457200" lvl="0" indent="-342900" algn="just" rtl="0">
              <a:spcBef>
                <a:spcPts val="0"/>
              </a:spcBef>
              <a:spcAft>
                <a:spcPts val="0"/>
              </a:spcAft>
              <a:buSzPts val="1800"/>
              <a:buFont typeface="Lexend"/>
              <a:buChar char="●"/>
            </a:pPr>
            <a:r>
              <a:rPr lang="en">
                <a:highlight>
                  <a:schemeClr val="lt1"/>
                </a:highlight>
                <a:latin typeface="Lexend"/>
                <a:ea typeface="Lexend"/>
                <a:cs typeface="Lexend"/>
                <a:sym typeface="Lexend"/>
              </a:rPr>
              <a:t>Alerting and Notification Module: Notifies administrators of security incidents in real-time.</a:t>
            </a:r>
            <a:endParaRPr>
              <a:highlight>
                <a:schemeClr val="lt1"/>
              </a:highlight>
              <a:latin typeface="Lexend"/>
              <a:ea typeface="Lexend"/>
              <a:cs typeface="Lexend"/>
              <a:sym typeface="Lexend"/>
            </a:endParaRPr>
          </a:p>
          <a:p>
            <a:pPr marL="457200" lvl="0" indent="-342900" algn="just" rtl="0">
              <a:spcBef>
                <a:spcPts val="0"/>
              </a:spcBef>
              <a:spcAft>
                <a:spcPts val="0"/>
              </a:spcAft>
              <a:buSzPts val="1800"/>
              <a:buFont typeface="Lexend"/>
              <a:buChar char="●"/>
            </a:pPr>
            <a:r>
              <a:rPr lang="en">
                <a:highlight>
                  <a:schemeClr val="lt1"/>
                </a:highlight>
                <a:latin typeface="Lexend"/>
                <a:ea typeface="Lexend"/>
                <a:cs typeface="Lexend"/>
                <a:sym typeface="Lexend"/>
              </a:rPr>
              <a:t>Performance Optimization Module: Enhances firewall performance through optimization techniques.</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Filter Malicious request sent in different methods</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Blocking and Unblocking TCP and UDP rules</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Capturing and Detecting Malicious Packet</a:t>
            </a:r>
            <a:endParaRPr sz="1600">
              <a:highlight>
                <a:srgbClr val="FFFFFF"/>
              </a:highlight>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132800" y="445025"/>
            <a:ext cx="6878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latin typeface="Lexend"/>
                <a:ea typeface="Lexend"/>
                <a:cs typeface="Lexend"/>
                <a:sym typeface="Lexend"/>
              </a:rPr>
              <a:t>Timeline Charts and Milestone</a:t>
            </a:r>
            <a:endParaRPr sz="3600">
              <a:latin typeface="Lexend"/>
              <a:ea typeface="Lexend"/>
              <a:cs typeface="Lexend"/>
              <a:sym typeface="Lexend"/>
            </a:endParaRPr>
          </a:p>
        </p:txBody>
      </p:sp>
      <p:sp>
        <p:nvSpPr>
          <p:cNvPr id="115" name="Google Shape;11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457200" lvl="0" indent="-342900" algn="just" rtl="0">
              <a:lnSpc>
                <a:spcPct val="90000"/>
              </a:lnSpc>
              <a:spcBef>
                <a:spcPts val="1000"/>
              </a:spcBef>
              <a:spcAft>
                <a:spcPts val="0"/>
              </a:spcAft>
              <a:buSzPts val="1800"/>
              <a:buFont typeface="Lexend"/>
              <a:buChar char="●"/>
            </a:pPr>
            <a:r>
              <a:rPr lang="en">
                <a:latin typeface="Lexend"/>
                <a:ea typeface="Lexend"/>
                <a:cs typeface="Lexend"/>
                <a:sym typeface="Lexend"/>
              </a:rPr>
              <a:t>Task: - 1 Research work and Requirements Gathering </a:t>
            </a:r>
            <a:endParaRPr>
              <a:latin typeface="Lexend"/>
              <a:ea typeface="Lexend"/>
              <a:cs typeface="Lexend"/>
              <a:sym typeface="Lexend"/>
            </a:endParaRPr>
          </a:p>
          <a:p>
            <a:pPr marL="457200" lvl="0" indent="-342900" algn="just" rtl="0">
              <a:lnSpc>
                <a:spcPct val="90000"/>
              </a:lnSpc>
              <a:spcBef>
                <a:spcPts val="0"/>
              </a:spcBef>
              <a:spcAft>
                <a:spcPts val="0"/>
              </a:spcAft>
              <a:buSzPts val="1800"/>
              <a:buFont typeface="Lexend"/>
              <a:buChar char="●"/>
            </a:pPr>
            <a:r>
              <a:rPr lang="en">
                <a:latin typeface="Lexend"/>
                <a:ea typeface="Lexend"/>
                <a:cs typeface="Lexend"/>
                <a:sym typeface="Lexend"/>
              </a:rPr>
              <a:t>Task: - 2 Define Modules of the project </a:t>
            </a:r>
            <a:endParaRPr>
              <a:latin typeface="Lexend"/>
              <a:ea typeface="Lexend"/>
              <a:cs typeface="Lexend"/>
              <a:sym typeface="Lexend"/>
            </a:endParaRPr>
          </a:p>
          <a:p>
            <a:pPr marL="457200" lvl="0" indent="-342900" algn="just" rtl="0">
              <a:lnSpc>
                <a:spcPct val="90000"/>
              </a:lnSpc>
              <a:spcBef>
                <a:spcPts val="0"/>
              </a:spcBef>
              <a:spcAft>
                <a:spcPts val="0"/>
              </a:spcAft>
              <a:buSzPts val="1800"/>
              <a:buFont typeface="Lexend"/>
              <a:buChar char="●"/>
            </a:pPr>
            <a:r>
              <a:rPr lang="en">
                <a:latin typeface="Lexend"/>
                <a:ea typeface="Lexend"/>
                <a:cs typeface="Lexend"/>
                <a:sym typeface="Lexend"/>
              </a:rPr>
              <a:t>Task: - 3 Packet Capturing and Tracing Module </a:t>
            </a:r>
            <a:endParaRPr>
              <a:latin typeface="Lexend"/>
              <a:ea typeface="Lexend"/>
              <a:cs typeface="Lexend"/>
              <a:sym typeface="Lexend"/>
            </a:endParaRPr>
          </a:p>
          <a:p>
            <a:pPr marL="457200" lvl="0" indent="-342900" algn="just" rtl="0">
              <a:lnSpc>
                <a:spcPct val="90000"/>
              </a:lnSpc>
              <a:spcBef>
                <a:spcPts val="0"/>
              </a:spcBef>
              <a:spcAft>
                <a:spcPts val="0"/>
              </a:spcAft>
              <a:buSzPts val="1800"/>
              <a:buFont typeface="Lexend"/>
              <a:buChar char="●"/>
            </a:pPr>
            <a:r>
              <a:rPr lang="en">
                <a:latin typeface="Lexend"/>
                <a:ea typeface="Lexend"/>
                <a:cs typeface="Lexend"/>
                <a:sym typeface="Lexend"/>
              </a:rPr>
              <a:t>Task: - 4 Discover Live Hosts on the network Module </a:t>
            </a:r>
            <a:endParaRPr>
              <a:latin typeface="Lexend"/>
              <a:ea typeface="Lexend"/>
              <a:cs typeface="Lexend"/>
              <a:sym typeface="Lexend"/>
            </a:endParaRPr>
          </a:p>
          <a:p>
            <a:pPr marL="457200" lvl="0" indent="-342900" algn="just" rtl="0">
              <a:lnSpc>
                <a:spcPct val="90000"/>
              </a:lnSpc>
              <a:spcBef>
                <a:spcPts val="0"/>
              </a:spcBef>
              <a:spcAft>
                <a:spcPts val="0"/>
              </a:spcAft>
              <a:buSzPts val="1800"/>
              <a:buFont typeface="Lexend"/>
              <a:buChar char="●"/>
            </a:pPr>
            <a:r>
              <a:rPr lang="en">
                <a:latin typeface="Lexend"/>
                <a:ea typeface="Lexend"/>
                <a:cs typeface="Lexend"/>
                <a:sym typeface="Lexend"/>
              </a:rPr>
              <a:t>Task: - 5 Define Dataset of Inbound and Outbound Rules for packets   captured Module</a:t>
            </a:r>
            <a:endParaRPr>
              <a:latin typeface="Lexend"/>
              <a:ea typeface="Lexend"/>
              <a:cs typeface="Lexend"/>
              <a:sym typeface="Lexend"/>
            </a:endParaRPr>
          </a:p>
          <a:p>
            <a:pPr marL="457200" lvl="0" indent="0" algn="just" rtl="0">
              <a:lnSpc>
                <a:spcPct val="90000"/>
              </a:lnSpc>
              <a:spcBef>
                <a:spcPts val="1000"/>
              </a:spcBef>
              <a:spcAft>
                <a:spcPts val="0"/>
              </a:spcAft>
              <a:buSzPts val="1800"/>
              <a:buNone/>
            </a:pPr>
            <a:endParaRPr>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1846350" y="512350"/>
            <a:ext cx="5451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3600">
                <a:latin typeface="Lexend"/>
                <a:ea typeface="Lexend"/>
                <a:cs typeface="Lexend"/>
                <a:sym typeface="Lexend"/>
              </a:rPr>
              <a:t>Implementation Details</a:t>
            </a:r>
            <a:endParaRPr sz="3600">
              <a:latin typeface="Lexend"/>
              <a:ea typeface="Lexend"/>
              <a:cs typeface="Lexend"/>
              <a:sym typeface="Lexend"/>
            </a:endParaRPr>
          </a:p>
          <a:p>
            <a:pPr marL="0" lvl="0" indent="0" algn="l" rtl="0">
              <a:lnSpc>
                <a:spcPct val="100000"/>
              </a:lnSpc>
              <a:spcBef>
                <a:spcPts val="0"/>
              </a:spcBef>
              <a:spcAft>
                <a:spcPts val="0"/>
              </a:spcAft>
              <a:buSzPts val="2800"/>
              <a:buNone/>
            </a:pPr>
            <a:endParaRPr sz="3600">
              <a:latin typeface="Lexend"/>
              <a:ea typeface="Lexend"/>
              <a:cs typeface="Lexend"/>
              <a:sym typeface="Lexend"/>
            </a:endParaRPr>
          </a:p>
        </p:txBody>
      </p:sp>
      <p:sp>
        <p:nvSpPr>
          <p:cNvPr id="121" name="Google Shape;12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22" name="Google Shape;122;p24"/>
          <p:cNvPicPr preferRelativeResize="0"/>
          <p:nvPr/>
        </p:nvPicPr>
        <p:blipFill rotWithShape="1">
          <a:blip r:embed="rId3">
            <a:alphaModFix/>
          </a:blip>
          <a:srcRect/>
          <a:stretch/>
        </p:blipFill>
        <p:spPr>
          <a:xfrm>
            <a:off x="623650" y="1707000"/>
            <a:ext cx="7971076" cy="261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930750" y="469400"/>
            <a:ext cx="7282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3600">
                <a:latin typeface="Lexend"/>
                <a:ea typeface="Lexend"/>
                <a:cs typeface="Lexend"/>
                <a:sym typeface="Lexend"/>
              </a:rPr>
              <a:t>Packet Tracking and Capturing</a:t>
            </a:r>
            <a:endParaRPr sz="3600">
              <a:latin typeface="Lexend"/>
              <a:ea typeface="Lexend"/>
              <a:cs typeface="Lexend"/>
              <a:sym typeface="Lexend"/>
            </a:endParaRPr>
          </a:p>
          <a:p>
            <a:pPr marL="0" lvl="0" indent="0" algn="l" rtl="0">
              <a:lnSpc>
                <a:spcPct val="100000"/>
              </a:lnSpc>
              <a:spcBef>
                <a:spcPts val="0"/>
              </a:spcBef>
              <a:spcAft>
                <a:spcPts val="0"/>
              </a:spcAft>
              <a:buSzPts val="2800"/>
              <a:buNone/>
            </a:pPr>
            <a:endParaRPr/>
          </a:p>
        </p:txBody>
      </p:sp>
      <p:sp>
        <p:nvSpPr>
          <p:cNvPr id="128" name="Google Shape;128;p25"/>
          <p:cNvSpPr txBox="1">
            <a:spLocks noGrp="1"/>
          </p:cNvSpPr>
          <p:nvPr>
            <p:ph type="body" idx="1"/>
          </p:nvPr>
        </p:nvSpPr>
        <p:spPr>
          <a:xfrm>
            <a:off x="325175" y="1289525"/>
            <a:ext cx="2394600" cy="3562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•Packet tracing code this code trace all the traffic of network and captures the details like source ip , destination ip , source port , destination port , Port number and length of packets.</a:t>
            </a:r>
            <a:endParaRPr>
              <a:latin typeface="Lexend"/>
              <a:ea typeface="Lexend"/>
              <a:cs typeface="Lexend"/>
              <a:sym typeface="Lexend"/>
            </a:endParaRPr>
          </a:p>
          <a:p>
            <a:pPr marL="0" lvl="0" indent="0" algn="l" rtl="0">
              <a:lnSpc>
                <a:spcPct val="90000"/>
              </a:lnSpc>
              <a:spcBef>
                <a:spcPts val="1000"/>
              </a:spcBef>
              <a:spcAft>
                <a:spcPts val="0"/>
              </a:spcAft>
              <a:buClr>
                <a:schemeClr val="dk1"/>
              </a:buClr>
              <a:buSzPts val="1100"/>
              <a:buFont typeface="Arial"/>
              <a:buNone/>
            </a:pPr>
            <a:endParaRPr>
              <a:latin typeface="Lexend"/>
              <a:ea typeface="Lexend"/>
              <a:cs typeface="Lexend"/>
              <a:sym typeface="Lexend"/>
            </a:endParaRPr>
          </a:p>
          <a:p>
            <a:pPr marL="0" lvl="0" indent="0" algn="l" rtl="0">
              <a:lnSpc>
                <a:spcPct val="115000"/>
              </a:lnSpc>
              <a:spcBef>
                <a:spcPts val="0"/>
              </a:spcBef>
              <a:spcAft>
                <a:spcPts val="1200"/>
              </a:spcAft>
              <a:buSzPts val="1800"/>
              <a:buNone/>
            </a:pPr>
            <a:endParaRPr>
              <a:latin typeface="Lexend"/>
              <a:ea typeface="Lexend"/>
              <a:cs typeface="Lexend"/>
              <a:sym typeface="Lexend"/>
            </a:endParaRPr>
          </a:p>
        </p:txBody>
      </p:sp>
      <p:pic>
        <p:nvPicPr>
          <p:cNvPr id="129" name="Google Shape;129;p25"/>
          <p:cNvPicPr preferRelativeResize="0"/>
          <p:nvPr/>
        </p:nvPicPr>
        <p:blipFill rotWithShape="1">
          <a:blip r:embed="rId3">
            <a:alphaModFix/>
          </a:blip>
          <a:srcRect/>
          <a:stretch/>
        </p:blipFill>
        <p:spPr>
          <a:xfrm>
            <a:off x="2952975" y="1289525"/>
            <a:ext cx="6052075" cy="32719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3703"/>
              <a:buNone/>
            </a:pPr>
            <a:r>
              <a:rPr lang="en" sz="3000">
                <a:latin typeface="Lexend"/>
                <a:ea typeface="Lexend"/>
                <a:cs typeface="Lexend"/>
                <a:sym typeface="Lexend"/>
              </a:rPr>
              <a:t>Poc (Blocking and Unblocking TCP and UDP rules)</a:t>
            </a:r>
            <a:endParaRPr/>
          </a:p>
        </p:txBody>
      </p:sp>
      <p:sp>
        <p:nvSpPr>
          <p:cNvPr id="135" name="Google Shape;135;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36" name="Google Shape;136;p26"/>
          <p:cNvPicPr preferRelativeResize="0"/>
          <p:nvPr/>
        </p:nvPicPr>
        <p:blipFill rotWithShape="1">
          <a:blip r:embed="rId3">
            <a:alphaModFix/>
          </a:blip>
          <a:srcRect/>
          <a:stretch/>
        </p:blipFill>
        <p:spPr>
          <a:xfrm>
            <a:off x="311700" y="1207975"/>
            <a:ext cx="4476750" cy="3867150"/>
          </a:xfrm>
          <a:prstGeom prst="rect">
            <a:avLst/>
          </a:prstGeom>
          <a:noFill/>
          <a:ln>
            <a:noFill/>
          </a:ln>
        </p:spPr>
      </p:pic>
      <p:pic>
        <p:nvPicPr>
          <p:cNvPr id="137" name="Google Shape;137;p26"/>
          <p:cNvPicPr preferRelativeResize="0"/>
          <p:nvPr/>
        </p:nvPicPr>
        <p:blipFill rotWithShape="1">
          <a:blip r:embed="rId4">
            <a:alphaModFix/>
          </a:blip>
          <a:srcRect/>
          <a:stretch/>
        </p:blipFill>
        <p:spPr>
          <a:xfrm>
            <a:off x="4052876" y="1207975"/>
            <a:ext cx="5091124" cy="37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7"/>
          <p:cNvPicPr preferRelativeResize="0"/>
          <p:nvPr/>
        </p:nvPicPr>
        <p:blipFill rotWithShape="1">
          <a:blip r:embed="rId3">
            <a:alphaModFix/>
          </a:blip>
          <a:srcRect/>
          <a:stretch/>
        </p:blipFill>
        <p:spPr>
          <a:xfrm>
            <a:off x="152400" y="152400"/>
            <a:ext cx="8839200" cy="47418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210450" y="550225"/>
            <a:ext cx="8723100" cy="1025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3703"/>
              <a:buNone/>
            </a:pPr>
            <a:r>
              <a:rPr lang="en" sz="3000">
                <a:latin typeface="Lexend"/>
                <a:ea typeface="Lexend"/>
                <a:cs typeface="Lexend"/>
                <a:sym typeface="Lexend"/>
              </a:rPr>
              <a:t>Poc(Filter Malicious request sent in different methods)</a:t>
            </a:r>
            <a:endParaRPr/>
          </a:p>
        </p:txBody>
      </p:sp>
      <p:sp>
        <p:nvSpPr>
          <p:cNvPr id="148" name="Google Shape;148;p28"/>
          <p:cNvSpPr txBox="1">
            <a:spLocks noGrp="1"/>
          </p:cNvSpPr>
          <p:nvPr>
            <p:ph type="body" idx="1"/>
          </p:nvPr>
        </p:nvSpPr>
        <p:spPr>
          <a:xfrm>
            <a:off x="311700" y="147310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49" name="Google Shape;149;p28"/>
          <p:cNvPicPr preferRelativeResize="0"/>
          <p:nvPr/>
        </p:nvPicPr>
        <p:blipFill rotWithShape="1">
          <a:blip r:embed="rId3">
            <a:alphaModFix/>
          </a:blip>
          <a:srcRect/>
          <a:stretch/>
        </p:blipFill>
        <p:spPr>
          <a:xfrm>
            <a:off x="590188" y="1575325"/>
            <a:ext cx="6105525" cy="2209800"/>
          </a:xfrm>
          <a:prstGeom prst="rect">
            <a:avLst/>
          </a:prstGeom>
          <a:noFill/>
          <a:ln>
            <a:noFill/>
          </a:ln>
        </p:spPr>
      </p:pic>
      <p:pic>
        <p:nvPicPr>
          <p:cNvPr id="150" name="Google Shape;150;p28"/>
          <p:cNvPicPr preferRelativeResize="0"/>
          <p:nvPr/>
        </p:nvPicPr>
        <p:blipFill rotWithShape="1">
          <a:blip r:embed="rId4">
            <a:alphaModFix/>
          </a:blip>
          <a:srcRect/>
          <a:stretch/>
        </p:blipFill>
        <p:spPr>
          <a:xfrm>
            <a:off x="590201" y="3785125"/>
            <a:ext cx="6105524" cy="9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910650" y="391175"/>
            <a:ext cx="73227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600">
                <a:latin typeface="Lexend"/>
                <a:ea typeface="Lexend"/>
                <a:cs typeface="Lexend"/>
                <a:sym typeface="Lexend"/>
              </a:rPr>
              <a:t>Discover Live Hosts on Network</a:t>
            </a:r>
            <a:endParaRPr sz="3600">
              <a:latin typeface="Lexend"/>
              <a:ea typeface="Lexend"/>
              <a:cs typeface="Lexend"/>
              <a:sym typeface="Lexend"/>
            </a:endParaRPr>
          </a:p>
        </p:txBody>
      </p:sp>
      <p:sp>
        <p:nvSpPr>
          <p:cNvPr id="156" name="Google Shape;156;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457200" lvl="0" indent="-342900" algn="just" rtl="0">
              <a:lnSpc>
                <a:spcPct val="90000"/>
              </a:lnSpc>
              <a:spcBef>
                <a:spcPts val="1000"/>
              </a:spcBef>
              <a:spcAft>
                <a:spcPts val="0"/>
              </a:spcAft>
              <a:buSzPts val="1800"/>
              <a:buFont typeface="Lexend"/>
              <a:buChar char="●"/>
            </a:pPr>
            <a:r>
              <a:rPr lang="en">
                <a:latin typeface="Lexend"/>
                <a:ea typeface="Lexend"/>
                <a:cs typeface="Lexend"/>
                <a:sym typeface="Lexend"/>
              </a:rPr>
              <a:t>Performs network scanning to identify live hosts within the network or specified IP ranges. Utilizes techniques such as ICMP ping sweeps, ARP scanning, or TCP SYN scans to probe for active hosts. Collects information about discovered hosts, including IP addresses, MAC addresses, and hostnames and OS information</a:t>
            </a:r>
            <a:endParaRPr>
              <a:latin typeface="Lexend"/>
              <a:ea typeface="Lexend"/>
              <a:cs typeface="Lexend"/>
              <a:sym typeface="Lexend"/>
            </a:endParaRPr>
          </a:p>
          <a:p>
            <a:pPr marL="457200" lvl="0" indent="0" algn="just" rtl="0">
              <a:lnSpc>
                <a:spcPct val="90000"/>
              </a:lnSpc>
              <a:spcBef>
                <a:spcPts val="1000"/>
              </a:spcBef>
              <a:spcAft>
                <a:spcPts val="0"/>
              </a:spcAft>
              <a:buSzPts val="1800"/>
              <a:buNone/>
            </a:pPr>
            <a:endParaRPr>
              <a:latin typeface="Lexend"/>
              <a:ea typeface="Lexend"/>
              <a:cs typeface="Lexend"/>
              <a:sym typeface="Lexe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30"/>
          <p:cNvPicPr preferRelativeResize="0"/>
          <p:nvPr/>
        </p:nvPicPr>
        <p:blipFill rotWithShape="1">
          <a:blip r:embed="rId3">
            <a:alphaModFix/>
          </a:blip>
          <a:srcRect/>
          <a:stretch/>
        </p:blipFill>
        <p:spPr>
          <a:xfrm>
            <a:off x="1036775" y="767475"/>
            <a:ext cx="7082425" cy="360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233250" y="458500"/>
            <a:ext cx="267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latin typeface="Lexend"/>
                <a:ea typeface="Lexend"/>
                <a:cs typeface="Lexend"/>
                <a:sym typeface="Lexend"/>
              </a:rPr>
              <a:t>Conclusion</a:t>
            </a:r>
            <a:endParaRPr sz="3600">
              <a:latin typeface="Lexend"/>
              <a:ea typeface="Lexend"/>
              <a:cs typeface="Lexend"/>
              <a:sym typeface="Lexend"/>
            </a:endParaRPr>
          </a:p>
        </p:txBody>
      </p:sp>
      <p:sp>
        <p:nvSpPr>
          <p:cNvPr id="167" name="Google Shape;16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0" lvl="0" indent="0" algn="just"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•The development of a firewall solution represents a crucial step towards strengthening network security and mitigating cyber threats. Through the implementation of advanced packet inspection, state tracking, and rule evaluation mechanisms, the firewall offers enhanced protection against unauthorized access, malicious activities, and data breaches. The user-friendly interface, robust configuration management, and real-time alerting capabilities ensure that network administrators can effectively manage and monitor the firewall to maintain a secure network environment. Moving forward, continued research and development in the field of network security will be essential to adapt to evolving cyber threats and ensure the resilience of network infrastructures.</a:t>
            </a:r>
            <a:endParaRPr>
              <a:latin typeface="Lexend"/>
              <a:ea typeface="Lexend"/>
              <a:cs typeface="Lexend"/>
              <a:sym typeface="Lexend"/>
            </a:endParaRPr>
          </a:p>
          <a:p>
            <a:pPr marL="0" lvl="0" indent="0" algn="just" rtl="0">
              <a:lnSpc>
                <a:spcPct val="115000"/>
              </a:lnSpc>
              <a:spcBef>
                <a:spcPts val="0"/>
              </a:spcBef>
              <a:spcAft>
                <a:spcPts val="1200"/>
              </a:spcAft>
              <a:buSzPts val="1800"/>
              <a:buNone/>
            </a:pPr>
            <a:endParaRPr>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485950" y="471950"/>
            <a:ext cx="41721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7777"/>
              <a:buNone/>
            </a:pPr>
            <a:r>
              <a:rPr lang="en" sz="4000">
                <a:latin typeface="Lexend"/>
                <a:ea typeface="Lexend"/>
                <a:cs typeface="Lexend"/>
                <a:sym typeface="Lexend"/>
              </a:rPr>
              <a:t>Table Of Contents  </a:t>
            </a:r>
            <a:endParaRPr>
              <a:latin typeface="Lexend"/>
              <a:ea typeface="Lexend"/>
              <a:cs typeface="Lexend"/>
              <a:sym typeface="Lexend"/>
            </a:endParaRPr>
          </a:p>
        </p:txBody>
      </p:sp>
      <p:sp>
        <p:nvSpPr>
          <p:cNvPr id="62" name="Google Shape;62;p14"/>
          <p:cNvSpPr txBox="1">
            <a:spLocks noGrp="1"/>
          </p:cNvSpPr>
          <p:nvPr>
            <p:ph type="body" idx="1"/>
          </p:nvPr>
        </p:nvSpPr>
        <p:spPr>
          <a:xfrm>
            <a:off x="311700" y="1246725"/>
            <a:ext cx="8520600" cy="3416400"/>
          </a:xfrm>
          <a:prstGeom prst="rect">
            <a:avLst/>
          </a:prstGeom>
          <a:noFill/>
          <a:ln>
            <a:noFill/>
          </a:ln>
        </p:spPr>
        <p:txBody>
          <a:bodyPr spcFirstLastPara="1" wrap="square" lIns="91425" tIns="91425" rIns="91425" bIns="91425" anchor="ctr" anchorCtr="0">
            <a:normAutofit/>
          </a:bodyPr>
          <a:lstStyle/>
          <a:p>
            <a:pPr marL="12700" lvl="0" indent="0" algn="l" rtl="0">
              <a:lnSpc>
                <a:spcPct val="90000"/>
              </a:lnSpc>
              <a:spcBef>
                <a:spcPts val="1000"/>
              </a:spcBef>
              <a:spcAft>
                <a:spcPts val="0"/>
              </a:spcAft>
              <a:buClr>
                <a:schemeClr val="dk1"/>
              </a:buClr>
              <a:buSzPts val="1100"/>
              <a:buFont typeface="Arial"/>
              <a:buNone/>
            </a:pPr>
            <a:r>
              <a:rPr lang="en">
                <a:solidFill>
                  <a:srgbClr val="434343"/>
                </a:solidFill>
                <a:latin typeface="Lexend"/>
                <a:ea typeface="Lexend"/>
                <a:cs typeface="Lexend"/>
                <a:sym typeface="Lexend"/>
              </a:rPr>
              <a:t>●Introduction</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●Objectives</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●Related Background</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●Expected Outcome</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●Tools &amp; Technology</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●Methodology (Modules)</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●TimeLine Charts with Milestones</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●Implementation Details</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●Conclusion</a:t>
            </a:r>
            <a:endParaRPr>
              <a:solidFill>
                <a:srgbClr val="434343"/>
              </a:solidFill>
              <a:latin typeface="Lexend"/>
              <a:ea typeface="Lexend"/>
              <a:cs typeface="Lexend"/>
              <a:sym typeface="Lexend"/>
            </a:endParaRPr>
          </a:p>
          <a:p>
            <a:pPr marL="12700" lvl="0" indent="0" algn="l" rtl="0">
              <a:lnSpc>
                <a:spcPct val="90000"/>
              </a:lnSpc>
              <a:spcBef>
                <a:spcPts val="0"/>
              </a:spcBef>
              <a:spcAft>
                <a:spcPts val="0"/>
              </a:spcAft>
              <a:buClr>
                <a:schemeClr val="dk1"/>
              </a:buClr>
              <a:buSzPts val="1100"/>
              <a:buFont typeface="Arial"/>
              <a:buNone/>
            </a:pPr>
            <a:r>
              <a:rPr lang="en">
                <a:solidFill>
                  <a:srgbClr val="434343"/>
                </a:solidFill>
                <a:latin typeface="Lexend"/>
                <a:ea typeface="Lexend"/>
                <a:cs typeface="Lexend"/>
                <a:sym typeface="Lexend"/>
              </a:rPr>
              <a:t>●References</a:t>
            </a:r>
            <a:endParaRPr>
              <a:solidFill>
                <a:srgbClr val="434343"/>
              </a:solidFill>
              <a:latin typeface="Lexend"/>
              <a:ea typeface="Lexend"/>
              <a:cs typeface="Lexend"/>
              <a:sym typeface="Lexend"/>
            </a:endParaRPr>
          </a:p>
          <a:p>
            <a:pPr marL="0" lvl="0" indent="0" algn="l" rtl="0">
              <a:lnSpc>
                <a:spcPct val="115000"/>
              </a:lnSpc>
              <a:spcBef>
                <a:spcPts val="0"/>
              </a:spcBef>
              <a:spcAft>
                <a:spcPts val="1200"/>
              </a:spcAft>
              <a:buSzPts val="1800"/>
              <a:buNone/>
            </a:pPr>
            <a:endParaRPr b="1">
              <a:solidFill>
                <a:schemeClr val="dk1"/>
              </a:solidFill>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255350" y="599000"/>
            <a:ext cx="27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latin typeface="Lexend"/>
                <a:ea typeface="Lexend"/>
                <a:cs typeface="Lexend"/>
                <a:sym typeface="Lexend"/>
              </a:rPr>
              <a:t>References</a:t>
            </a:r>
            <a:endParaRPr sz="3600">
              <a:latin typeface="Lexend"/>
              <a:ea typeface="Lexend"/>
              <a:cs typeface="Lexend"/>
              <a:sym typeface="Lexend"/>
            </a:endParaRPr>
          </a:p>
        </p:txBody>
      </p:sp>
      <p:sp>
        <p:nvSpPr>
          <p:cNvPr id="173" name="Google Shape;173;p32"/>
          <p:cNvSpPr txBox="1">
            <a:spLocks noGrp="1"/>
          </p:cNvSpPr>
          <p:nvPr>
            <p:ph type="body" idx="1"/>
          </p:nvPr>
        </p:nvSpPr>
        <p:spPr>
          <a:xfrm>
            <a:off x="190525" y="1489075"/>
            <a:ext cx="8520600" cy="3416400"/>
          </a:xfrm>
          <a:prstGeom prst="rect">
            <a:avLst/>
          </a:prstGeom>
          <a:noFill/>
          <a:ln>
            <a:noFill/>
          </a:ln>
        </p:spPr>
        <p:txBody>
          <a:bodyPr spcFirstLastPara="1" wrap="square" lIns="91425" tIns="91425" rIns="91425" bIns="91425" anchor="ctr" anchorCtr="0">
            <a:normAutofit/>
          </a:bodyPr>
          <a:lstStyle/>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•WWW.GOOGLE.COM</a:t>
            </a:r>
            <a:endParaRPr>
              <a:latin typeface="Lexend"/>
              <a:ea typeface="Lexend"/>
              <a:cs typeface="Lexend"/>
              <a:sym typeface="Lexend"/>
            </a:endParaRPr>
          </a:p>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•WWW.YOUTUBE.COM </a:t>
            </a:r>
            <a:endParaRPr>
              <a:latin typeface="Lexend"/>
              <a:ea typeface="Lexend"/>
              <a:cs typeface="Lexend"/>
              <a:sym typeface="Lexend"/>
            </a:endParaRPr>
          </a:p>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•WWW.GEEKSFORGEEKS.COM </a:t>
            </a:r>
            <a:endParaRPr>
              <a:latin typeface="Lexend"/>
              <a:ea typeface="Lexend"/>
              <a:cs typeface="Lexend"/>
              <a:sym typeface="Lexend"/>
            </a:endParaRPr>
          </a:p>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•WWW.FORTINET.COM </a:t>
            </a:r>
            <a:endParaRPr>
              <a:latin typeface="Lexend"/>
              <a:ea typeface="Lexend"/>
              <a:cs typeface="Lexend"/>
              <a:sym typeface="Lexend"/>
            </a:endParaRPr>
          </a:p>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•WWW.RESEARCHGATE.NET </a:t>
            </a:r>
            <a:endParaRPr>
              <a:latin typeface="Lexend"/>
              <a:ea typeface="Lexend"/>
              <a:cs typeface="Lexend"/>
              <a:sym typeface="Lexend"/>
            </a:endParaRPr>
          </a:p>
          <a:p>
            <a:pPr marL="0" lvl="0" indent="0" algn="l" rtl="0">
              <a:lnSpc>
                <a:spcPct val="90000"/>
              </a:lnSpc>
              <a:spcBef>
                <a:spcPts val="1000"/>
              </a:spcBef>
              <a:spcAft>
                <a:spcPts val="0"/>
              </a:spcAft>
              <a:buClr>
                <a:schemeClr val="dk1"/>
              </a:buClr>
              <a:buSzPts val="1100"/>
              <a:buFont typeface="Arial"/>
              <a:buNone/>
            </a:pPr>
            <a:r>
              <a:rPr lang="en">
                <a:latin typeface="Lexend"/>
                <a:ea typeface="Lexend"/>
                <a:cs typeface="Lexend"/>
                <a:sym typeface="Lexend"/>
              </a:rPr>
              <a:t>•WWW.IEEEXPLORE.IEEE.ORG </a:t>
            </a:r>
            <a:endParaRPr>
              <a:latin typeface="Lexend"/>
              <a:ea typeface="Lexend"/>
              <a:cs typeface="Lexend"/>
              <a:sym typeface="Lexend"/>
            </a:endParaRPr>
          </a:p>
          <a:p>
            <a:pPr marL="0" lvl="0" indent="0" algn="l" rtl="0">
              <a:lnSpc>
                <a:spcPct val="115000"/>
              </a:lnSpc>
              <a:spcBef>
                <a:spcPts val="0"/>
              </a:spcBef>
              <a:spcAft>
                <a:spcPts val="1200"/>
              </a:spcAft>
              <a:buSzPts val="1800"/>
              <a:buNone/>
            </a:pPr>
            <a:endParaRPr>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p:nvPr/>
        </p:nvSpPr>
        <p:spPr>
          <a:xfrm>
            <a:off x="1703250" y="2200800"/>
            <a:ext cx="5737500" cy="74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20"/>
              <a:buFont typeface="Arial"/>
              <a:buNone/>
            </a:pPr>
            <a:r>
              <a:rPr lang="en" sz="3620" b="0" i="0" u="none" strike="noStrike" cap="none">
                <a:solidFill>
                  <a:schemeClr val="dk1"/>
                </a:solidFill>
                <a:latin typeface="Lexend"/>
                <a:ea typeface="Lexend"/>
                <a:cs typeface="Lexend"/>
                <a:sym typeface="Lexend"/>
              </a:rPr>
              <a:t>Web Application Firewall </a:t>
            </a:r>
            <a:endParaRPr sz="3620" b="0" i="0" u="none" strike="noStrike" cap="none">
              <a:solidFill>
                <a:schemeClr val="dk1"/>
              </a:solidFill>
              <a:latin typeface="Lexend"/>
              <a:ea typeface="Lexend"/>
              <a:cs typeface="Lexend"/>
              <a:sym typeface="Lexe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030300" y="479625"/>
            <a:ext cx="3083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20">
                <a:latin typeface="Lexend"/>
                <a:ea typeface="Lexend"/>
                <a:cs typeface="Lexend"/>
                <a:sym typeface="Lexend"/>
              </a:rPr>
              <a:t>Introduction</a:t>
            </a:r>
            <a:endParaRPr sz="3620">
              <a:latin typeface="Lexend"/>
              <a:ea typeface="Lexend"/>
              <a:cs typeface="Lexend"/>
              <a:sym typeface="Lexend"/>
            </a:endParaRPr>
          </a:p>
        </p:txBody>
      </p:sp>
      <p:sp>
        <p:nvSpPr>
          <p:cNvPr id="184" name="Google Shape;184;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0" lvl="0" indent="0" algn="just" rtl="0">
              <a:lnSpc>
                <a:spcPct val="115000"/>
              </a:lnSpc>
              <a:spcBef>
                <a:spcPts val="0"/>
              </a:spcBef>
              <a:spcAft>
                <a:spcPts val="1200"/>
              </a:spcAft>
              <a:buSzPts val="1800"/>
              <a:buNone/>
            </a:pPr>
            <a:r>
              <a:rPr lang="en">
                <a:highlight>
                  <a:srgbClr val="FFFFFF"/>
                </a:highlight>
                <a:latin typeface="Lexend"/>
                <a:ea typeface="Lexend"/>
                <a:cs typeface="Lexend"/>
                <a:sym typeface="Lexend"/>
              </a:rPr>
              <a:t>A Web Application Firewall (WAF) serves as a specialized security measure for safeguarding web applications against online threats. Positioned as a barrier between the web application and the internet, it continuously monitors and filters HTTP traffic, detecting and blocking malicious requests like SQL injection and cross-site scripting based on predefined rules. By preventing unauthorized access and potential data breaches, WAFs play a crucial role in enhancing the overall security of web applications</a:t>
            </a:r>
            <a:endParaRPr>
              <a:latin typeface="Lexend"/>
              <a:ea typeface="Lexend"/>
              <a:cs typeface="Lexend"/>
              <a:sym typeface="Lexe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3379500" y="445025"/>
            <a:ext cx="2385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11"/>
              <a:buNone/>
            </a:pPr>
            <a:r>
              <a:rPr lang="en" sz="3600">
                <a:latin typeface="Lexend"/>
                <a:ea typeface="Lexend"/>
                <a:cs typeface="Lexend"/>
                <a:sym typeface="Lexend"/>
              </a:rPr>
              <a:t>Objective</a:t>
            </a:r>
            <a:endParaRPr sz="3600"/>
          </a:p>
        </p:txBody>
      </p:sp>
      <p:sp>
        <p:nvSpPr>
          <p:cNvPr id="190" name="Google Shape;190;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457200" lvl="0" indent="-342900" algn="l" rtl="0">
              <a:lnSpc>
                <a:spcPct val="115000"/>
              </a:lnSpc>
              <a:spcBef>
                <a:spcPts val="150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To enhance the security of the Flask web application.</a:t>
            </a:r>
            <a:endParaRPr>
              <a:solidFill>
                <a:srgbClr val="434343"/>
              </a:solidFill>
              <a:highlight>
                <a:srgbClr val="FFFFFF"/>
              </a:highlight>
              <a:latin typeface="Lexend"/>
              <a:ea typeface="Lexend"/>
              <a:cs typeface="Lexend"/>
              <a:sym typeface="Lexend"/>
            </a:endParaRPr>
          </a:p>
          <a:p>
            <a:pPr marL="457200" lvl="0" indent="-342900" algn="l"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To detect and prevent SQL injection, XSS injection, OS command injection, and path traversal attacks.</a:t>
            </a:r>
            <a:endParaRPr>
              <a:solidFill>
                <a:srgbClr val="434343"/>
              </a:solidFill>
              <a:highlight>
                <a:srgbClr val="FFFFFF"/>
              </a:highlight>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If user tries to do some malicious activity send a email notification on administrator’s email address and user see 403 error on application.</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SSL certificate added and secure web application on https.</a:t>
            </a:r>
            <a:endParaRPr>
              <a:latin typeface="Lexend"/>
              <a:ea typeface="Lexend"/>
              <a:cs typeface="Lexend"/>
              <a:sym typeface="Lexe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2216700" y="458500"/>
            <a:ext cx="471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3600">
                <a:latin typeface="Lexend"/>
                <a:ea typeface="Lexend"/>
                <a:cs typeface="Lexend"/>
                <a:sym typeface="Lexend"/>
              </a:rPr>
              <a:t>Related Background</a:t>
            </a:r>
            <a:endParaRPr sz="3600">
              <a:latin typeface="Lexend"/>
              <a:ea typeface="Lexend"/>
              <a:cs typeface="Lexend"/>
              <a:sym typeface="Lexend"/>
            </a:endParaRPr>
          </a:p>
          <a:p>
            <a:pPr marL="0" lvl="0" indent="0" algn="l" rtl="0">
              <a:lnSpc>
                <a:spcPct val="100000"/>
              </a:lnSpc>
              <a:spcBef>
                <a:spcPts val="0"/>
              </a:spcBef>
              <a:spcAft>
                <a:spcPts val="0"/>
              </a:spcAft>
              <a:buSzPts val="2800"/>
              <a:buNone/>
            </a:pPr>
            <a:endParaRPr sz="3600"/>
          </a:p>
        </p:txBody>
      </p:sp>
      <p:sp>
        <p:nvSpPr>
          <p:cNvPr id="196" name="Google Shape;196;p36"/>
          <p:cNvSpPr txBox="1">
            <a:spLocks noGrp="1"/>
          </p:cNvSpPr>
          <p:nvPr>
            <p:ph type="body" idx="1"/>
          </p:nvPr>
        </p:nvSpPr>
        <p:spPr>
          <a:xfrm>
            <a:off x="311700" y="15041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web vulnerabilities: SQL injection, XSS injection, OS command injection, path traversal.</a:t>
            </a:r>
            <a:endParaRPr>
              <a:solidFill>
                <a:srgbClr val="434343"/>
              </a:solidFill>
              <a:highlight>
                <a:srgbClr val="FFFFFF"/>
              </a:highlight>
              <a:latin typeface="Lexend"/>
              <a:ea typeface="Lexend"/>
              <a:cs typeface="Lexend"/>
              <a:sym typeface="Lexend"/>
            </a:endParaRPr>
          </a:p>
          <a:p>
            <a:pPr marL="457200" lvl="0" indent="-342900" algn="l"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Flask framework and its role in web application development.</a:t>
            </a:r>
            <a:endParaRPr>
              <a:solidFill>
                <a:srgbClr val="434343"/>
              </a:solidFill>
              <a:highlight>
                <a:srgbClr val="FFFFFF"/>
              </a:highlight>
              <a:latin typeface="Lexend"/>
              <a:ea typeface="Lexend"/>
              <a:cs typeface="Lexend"/>
              <a:sym typeface="Lexend"/>
            </a:endParaRPr>
          </a:p>
          <a:p>
            <a:pPr marL="457200" lvl="0" indent="-342900" algn="l"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Created UI in the html, Bootstrap and JS scripts , and CSS</a:t>
            </a:r>
            <a:endParaRPr>
              <a:solidFill>
                <a:srgbClr val="434343"/>
              </a:solidFill>
              <a:highlight>
                <a:srgbClr val="FFFFFF"/>
              </a:highlight>
              <a:latin typeface="Lexend"/>
              <a:ea typeface="Lexend"/>
              <a:cs typeface="Lexend"/>
              <a:sym typeface="Lexend"/>
            </a:endParaRPr>
          </a:p>
          <a:p>
            <a:pPr marL="457200" lvl="0" indent="-342900" algn="l"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For notification on email use python library ”smtp” and MIME for text email notification</a:t>
            </a:r>
            <a:endParaRPr>
              <a:solidFill>
                <a:srgbClr val="434343"/>
              </a:solidFill>
              <a:highlight>
                <a:srgbClr val="FFFFFF"/>
              </a:highlight>
              <a:latin typeface="Lexend"/>
              <a:ea typeface="Lexend"/>
              <a:cs typeface="Lexend"/>
              <a:sym typeface="Lexend"/>
            </a:endParaRPr>
          </a:p>
          <a:p>
            <a:pPr marL="457200" lvl="0" indent="0" algn="l" rtl="0">
              <a:lnSpc>
                <a:spcPct val="115000"/>
              </a:lnSpc>
              <a:spcBef>
                <a:spcPts val="0"/>
              </a:spcBef>
              <a:spcAft>
                <a:spcPts val="0"/>
              </a:spcAft>
              <a:buSzPts val="1800"/>
              <a:buNone/>
            </a:pPr>
            <a:endParaRPr>
              <a:highlight>
                <a:srgbClr val="FFFFFF"/>
              </a:highlight>
              <a:latin typeface="Lexend"/>
              <a:ea typeface="Lexend"/>
              <a:cs typeface="Lexend"/>
              <a:sym typeface="Lexe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2337900" y="458475"/>
            <a:ext cx="4468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solidFill>
                  <a:srgbClr val="0D0D0D"/>
                </a:solidFill>
                <a:highlight>
                  <a:srgbClr val="FFFFFF"/>
                </a:highlight>
                <a:latin typeface="Lexend"/>
                <a:ea typeface="Lexend"/>
                <a:cs typeface="Lexend"/>
                <a:sym typeface="Lexend"/>
              </a:rPr>
              <a:t>Expected Outcome</a:t>
            </a:r>
            <a:endParaRPr sz="3600"/>
          </a:p>
        </p:txBody>
      </p:sp>
      <p:sp>
        <p:nvSpPr>
          <p:cNvPr id="202" name="Google Shape;202;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457200" lvl="0" indent="-342900" algn="just" rtl="0">
              <a:lnSpc>
                <a:spcPct val="115000"/>
              </a:lnSpc>
              <a:spcBef>
                <a:spcPts val="150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Improved security posture of the web application.</a:t>
            </a:r>
            <a:endParaRPr>
              <a:solidFill>
                <a:srgbClr val="434343"/>
              </a:solidFill>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Prevention of common web attacks.</a:t>
            </a:r>
            <a:endParaRPr>
              <a:solidFill>
                <a:srgbClr val="434343"/>
              </a:solidFill>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Enhanced user trust and confidence in the application's security.</a:t>
            </a:r>
            <a:endParaRPr>
              <a:solidFill>
                <a:srgbClr val="434343"/>
              </a:solidFill>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Create a proper UI for user easily access the application. </a:t>
            </a:r>
            <a:endParaRPr>
              <a:solidFill>
                <a:srgbClr val="434343"/>
              </a:solidFill>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Send a alert to the administrator on email </a:t>
            </a:r>
            <a:endParaRPr>
              <a:solidFill>
                <a:srgbClr val="434343"/>
              </a:solidFill>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Clr>
                <a:srgbClr val="434343"/>
              </a:buClr>
              <a:buSzPts val="1800"/>
              <a:buFont typeface="Lexend"/>
              <a:buChar char="●"/>
            </a:pPr>
            <a:r>
              <a:rPr lang="en">
                <a:solidFill>
                  <a:srgbClr val="434343"/>
                </a:solidFill>
                <a:highlight>
                  <a:srgbClr val="FFFFFF"/>
                </a:highlight>
                <a:latin typeface="Lexend"/>
                <a:ea typeface="Lexend"/>
                <a:cs typeface="Lexend"/>
                <a:sym typeface="Lexend"/>
              </a:rPr>
              <a:t>Add UUID for fetch the user os details </a:t>
            </a:r>
            <a:endParaRPr>
              <a:solidFill>
                <a:srgbClr val="434343"/>
              </a:solidFill>
              <a:highlight>
                <a:srgbClr val="FFFFFF"/>
              </a:highlight>
              <a:latin typeface="Lexend"/>
              <a:ea typeface="Lexend"/>
              <a:cs typeface="Lexend"/>
              <a:sym typeface="Lexend"/>
            </a:endParaRPr>
          </a:p>
          <a:p>
            <a:pPr marL="457200" lvl="0" indent="0" algn="just" rtl="0">
              <a:lnSpc>
                <a:spcPct val="115000"/>
              </a:lnSpc>
              <a:spcBef>
                <a:spcPts val="0"/>
              </a:spcBef>
              <a:spcAft>
                <a:spcPts val="1200"/>
              </a:spcAft>
              <a:buSzPts val="1800"/>
              <a:buNone/>
            </a:pPr>
            <a:endParaRPr>
              <a:latin typeface="Lexend"/>
              <a:ea typeface="Lexend"/>
              <a:cs typeface="Lexend"/>
              <a:sym typeface="Lexe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2242650" y="484725"/>
            <a:ext cx="4658700" cy="61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500"/>
              </a:spcBef>
              <a:spcAft>
                <a:spcPts val="0"/>
              </a:spcAft>
              <a:buClr>
                <a:schemeClr val="dk1"/>
              </a:buClr>
              <a:buSzPts val="1100"/>
              <a:buFont typeface="Arial"/>
              <a:buNone/>
            </a:pPr>
            <a:r>
              <a:rPr lang="en" sz="3600">
                <a:solidFill>
                  <a:srgbClr val="0D0D0D"/>
                </a:solidFill>
                <a:highlight>
                  <a:srgbClr val="FFFFFF"/>
                </a:highlight>
                <a:latin typeface="Lexend"/>
                <a:ea typeface="Lexend"/>
                <a:cs typeface="Lexend"/>
                <a:sym typeface="Lexend"/>
              </a:rPr>
              <a:t>Tools &amp; Technology</a:t>
            </a:r>
            <a:endParaRPr sz="3600">
              <a:solidFill>
                <a:srgbClr val="0D0D0D"/>
              </a:solidFill>
              <a:highlight>
                <a:srgbClr val="FFFFFF"/>
              </a:highlight>
              <a:latin typeface="Lexend"/>
              <a:ea typeface="Lexend"/>
              <a:cs typeface="Lexend"/>
              <a:sym typeface="Lexend"/>
            </a:endParaRPr>
          </a:p>
          <a:p>
            <a:pPr marL="0" lvl="0" indent="0" algn="l" rtl="0">
              <a:lnSpc>
                <a:spcPct val="100000"/>
              </a:lnSpc>
              <a:spcBef>
                <a:spcPts val="0"/>
              </a:spcBef>
              <a:spcAft>
                <a:spcPts val="0"/>
              </a:spcAft>
              <a:buSzPts val="2800"/>
              <a:buNone/>
            </a:pPr>
            <a:endParaRPr sz="3600">
              <a:latin typeface="Lexend"/>
              <a:ea typeface="Lexend"/>
              <a:cs typeface="Lexend"/>
              <a:sym typeface="Lexend"/>
            </a:endParaRPr>
          </a:p>
        </p:txBody>
      </p:sp>
      <p:sp>
        <p:nvSpPr>
          <p:cNvPr id="208" name="Google Shape;208;p38"/>
          <p:cNvSpPr txBox="1">
            <a:spLocks noGrp="1"/>
          </p:cNvSpPr>
          <p:nvPr>
            <p:ph type="body" idx="1"/>
          </p:nvPr>
        </p:nvSpPr>
        <p:spPr>
          <a:xfrm>
            <a:off x="311700" y="1164775"/>
            <a:ext cx="8520600" cy="3026400"/>
          </a:xfrm>
          <a:prstGeom prst="rect">
            <a:avLst/>
          </a:prstGeom>
          <a:noFill/>
          <a:ln>
            <a:noFill/>
          </a:ln>
        </p:spPr>
        <p:txBody>
          <a:bodyPr spcFirstLastPara="1" wrap="square" lIns="91425" tIns="91425" rIns="91425" bIns="91425" anchor="ctr" anchorCtr="0">
            <a:noAutofit/>
          </a:bodyPr>
          <a:lstStyle/>
          <a:p>
            <a:pPr marL="457200" lvl="0" indent="-344741" algn="l" rtl="0">
              <a:lnSpc>
                <a:spcPct val="95000"/>
              </a:lnSpc>
              <a:spcBef>
                <a:spcPts val="0"/>
              </a:spcBef>
              <a:spcAft>
                <a:spcPts val="0"/>
              </a:spcAft>
              <a:buSzPts val="1829"/>
              <a:buFont typeface="Lexend"/>
              <a:buChar char="●"/>
            </a:pPr>
            <a:r>
              <a:rPr lang="en" sz="1829">
                <a:latin typeface="Lexend"/>
                <a:ea typeface="Lexend"/>
                <a:cs typeface="Lexend"/>
                <a:sym typeface="Lexend"/>
              </a:rPr>
              <a:t>Flask: Python-based micro web framework.</a:t>
            </a:r>
            <a:endParaRPr sz="1829">
              <a:latin typeface="Lexend"/>
              <a:ea typeface="Lexend"/>
              <a:cs typeface="Lexend"/>
              <a:sym typeface="Lexend"/>
            </a:endParaRPr>
          </a:p>
          <a:p>
            <a:pPr marL="457200" lvl="0" indent="-344741" algn="l" rtl="0">
              <a:lnSpc>
                <a:spcPct val="95000"/>
              </a:lnSpc>
              <a:spcBef>
                <a:spcPts val="0"/>
              </a:spcBef>
              <a:spcAft>
                <a:spcPts val="0"/>
              </a:spcAft>
              <a:buSzPts val="1829"/>
              <a:buFont typeface="Lexend"/>
              <a:buChar char="●"/>
            </a:pPr>
            <a:r>
              <a:rPr lang="en" sz="1829">
                <a:latin typeface="Lexend"/>
                <a:ea typeface="Lexend"/>
                <a:cs typeface="Lexend"/>
                <a:sym typeface="Lexend"/>
              </a:rPr>
              <a:t>Python: Programming language for backend development</a:t>
            </a:r>
            <a:endParaRPr sz="1829">
              <a:latin typeface="Lexend"/>
              <a:ea typeface="Lexend"/>
              <a:cs typeface="Lexend"/>
              <a:sym typeface="Lexend"/>
            </a:endParaRPr>
          </a:p>
          <a:p>
            <a:pPr marL="457200" lvl="0" indent="-344741" algn="l" rtl="0">
              <a:lnSpc>
                <a:spcPct val="95000"/>
              </a:lnSpc>
              <a:spcBef>
                <a:spcPts val="0"/>
              </a:spcBef>
              <a:spcAft>
                <a:spcPts val="0"/>
              </a:spcAft>
              <a:buSzPts val="1829"/>
              <a:buFont typeface="Lexend"/>
              <a:buChar char="●"/>
            </a:pPr>
            <a:r>
              <a:rPr lang="en" sz="1829">
                <a:latin typeface="Lexend"/>
                <a:ea typeface="Lexend"/>
                <a:cs typeface="Lexend"/>
                <a:sym typeface="Lexend"/>
              </a:rPr>
              <a:t>Bootstrap: user for creating the UI part (front end Development)</a:t>
            </a:r>
            <a:endParaRPr sz="1829">
              <a:latin typeface="Lexend"/>
              <a:ea typeface="Lexend"/>
              <a:cs typeface="Lexend"/>
              <a:sym typeface="Lexend"/>
            </a:endParaRPr>
          </a:p>
          <a:p>
            <a:pPr marL="457200" lvl="0" indent="-344741" algn="l" rtl="0">
              <a:lnSpc>
                <a:spcPct val="95000"/>
              </a:lnSpc>
              <a:spcBef>
                <a:spcPts val="0"/>
              </a:spcBef>
              <a:spcAft>
                <a:spcPts val="0"/>
              </a:spcAft>
              <a:buSzPts val="1829"/>
              <a:buFont typeface="Lexend"/>
              <a:buChar char="●"/>
            </a:pPr>
            <a:r>
              <a:rPr lang="en" sz="1829">
                <a:latin typeface="Lexend"/>
                <a:ea typeface="Lexend"/>
                <a:cs typeface="Lexend"/>
                <a:sym typeface="Lexend"/>
              </a:rPr>
              <a:t>WAF rules and policies : for detecting and blocking malicious activity and requests.</a:t>
            </a:r>
            <a:endParaRPr sz="1829">
              <a:latin typeface="Lexend"/>
              <a:ea typeface="Lexend"/>
              <a:cs typeface="Lexend"/>
              <a:sym typeface="Lexend"/>
            </a:endParaRPr>
          </a:p>
          <a:p>
            <a:pPr marL="457200" lvl="0" indent="0" algn="l" rtl="0">
              <a:lnSpc>
                <a:spcPct val="95000"/>
              </a:lnSpc>
              <a:spcBef>
                <a:spcPts val="1200"/>
              </a:spcBef>
              <a:spcAft>
                <a:spcPts val="0"/>
              </a:spcAft>
              <a:buNone/>
            </a:pPr>
            <a:endParaRPr sz="1829">
              <a:latin typeface="Lexend"/>
              <a:ea typeface="Lexend"/>
              <a:cs typeface="Lexend"/>
              <a:sym typeface="Lexe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1738650" y="445075"/>
            <a:ext cx="56667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20">
                <a:latin typeface="Lexend"/>
                <a:ea typeface="Lexend"/>
                <a:cs typeface="Lexend"/>
                <a:sym typeface="Lexend"/>
              </a:rPr>
              <a:t>Methodology (Modules)</a:t>
            </a:r>
            <a:endParaRPr sz="3620">
              <a:latin typeface="Lexend"/>
              <a:ea typeface="Lexend"/>
              <a:cs typeface="Lexend"/>
              <a:sym typeface="Lexend"/>
            </a:endParaRPr>
          </a:p>
        </p:txBody>
      </p:sp>
      <p:sp>
        <p:nvSpPr>
          <p:cNvPr id="214" name="Google Shape;214;p39"/>
          <p:cNvSpPr txBox="1">
            <a:spLocks noGrp="1"/>
          </p:cNvSpPr>
          <p:nvPr>
            <p:ph type="body" idx="1"/>
          </p:nvPr>
        </p:nvSpPr>
        <p:spPr>
          <a:xfrm>
            <a:off x="311700" y="1349400"/>
            <a:ext cx="8520600" cy="3794100"/>
          </a:xfrm>
          <a:prstGeom prst="rect">
            <a:avLst/>
          </a:prstGeom>
          <a:noFill/>
          <a:ln>
            <a:noFill/>
          </a:ln>
        </p:spPr>
        <p:txBody>
          <a:bodyPr spcFirstLastPara="1" wrap="square" lIns="91425" tIns="91425" rIns="91425" bIns="91425" anchor="ctr" anchorCtr="0">
            <a:noAutofit/>
          </a:bodyPr>
          <a:lstStyle/>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Homepage</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About-us page</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Contact-us page </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Input Validation Module: Validate user inputs to prevent injection attacks.</a:t>
            </a:r>
            <a:endParaRPr>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XSS Protection Module: Implement measures to prevent cross-site scripting attacks.</a:t>
            </a:r>
            <a:endParaRPr>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OS Command Injection Prevention Module: Sanitize inputs to prevent OS command injection.</a:t>
            </a:r>
            <a:endParaRPr>
              <a:highlight>
                <a:srgbClr val="FFFFFF"/>
              </a:highlight>
              <a:latin typeface="Lexend"/>
              <a:ea typeface="Lexend"/>
              <a:cs typeface="Lexend"/>
              <a:sym typeface="Lexend"/>
            </a:endParaRPr>
          </a:p>
          <a:p>
            <a:pPr marL="457200" lvl="0" indent="0" algn="just" rtl="0">
              <a:lnSpc>
                <a:spcPct val="115000"/>
              </a:lnSpc>
              <a:spcBef>
                <a:spcPts val="0"/>
              </a:spcBef>
              <a:spcAft>
                <a:spcPts val="0"/>
              </a:spcAft>
              <a:buSzPts val="1800"/>
              <a:buNone/>
            </a:pPr>
            <a:endParaRPr>
              <a:highlight>
                <a:srgbClr val="FFFFFF"/>
              </a:highlight>
              <a:latin typeface="Lexend"/>
              <a:ea typeface="Lexend"/>
              <a:cs typeface="Lexend"/>
              <a:sym typeface="Lexend"/>
            </a:endParaRPr>
          </a:p>
          <a:p>
            <a:pPr marL="457200" lvl="0" indent="0" algn="just" rtl="0">
              <a:lnSpc>
                <a:spcPct val="115000"/>
              </a:lnSpc>
              <a:spcBef>
                <a:spcPts val="0"/>
              </a:spcBef>
              <a:spcAft>
                <a:spcPts val="0"/>
              </a:spcAft>
              <a:buSzPts val="1800"/>
              <a:buNone/>
            </a:pPr>
            <a:endParaRPr>
              <a:highlight>
                <a:srgbClr val="FFFFFF"/>
              </a:highlight>
              <a:latin typeface="Lexend"/>
              <a:ea typeface="Lexend"/>
              <a:cs typeface="Lexend"/>
              <a:sym typeface="Lexend"/>
            </a:endParaRPr>
          </a:p>
          <a:p>
            <a:pPr marL="457200" lvl="0" indent="0" algn="just" rtl="0">
              <a:lnSpc>
                <a:spcPct val="115000"/>
              </a:lnSpc>
              <a:spcBef>
                <a:spcPts val="0"/>
              </a:spcBef>
              <a:spcAft>
                <a:spcPts val="1200"/>
              </a:spcAft>
              <a:buSzPts val="1800"/>
              <a:buNone/>
            </a:pPr>
            <a:endParaRPr>
              <a:latin typeface="Lexend"/>
              <a:ea typeface="Lexend"/>
              <a:cs typeface="Lexend"/>
              <a:sym typeface="Lexe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1733250" y="468100"/>
            <a:ext cx="567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 sz="3600">
                <a:latin typeface="Lexend"/>
                <a:ea typeface="Lexend"/>
                <a:cs typeface="Lexend"/>
                <a:sym typeface="Lexend"/>
              </a:rPr>
              <a:t>Methodology (Modules)</a:t>
            </a:r>
            <a:endParaRPr sz="3600">
              <a:latin typeface="Lexend"/>
              <a:ea typeface="Lexend"/>
              <a:cs typeface="Lexend"/>
              <a:sym typeface="Lexend"/>
            </a:endParaRPr>
          </a:p>
          <a:p>
            <a:pPr marL="0" lvl="0" indent="0" algn="l" rtl="0">
              <a:lnSpc>
                <a:spcPct val="100000"/>
              </a:lnSpc>
              <a:spcBef>
                <a:spcPts val="0"/>
              </a:spcBef>
              <a:spcAft>
                <a:spcPts val="0"/>
              </a:spcAft>
              <a:buSzPts val="3111"/>
              <a:buNone/>
            </a:pPr>
            <a:endParaRPr sz="3600"/>
          </a:p>
        </p:txBody>
      </p:sp>
      <p:sp>
        <p:nvSpPr>
          <p:cNvPr id="220" name="Google Shape;220;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Lexend"/>
              <a:buChar char="●"/>
            </a:pPr>
            <a:r>
              <a:rPr lang="en">
                <a:highlight>
                  <a:schemeClr val="lt1"/>
                </a:highlight>
                <a:latin typeface="Lexend"/>
                <a:ea typeface="Lexend"/>
                <a:cs typeface="Lexend"/>
                <a:sym typeface="Lexend"/>
              </a:rPr>
              <a:t>Path Traversal Detection Module: Implement checks to detect and prevent path traversal attacks.</a:t>
            </a:r>
            <a:endParaRPr>
              <a:highlight>
                <a:srgbClr val="FFFFFF"/>
              </a:highlight>
              <a:latin typeface="Lexend"/>
              <a:ea typeface="Lexend"/>
              <a:cs typeface="Lexend"/>
              <a:sym typeface="Lexend"/>
            </a:endParaRPr>
          </a:p>
          <a:p>
            <a:pPr marL="457200" lvl="0" indent="-342900" algn="just" rtl="0">
              <a:lnSpc>
                <a:spcPct val="150000"/>
              </a:lnSpc>
              <a:spcBef>
                <a:spcPts val="0"/>
              </a:spcBef>
              <a:spcAft>
                <a:spcPts val="0"/>
              </a:spcAft>
              <a:buSzPts val="1800"/>
              <a:buFont typeface="Lexend"/>
              <a:buChar char="●"/>
            </a:pPr>
            <a:r>
              <a:rPr lang="en">
                <a:highlight>
                  <a:srgbClr val="FFFFFF"/>
                </a:highlight>
                <a:latin typeface="Lexend"/>
                <a:ea typeface="Lexend"/>
                <a:cs typeface="Lexend"/>
                <a:sym typeface="Lexend"/>
              </a:rPr>
              <a:t>RFI/LFI: secure the web application through remote file inclusion, local file inclusion if user try to do malicious request such as http://, php://, https:// and others.</a:t>
            </a:r>
            <a:endParaRPr>
              <a:highlight>
                <a:srgbClr val="FFFFFF"/>
              </a:highlight>
              <a:latin typeface="Lexend"/>
              <a:ea typeface="Lexend"/>
              <a:cs typeface="Lexend"/>
              <a:sym typeface="Lexend"/>
            </a:endParaRPr>
          </a:p>
          <a:p>
            <a:pPr marL="457200" lvl="0" indent="-342900" algn="just" rtl="0">
              <a:lnSpc>
                <a:spcPct val="150000"/>
              </a:lnSpc>
              <a:spcBef>
                <a:spcPts val="0"/>
              </a:spcBef>
              <a:spcAft>
                <a:spcPts val="0"/>
              </a:spcAft>
              <a:buSzPts val="1800"/>
              <a:buFont typeface="Lexend"/>
              <a:buChar char="●"/>
            </a:pPr>
            <a:r>
              <a:rPr lang="en">
                <a:highlight>
                  <a:srgbClr val="FFFFFF"/>
                </a:highlight>
                <a:latin typeface="Lexend"/>
                <a:ea typeface="Lexend"/>
                <a:cs typeface="Lexend"/>
                <a:sym typeface="Lexend"/>
              </a:rPr>
              <a:t>SSL CERTIFICATE: used for securing the web application run over the HTTPS.</a:t>
            </a:r>
            <a:endParaRPr>
              <a:highlight>
                <a:srgbClr val="FFFFFF"/>
              </a:highlight>
              <a:latin typeface="Lexend"/>
              <a:ea typeface="Lexend"/>
              <a:cs typeface="Lexend"/>
              <a:sym typeface="Lexend"/>
            </a:endParaRPr>
          </a:p>
          <a:p>
            <a:pPr marL="457200" lvl="0" indent="0" algn="just" rtl="0">
              <a:lnSpc>
                <a:spcPct val="150000"/>
              </a:lnSpc>
              <a:spcBef>
                <a:spcPts val="0"/>
              </a:spcBef>
              <a:spcAft>
                <a:spcPts val="0"/>
              </a:spcAft>
              <a:buSzPts val="1800"/>
              <a:buNone/>
            </a:pPr>
            <a:r>
              <a:rPr lang="en">
                <a:highlight>
                  <a:srgbClr val="FFFFFF"/>
                </a:highlight>
                <a:latin typeface="Lexend"/>
                <a:ea typeface="Lexend"/>
                <a:cs typeface="Lexend"/>
                <a:sym typeface="Lexend"/>
              </a:rPr>
              <a:t> </a:t>
            </a:r>
            <a:endParaRPr>
              <a:highlight>
                <a:srgbClr val="FFFFFF"/>
              </a:highlight>
              <a:latin typeface="Lexend"/>
              <a:ea typeface="Lexend"/>
              <a:cs typeface="Lexend"/>
              <a:sym typeface="Lexend"/>
            </a:endParaRPr>
          </a:p>
          <a:p>
            <a:pPr marL="0" lvl="0" indent="0" algn="l" rtl="0">
              <a:lnSpc>
                <a:spcPct val="150000"/>
              </a:lnSpc>
              <a:spcBef>
                <a:spcPts val="0"/>
              </a:spcBef>
              <a:spcAft>
                <a:spcPts val="1200"/>
              </a:spcAft>
              <a:buSzPts val="1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1716000" y="445025"/>
            <a:ext cx="5712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 sz="3600">
                <a:latin typeface="Lexend"/>
                <a:ea typeface="Lexend"/>
                <a:cs typeface="Lexend"/>
                <a:sym typeface="Lexend"/>
              </a:rPr>
              <a:t>Methodology (Modules)</a:t>
            </a:r>
            <a:endParaRPr sz="3600">
              <a:latin typeface="Lexend"/>
              <a:ea typeface="Lexend"/>
              <a:cs typeface="Lexend"/>
              <a:sym typeface="Lexend"/>
            </a:endParaRPr>
          </a:p>
          <a:p>
            <a:pPr marL="0" lvl="0" indent="0" algn="l" rtl="0">
              <a:lnSpc>
                <a:spcPct val="100000"/>
              </a:lnSpc>
              <a:spcBef>
                <a:spcPts val="0"/>
              </a:spcBef>
              <a:spcAft>
                <a:spcPts val="0"/>
              </a:spcAft>
              <a:buSzPts val="3111"/>
              <a:buNone/>
            </a:pPr>
            <a:endParaRPr sz="3600"/>
          </a:p>
        </p:txBody>
      </p:sp>
      <p:sp>
        <p:nvSpPr>
          <p:cNvPr id="226" name="Google Shape;226;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Lexend"/>
              <a:buChar char="●"/>
            </a:pPr>
            <a:r>
              <a:rPr lang="en">
                <a:highlight>
                  <a:schemeClr val="lt1"/>
                </a:highlight>
                <a:latin typeface="Lexend"/>
                <a:ea typeface="Lexend"/>
                <a:cs typeface="Lexend"/>
                <a:sym typeface="Lexend"/>
              </a:rPr>
              <a:t>Platform module: platform module is used for retrieve the information of user operating system.</a:t>
            </a:r>
            <a:endParaRPr>
              <a:highlight>
                <a:schemeClr val="lt1"/>
              </a:highlight>
              <a:latin typeface="Lexend"/>
              <a:ea typeface="Lexend"/>
              <a:cs typeface="Lexend"/>
              <a:sym typeface="Lexend"/>
            </a:endParaRPr>
          </a:p>
          <a:p>
            <a:pPr marL="457200" lvl="0" indent="-342900" algn="just" rtl="0">
              <a:lnSpc>
                <a:spcPct val="150000"/>
              </a:lnSpc>
              <a:spcBef>
                <a:spcPts val="0"/>
              </a:spcBef>
              <a:spcAft>
                <a:spcPts val="0"/>
              </a:spcAft>
              <a:buSzPts val="1800"/>
              <a:buFont typeface="Lexend"/>
              <a:buChar char="●"/>
            </a:pPr>
            <a:r>
              <a:rPr lang="en">
                <a:highlight>
                  <a:schemeClr val="lt1"/>
                </a:highlight>
                <a:latin typeface="Lexend"/>
                <a:ea typeface="Lexend"/>
                <a:cs typeface="Lexend"/>
                <a:sym typeface="Lexend"/>
              </a:rPr>
              <a:t>Werkzeug: used for (web server gateway interface ) its library of the python used for handing the requests</a:t>
            </a:r>
            <a:endParaRPr>
              <a:highlight>
                <a:schemeClr val="lt1"/>
              </a:highlight>
              <a:latin typeface="Lexend"/>
              <a:ea typeface="Lexend"/>
              <a:cs typeface="Lexend"/>
              <a:sym typeface="Lexend"/>
            </a:endParaRPr>
          </a:p>
          <a:p>
            <a:pPr marL="457200" lvl="0" indent="-342900" algn="just" rtl="0">
              <a:lnSpc>
                <a:spcPct val="150000"/>
              </a:lnSpc>
              <a:spcBef>
                <a:spcPts val="0"/>
              </a:spcBef>
              <a:spcAft>
                <a:spcPts val="0"/>
              </a:spcAft>
              <a:buSzPts val="1800"/>
              <a:buFont typeface="Lexend"/>
              <a:buChar char="●"/>
            </a:pPr>
            <a:r>
              <a:rPr lang="en">
                <a:highlight>
                  <a:schemeClr val="lt1"/>
                </a:highlight>
                <a:latin typeface="Lexend"/>
                <a:ea typeface="Lexend"/>
                <a:cs typeface="Lexend"/>
                <a:sym typeface="Lexend"/>
              </a:rPr>
              <a:t>ProxyFix:A middleware in werkzeug used to handle request forward by the proxy server.</a:t>
            </a:r>
            <a:endParaRPr>
              <a:highlight>
                <a:schemeClr val="lt1"/>
              </a:highlight>
              <a:latin typeface="Lexend"/>
              <a:ea typeface="Lexend"/>
              <a:cs typeface="Lexend"/>
              <a:sym typeface="Lexend"/>
            </a:endParaRPr>
          </a:p>
          <a:p>
            <a:pPr marL="457200" lvl="0" indent="0" algn="just" rtl="0">
              <a:lnSpc>
                <a:spcPct val="150000"/>
              </a:lnSpc>
              <a:spcBef>
                <a:spcPts val="0"/>
              </a:spcBef>
              <a:spcAft>
                <a:spcPts val="0"/>
              </a:spcAft>
              <a:buNone/>
            </a:pPr>
            <a:endParaRPr>
              <a:highlight>
                <a:schemeClr val="lt1"/>
              </a:highlight>
              <a:latin typeface="Lexend"/>
              <a:ea typeface="Lexend"/>
              <a:cs typeface="Lexend"/>
              <a:sym typeface="Lexend"/>
            </a:endParaRPr>
          </a:p>
          <a:p>
            <a:pPr marL="457200" lvl="0" indent="0" algn="just" rtl="0">
              <a:lnSpc>
                <a:spcPct val="150000"/>
              </a:lnSpc>
              <a:spcBef>
                <a:spcPts val="0"/>
              </a:spcBef>
              <a:spcAft>
                <a:spcPts val="0"/>
              </a:spcAft>
              <a:buSzPts val="1800"/>
              <a:buNone/>
            </a:pPr>
            <a:r>
              <a:rPr lang="en">
                <a:highlight>
                  <a:srgbClr val="FFFFFF"/>
                </a:highlight>
                <a:latin typeface="Lexend"/>
                <a:ea typeface="Lexend"/>
                <a:cs typeface="Lexend"/>
                <a:sym typeface="Lexend"/>
              </a:rPr>
              <a:t> </a:t>
            </a:r>
            <a:endParaRPr>
              <a:highlight>
                <a:srgbClr val="FFFFFF"/>
              </a:highlight>
              <a:latin typeface="Lexend"/>
              <a:ea typeface="Lexend"/>
              <a:cs typeface="Lexend"/>
              <a:sym typeface="Lexend"/>
            </a:endParaRPr>
          </a:p>
          <a:p>
            <a:pPr marL="0" lvl="0" indent="0" algn="l" rtl="0">
              <a:lnSpc>
                <a:spcPct val="150000"/>
              </a:lnSpc>
              <a:spcBef>
                <a:spcPts val="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2566800" y="1960475"/>
            <a:ext cx="4010400" cy="74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20"/>
              <a:buFont typeface="Arial"/>
              <a:buNone/>
            </a:pPr>
            <a:r>
              <a:rPr lang="en" sz="3620" b="0" i="0" u="none" strike="noStrike" cap="none">
                <a:solidFill>
                  <a:schemeClr val="dk1"/>
                </a:solidFill>
                <a:latin typeface="Lexend"/>
                <a:ea typeface="Lexend"/>
                <a:cs typeface="Lexend"/>
                <a:sym typeface="Lexend"/>
              </a:rPr>
              <a:t>Network Firewall  </a:t>
            </a:r>
            <a:endParaRPr sz="3620" b="0" i="0" u="none" strike="noStrike" cap="none">
              <a:solidFill>
                <a:schemeClr val="dk1"/>
              </a:solidFill>
              <a:latin typeface="Lexend"/>
              <a:ea typeface="Lexend"/>
              <a:cs typeface="Lexend"/>
              <a:sym typeface="Lexe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876900" y="445025"/>
            <a:ext cx="7390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solidFill>
                  <a:srgbClr val="0D0D0D"/>
                </a:solidFill>
                <a:highlight>
                  <a:srgbClr val="FFFFFF"/>
                </a:highlight>
                <a:latin typeface="Lexend"/>
                <a:ea typeface="Lexend"/>
                <a:cs typeface="Lexend"/>
                <a:sym typeface="Lexend"/>
              </a:rPr>
              <a:t>TimeLine Charts with Milestones</a:t>
            </a:r>
            <a:endParaRPr sz="3600"/>
          </a:p>
        </p:txBody>
      </p:sp>
      <p:sp>
        <p:nvSpPr>
          <p:cNvPr id="232" name="Google Shape;232;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33" name="Google Shape;233;p42"/>
          <p:cNvPicPr preferRelativeResize="0"/>
          <p:nvPr/>
        </p:nvPicPr>
        <p:blipFill rotWithShape="1">
          <a:blip r:embed="rId3">
            <a:alphaModFix/>
          </a:blip>
          <a:srcRect/>
          <a:stretch/>
        </p:blipFill>
        <p:spPr>
          <a:xfrm>
            <a:off x="364300" y="1017725"/>
            <a:ext cx="8415401" cy="38760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1779150" y="471975"/>
            <a:ext cx="5585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solidFill>
                  <a:srgbClr val="0D0D0D"/>
                </a:solidFill>
                <a:highlight>
                  <a:srgbClr val="FFFFFF"/>
                </a:highlight>
                <a:latin typeface="Lexend"/>
                <a:ea typeface="Lexend"/>
                <a:cs typeface="Lexend"/>
                <a:sym typeface="Lexend"/>
              </a:rPr>
              <a:t>Implementation Details</a:t>
            </a:r>
            <a:endParaRPr sz="3600">
              <a:latin typeface="Lexend"/>
              <a:ea typeface="Lexend"/>
              <a:cs typeface="Lexend"/>
              <a:sym typeface="Lexend"/>
            </a:endParaRPr>
          </a:p>
        </p:txBody>
      </p:sp>
      <p:sp>
        <p:nvSpPr>
          <p:cNvPr id="239" name="Google Shape;239;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p>
            <a:pPr marL="457200" lvl="0" indent="-336550" algn="just" rtl="0">
              <a:lnSpc>
                <a:spcPct val="115000"/>
              </a:lnSpc>
              <a:spcBef>
                <a:spcPts val="100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Create web page used by the flask python application home page, contact page, about us page.</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SQL Detection module.</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XSS Detection module.</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OS Command Detection module.</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Path traversal Detection module.</a:t>
            </a:r>
            <a:endParaRPr sz="1700">
              <a:solidFill>
                <a:srgbClr val="434343"/>
              </a:solidFill>
              <a:latin typeface="Lexend"/>
              <a:ea typeface="Lexend"/>
              <a:cs typeface="Lexend"/>
              <a:sym typeface="Lexend"/>
            </a:endParaRPr>
          </a:p>
          <a:p>
            <a:pPr marL="457200" lvl="0" indent="-336550" algn="just" rtl="0">
              <a:lnSpc>
                <a:spcPct val="115000"/>
              </a:lnSpc>
              <a:spcBef>
                <a:spcPts val="0"/>
              </a:spcBef>
              <a:spcAft>
                <a:spcPts val="0"/>
              </a:spcAft>
              <a:buClr>
                <a:srgbClr val="434343"/>
              </a:buClr>
              <a:buSzPts val="1700"/>
              <a:buFont typeface="Lexend"/>
              <a:buChar char="●"/>
            </a:pPr>
            <a:r>
              <a:rPr lang="en" sz="1700">
                <a:solidFill>
                  <a:srgbClr val="434343"/>
                </a:solidFill>
                <a:latin typeface="Lexend"/>
                <a:ea typeface="Lexend"/>
                <a:cs typeface="Lexend"/>
                <a:sym typeface="Lexend"/>
              </a:rPr>
              <a:t>RFI \ LFI Detection module .</a:t>
            </a:r>
            <a:endParaRPr sz="1700">
              <a:solidFill>
                <a:srgbClr val="434343"/>
              </a:solidFill>
              <a:latin typeface="Lexend"/>
              <a:ea typeface="Lexend"/>
              <a:cs typeface="Lexend"/>
              <a:sym typeface="Lexend"/>
            </a:endParaRPr>
          </a:p>
          <a:p>
            <a:pPr marL="457200" lvl="0" indent="0" algn="just" rtl="0">
              <a:lnSpc>
                <a:spcPct val="115000"/>
              </a:lnSpc>
              <a:spcBef>
                <a:spcPts val="0"/>
              </a:spcBef>
              <a:spcAft>
                <a:spcPts val="0"/>
              </a:spcAft>
              <a:buSzPts val="1800"/>
              <a:buNone/>
            </a:pPr>
            <a:endParaRPr sz="1700">
              <a:solidFill>
                <a:srgbClr val="434343"/>
              </a:solidFill>
              <a:latin typeface="Lexend"/>
              <a:ea typeface="Lexend"/>
              <a:cs typeface="Lexend"/>
              <a:sym typeface="Lexend"/>
            </a:endParaRPr>
          </a:p>
          <a:p>
            <a:pPr marL="457200" lvl="0" indent="0" algn="just" rtl="0">
              <a:lnSpc>
                <a:spcPct val="115000"/>
              </a:lnSpc>
              <a:spcBef>
                <a:spcPts val="0"/>
              </a:spcBef>
              <a:spcAft>
                <a:spcPts val="0"/>
              </a:spcAft>
              <a:buSzPts val="1800"/>
              <a:buNone/>
            </a:pPr>
            <a:endParaRPr sz="17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44"/>
          <p:cNvPicPr preferRelativeResize="0"/>
          <p:nvPr/>
        </p:nvPicPr>
        <p:blipFill>
          <a:blip r:embed="rId3">
            <a:alphaModFix/>
          </a:blip>
          <a:stretch>
            <a:fillRect/>
          </a:stretch>
        </p:blipFill>
        <p:spPr>
          <a:xfrm>
            <a:off x="152400" y="152400"/>
            <a:ext cx="8839200" cy="45392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152400" y="152400"/>
            <a:ext cx="8839197" cy="43775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152400" y="152400"/>
            <a:ext cx="8839201" cy="4518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1302300" y="96175"/>
            <a:ext cx="653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Lexend"/>
                <a:ea typeface="Lexend"/>
                <a:cs typeface="Lexend"/>
                <a:sym typeface="Lexend"/>
              </a:rPr>
              <a:t>Poc(XSS Detection Module.)</a:t>
            </a:r>
            <a:endParaRPr sz="3600"/>
          </a:p>
        </p:txBody>
      </p:sp>
      <p:sp>
        <p:nvSpPr>
          <p:cNvPr id="260" name="Google Shape;260;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61" name="Google Shape;261;p47"/>
          <p:cNvPicPr preferRelativeResize="0"/>
          <p:nvPr/>
        </p:nvPicPr>
        <p:blipFill>
          <a:blip r:embed="rId3">
            <a:alphaModFix/>
          </a:blip>
          <a:stretch>
            <a:fillRect/>
          </a:stretch>
        </p:blipFill>
        <p:spPr>
          <a:xfrm>
            <a:off x="339575" y="668875"/>
            <a:ext cx="8464850" cy="3900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xfrm>
            <a:off x="1516038" y="433500"/>
            <a:ext cx="61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a:latin typeface="Lexend"/>
                <a:ea typeface="Lexend"/>
                <a:cs typeface="Lexend"/>
                <a:sym typeface="Lexend"/>
              </a:rPr>
              <a:t>Alert Notification on Email</a:t>
            </a:r>
            <a:endParaRPr sz="3620">
              <a:latin typeface="Lexend"/>
              <a:ea typeface="Lexend"/>
              <a:cs typeface="Lexend"/>
              <a:sym typeface="Lexend"/>
            </a:endParaRPr>
          </a:p>
        </p:txBody>
      </p:sp>
      <p:sp>
        <p:nvSpPr>
          <p:cNvPr id="267" name="Google Shape;26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68" name="Google Shape;268;p48"/>
          <p:cNvPicPr preferRelativeResize="0"/>
          <p:nvPr/>
        </p:nvPicPr>
        <p:blipFill>
          <a:blip r:embed="rId3">
            <a:alphaModFix/>
          </a:blip>
          <a:stretch>
            <a:fillRect/>
          </a:stretch>
        </p:blipFill>
        <p:spPr>
          <a:xfrm>
            <a:off x="311700" y="1084050"/>
            <a:ext cx="8520600" cy="36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title"/>
          </p:nvPr>
        </p:nvSpPr>
        <p:spPr>
          <a:xfrm>
            <a:off x="1429550" y="179775"/>
            <a:ext cx="6400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Lexend"/>
                <a:ea typeface="Lexend"/>
                <a:cs typeface="Lexend"/>
                <a:sym typeface="Lexend"/>
              </a:rPr>
              <a:t>Poc(SQL Injection Detection Module)</a:t>
            </a:r>
            <a:endParaRPr/>
          </a:p>
        </p:txBody>
      </p:sp>
      <p:sp>
        <p:nvSpPr>
          <p:cNvPr id="274" name="Google Shape;274;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75" name="Google Shape;275;p49"/>
          <p:cNvPicPr preferRelativeResize="0"/>
          <p:nvPr/>
        </p:nvPicPr>
        <p:blipFill>
          <a:blip r:embed="rId3">
            <a:alphaModFix/>
          </a:blip>
          <a:stretch>
            <a:fillRect/>
          </a:stretch>
        </p:blipFill>
        <p:spPr>
          <a:xfrm>
            <a:off x="311700" y="680425"/>
            <a:ext cx="8626001" cy="4214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1804350" y="433475"/>
            <a:ext cx="5535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7348"/>
              <a:buFont typeface="Arial"/>
              <a:buNone/>
            </a:pPr>
            <a:r>
              <a:rPr lang="en" sz="3620">
                <a:latin typeface="Lexend"/>
                <a:ea typeface="Lexend"/>
                <a:cs typeface="Lexend"/>
                <a:sym typeface="Lexend"/>
              </a:rPr>
              <a:t>Alert Notification on Email</a:t>
            </a:r>
            <a:endParaRPr sz="3620">
              <a:latin typeface="Lexend"/>
              <a:ea typeface="Lexend"/>
              <a:cs typeface="Lexend"/>
              <a:sym typeface="Lexend"/>
            </a:endParaRPr>
          </a:p>
          <a:p>
            <a:pPr marL="0" lvl="0" indent="0" algn="l" rtl="0">
              <a:spcBef>
                <a:spcPts val="0"/>
              </a:spcBef>
              <a:spcAft>
                <a:spcPts val="0"/>
              </a:spcAft>
              <a:buNone/>
            </a:pPr>
            <a:endParaRPr/>
          </a:p>
        </p:txBody>
      </p:sp>
      <p:sp>
        <p:nvSpPr>
          <p:cNvPr id="281" name="Google Shape;281;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82" name="Google Shape;282;p50"/>
          <p:cNvPicPr preferRelativeResize="0"/>
          <p:nvPr/>
        </p:nvPicPr>
        <p:blipFill>
          <a:blip r:embed="rId3">
            <a:alphaModFix/>
          </a:blip>
          <a:stretch>
            <a:fillRect/>
          </a:stretch>
        </p:blipFill>
        <p:spPr>
          <a:xfrm>
            <a:off x="311700" y="1152475"/>
            <a:ext cx="8520600" cy="3516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3206400" y="471950"/>
            <a:ext cx="2731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latin typeface="Lexend"/>
                <a:ea typeface="Lexend"/>
                <a:cs typeface="Lexend"/>
                <a:sym typeface="Lexend"/>
              </a:rPr>
              <a:t>References</a:t>
            </a:r>
            <a:endParaRPr sz="3600">
              <a:latin typeface="Lexend"/>
              <a:ea typeface="Lexend"/>
              <a:cs typeface="Lexend"/>
              <a:sym typeface="Lexend"/>
            </a:endParaRPr>
          </a:p>
        </p:txBody>
      </p:sp>
      <p:sp>
        <p:nvSpPr>
          <p:cNvPr id="288" name="Google Shape;288;p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12700" lvl="0" indent="0" algn="l" rtl="0">
              <a:lnSpc>
                <a:spcPct val="115000"/>
              </a:lnSpc>
              <a:spcBef>
                <a:spcPts val="1000"/>
              </a:spcBef>
              <a:spcAft>
                <a:spcPts val="0"/>
              </a:spcAft>
              <a:buClr>
                <a:schemeClr val="dk1"/>
              </a:buClr>
              <a:buSzPct val="45833"/>
              <a:buFont typeface="Arial"/>
              <a:buNone/>
            </a:pPr>
            <a:r>
              <a:rPr lang="en" sz="2400">
                <a:latin typeface="Lexend"/>
                <a:ea typeface="Lexend"/>
                <a:cs typeface="Lexend"/>
                <a:sym typeface="Lexend"/>
              </a:rPr>
              <a:t>●www.google.com</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www.youtube.com</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www.geeksforgeeks.com</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www.fortinet.com</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www.researchgate.com</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http://www.securityfocus.com/infocus/1716</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http://www.securityfocus.com/infocus/1817</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●https://www.techtarget.com/searchapparchitecture/tip/XML-F  irewalls</a:t>
            </a:r>
            <a:endParaRPr sz="2400">
              <a:latin typeface="Lexend"/>
              <a:ea typeface="Lexend"/>
              <a:cs typeface="Lexend"/>
              <a:sym typeface="Lexend"/>
            </a:endParaRPr>
          </a:p>
          <a:p>
            <a:pPr marL="12700" lvl="0" indent="0" algn="l" rtl="0">
              <a:lnSpc>
                <a:spcPct val="115000"/>
              </a:lnSpc>
              <a:spcBef>
                <a:spcPts val="0"/>
              </a:spcBef>
              <a:spcAft>
                <a:spcPts val="0"/>
              </a:spcAft>
              <a:buClr>
                <a:schemeClr val="dk1"/>
              </a:buClr>
              <a:buSzPct val="45833"/>
              <a:buFont typeface="Arial"/>
              <a:buNone/>
            </a:pPr>
            <a:r>
              <a:rPr lang="en" sz="2400">
                <a:latin typeface="Lexend"/>
                <a:ea typeface="Lexend"/>
                <a:cs typeface="Lexend"/>
                <a:sym typeface="Lexend"/>
              </a:rPr>
              <a:t>● https://www.sei.cmu.edu/about/divisions/cert/index.cfm</a:t>
            </a:r>
            <a:endParaRPr sz="2400">
              <a:latin typeface="Lexend"/>
              <a:ea typeface="Lexend"/>
              <a:cs typeface="Lexend"/>
              <a:sym typeface="Lexend"/>
            </a:endParaRPr>
          </a:p>
          <a:p>
            <a:pPr marL="0" lvl="0" indent="0" algn="l" rtl="0">
              <a:lnSpc>
                <a:spcPct val="115000"/>
              </a:lnSpc>
              <a:spcBef>
                <a:spcPts val="0"/>
              </a:spcBef>
              <a:spcAft>
                <a:spcPts val="1200"/>
              </a:spcAft>
              <a:buSzPct val="117647"/>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573550" y="445075"/>
            <a:ext cx="35619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20">
                <a:latin typeface="Lexend"/>
                <a:ea typeface="Lexend"/>
                <a:cs typeface="Lexend"/>
                <a:sym typeface="Lexend"/>
              </a:rPr>
              <a:t>Introduction-1</a:t>
            </a:r>
            <a:endParaRPr sz="3620">
              <a:latin typeface="Lexend"/>
              <a:ea typeface="Lexend"/>
              <a:cs typeface="Lexend"/>
              <a:sym typeface="Lexend"/>
            </a:endParaRPr>
          </a:p>
        </p:txBody>
      </p:sp>
      <p:sp>
        <p:nvSpPr>
          <p:cNvPr id="73" name="Google Shape;7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0" lvl="0" indent="0" algn="just" rtl="0">
              <a:lnSpc>
                <a:spcPct val="105000"/>
              </a:lnSpc>
              <a:spcBef>
                <a:spcPts val="0"/>
              </a:spcBef>
              <a:spcAft>
                <a:spcPts val="1200"/>
              </a:spcAft>
              <a:buSzPts val="1800"/>
              <a:buNone/>
            </a:pPr>
            <a:r>
              <a:rPr lang="en">
                <a:latin typeface="Lexend"/>
                <a:ea typeface="Lexend"/>
                <a:cs typeface="Lexend"/>
                <a:sym typeface="Lexend"/>
              </a:rPr>
              <a:t>In today's digital environment , safeguarding network security is paramount due to the escalating complexity of cyber threats. Organisations must deploy strong defenses to their sensitive data and infrastructure. A pivotal aspect of this effort involves creating a stateful firewall system , which effectively monitors and manages network traffic based on predetermined security protocols </a:t>
            </a:r>
            <a:endParaRPr>
              <a:latin typeface="Lexend"/>
              <a:ea typeface="Lexend"/>
              <a:cs typeface="Lexend"/>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52"/>
          <p:cNvPicPr preferRelativeResize="0"/>
          <p:nvPr/>
        </p:nvPicPr>
        <p:blipFill rotWithShape="1">
          <a:blip r:embed="rId3">
            <a:alphaModFix/>
          </a:blip>
          <a:srcRect/>
          <a:stretch/>
        </p:blipFill>
        <p:spPr>
          <a:xfrm>
            <a:off x="338138" y="190500"/>
            <a:ext cx="8467725" cy="47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292800" y="337325"/>
            <a:ext cx="25584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latin typeface="Lexend"/>
                <a:ea typeface="Lexend"/>
                <a:cs typeface="Lexend"/>
                <a:sym typeface="Lexend"/>
              </a:rPr>
              <a:t>Objectives</a:t>
            </a:r>
            <a:endParaRPr sz="3600">
              <a:latin typeface="Lexend"/>
              <a:ea typeface="Lexend"/>
              <a:cs typeface="Lexend"/>
              <a:sym typeface="Lexend"/>
            </a:endParaRPr>
          </a:p>
        </p:txBody>
      </p:sp>
      <p:sp>
        <p:nvSpPr>
          <p:cNvPr id="79" name="Google Shape;79;p17"/>
          <p:cNvSpPr txBox="1">
            <a:spLocks noGrp="1"/>
          </p:cNvSpPr>
          <p:nvPr>
            <p:ph type="body" idx="1"/>
          </p:nvPr>
        </p:nvSpPr>
        <p:spPr>
          <a:xfrm>
            <a:off x="216150" y="1131025"/>
            <a:ext cx="8711700" cy="3648900"/>
          </a:xfrm>
          <a:prstGeom prst="rect">
            <a:avLst/>
          </a:prstGeom>
          <a:noFill/>
          <a:ln>
            <a:noFill/>
          </a:ln>
        </p:spPr>
        <p:txBody>
          <a:bodyPr spcFirstLastPara="1" wrap="square" lIns="91425" tIns="91425" rIns="91425" bIns="91425" anchor="ctr" anchorCtr="0">
            <a:noAutofit/>
          </a:bodyPr>
          <a:lstStyle/>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Develop a firewall solution capable of inspecting network traffic at the       packet level.</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Implement advanced filtering mechanisms to enforce security policies based on application protocols, IP addresses, ports, and other parameters.</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Enhance network visibility and monitoring capabilities to detect and mitigate suspicious or malicious activities.</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Ensure scalability and performance optimization to accommodate high-volume network traffic without compromising security.</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Provide a user-friendly interface for configuration, management, and      reporting of firewall rules and security events.</a:t>
            </a:r>
            <a:endParaRPr>
              <a:latin typeface="Lexend"/>
              <a:ea typeface="Lexend"/>
              <a:cs typeface="Lexend"/>
              <a:sym typeface="Lexend"/>
            </a:endParaRPr>
          </a:p>
          <a:p>
            <a:pPr marL="457200" lvl="0" indent="0" algn="just" rtl="0">
              <a:lnSpc>
                <a:spcPct val="115000"/>
              </a:lnSpc>
              <a:spcBef>
                <a:spcPts val="0"/>
              </a:spcBef>
              <a:spcAft>
                <a:spcPts val="1200"/>
              </a:spcAft>
              <a:buSzPts val="1800"/>
              <a:buNone/>
            </a:pPr>
            <a:endParaRPr>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203200" y="377750"/>
            <a:ext cx="4737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20">
                <a:latin typeface="Lexend"/>
                <a:ea typeface="Lexend"/>
                <a:cs typeface="Lexend"/>
                <a:sym typeface="Lexend"/>
              </a:rPr>
              <a:t>Related Background </a:t>
            </a:r>
            <a:endParaRPr sz="3620">
              <a:latin typeface="Lexend"/>
              <a:ea typeface="Lexend"/>
              <a:cs typeface="Lexend"/>
              <a:sym typeface="Lexend"/>
            </a:endParaRPr>
          </a:p>
        </p:txBody>
      </p:sp>
      <p:sp>
        <p:nvSpPr>
          <p:cNvPr id="85" name="Google Shape;8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1200"/>
              </a:spcAft>
              <a:buSzPts val="1800"/>
              <a:buNone/>
            </a:pPr>
            <a:r>
              <a:rPr lang="en">
                <a:latin typeface="Lexend"/>
                <a:ea typeface="Lexend"/>
                <a:cs typeface="Lexend"/>
                <a:sym typeface="Lexend"/>
              </a:rPr>
              <a:t>A firewall plays a critical role in network security , acting as a protective barrier between a trusted internal network and potentially harmful external networks, such as the internet. It scrutinized both inbound and outbound network traffic, enforcing predefined rules to authorize or prohibit specific types of data packets, considering factors like source and destination IP addresses , ports , and protocols, firewall comes in various forms,including software-based solutions and hardware appliances and are typically classified into packet-filtering , stateful inspection, or proxy firewall.</a:t>
            </a:r>
            <a:endParaRPr>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236950" y="458475"/>
            <a:ext cx="4670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20">
                <a:latin typeface="Lexend"/>
                <a:ea typeface="Lexend"/>
                <a:cs typeface="Lexend"/>
                <a:sym typeface="Lexend"/>
              </a:rPr>
              <a:t>Expected Outcomes </a:t>
            </a:r>
            <a:endParaRPr sz="3620">
              <a:latin typeface="Lexend"/>
              <a:ea typeface="Lexend"/>
              <a:cs typeface="Lexend"/>
              <a:sym typeface="Lexend"/>
            </a:endParaRPr>
          </a:p>
        </p:txBody>
      </p:sp>
      <p:sp>
        <p:nvSpPr>
          <p:cNvPr id="91" name="Google Shape;91;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rmAutofit/>
          </a:bodyPr>
          <a:lstStyle/>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Real-time inspection and filtering of network traffic.</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Documentation covering design, implementation and deployment of of procedures</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Performance benchmarks demonstrating scalability and efficiency. </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Integration with existing network infrastructure and management tools.</a:t>
            </a:r>
            <a:endParaRPr>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latin typeface="Lexend"/>
                <a:ea typeface="Lexend"/>
                <a:cs typeface="Lexend"/>
                <a:sym typeface="Lexend"/>
              </a:rPr>
              <a:t>Provision of training materials and user guides for network administrators.</a:t>
            </a:r>
            <a:endParaRPr>
              <a:latin typeface="Lexend"/>
              <a:ea typeface="Lexend"/>
              <a:cs typeface="Lexend"/>
              <a:sym typeface="Lexend"/>
            </a:endParaRPr>
          </a:p>
          <a:p>
            <a:pPr marL="457200" lvl="0" indent="0" algn="just" rtl="0">
              <a:lnSpc>
                <a:spcPct val="115000"/>
              </a:lnSpc>
              <a:spcBef>
                <a:spcPts val="1200"/>
              </a:spcBef>
              <a:spcAft>
                <a:spcPts val="1200"/>
              </a:spcAft>
              <a:buSzPts val="1800"/>
              <a:buNone/>
            </a:pPr>
            <a:r>
              <a:rPr lang="en">
                <a:latin typeface="Lexend"/>
                <a:ea typeface="Lexend"/>
                <a:cs typeface="Lexend"/>
                <a:sym typeface="Lexend"/>
              </a:rPr>
              <a:t> </a:t>
            </a:r>
            <a:endParaRPr>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055150" y="445075"/>
            <a:ext cx="50337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20">
                <a:latin typeface="Lexend"/>
                <a:ea typeface="Lexend"/>
                <a:cs typeface="Lexend"/>
                <a:sym typeface="Lexend"/>
              </a:rPr>
              <a:t>Tools and Technology </a:t>
            </a:r>
            <a:endParaRPr sz="3620">
              <a:latin typeface="Lexend"/>
              <a:ea typeface="Lexend"/>
              <a:cs typeface="Lexend"/>
              <a:sym typeface="Lexend"/>
            </a:endParaRPr>
          </a:p>
        </p:txBody>
      </p:sp>
      <p:sp>
        <p:nvSpPr>
          <p:cNvPr id="97" name="Google Shape;9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Programming languages : Python , MYSQL</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Network Protocols: TCP/IP,UDP,ICMP</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Firewall Framework: Netfilter/ IPtables(linux),pfSense(FreeBSD), Windows Firewall (windows).</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Packet Inspection Libraries: libpcap, Scapy</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Web Interface Frameworks: Flask , Django</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Database System: SQLite, MySQL, PostgreSQL</a:t>
            </a:r>
            <a:endParaRPr>
              <a:latin typeface="Lexend"/>
              <a:ea typeface="Lexend"/>
              <a:cs typeface="Lexend"/>
              <a:sym typeface="Lexend"/>
            </a:endParaRPr>
          </a:p>
          <a:p>
            <a:pPr marL="457200" lvl="0" indent="-342900" algn="l" rtl="0">
              <a:lnSpc>
                <a:spcPct val="115000"/>
              </a:lnSpc>
              <a:spcBef>
                <a:spcPts val="0"/>
              </a:spcBef>
              <a:spcAft>
                <a:spcPts val="0"/>
              </a:spcAft>
              <a:buSzPts val="1800"/>
              <a:buFont typeface="Lexend"/>
              <a:buChar char="●"/>
            </a:pPr>
            <a:r>
              <a:rPr lang="en">
                <a:latin typeface="Lexend"/>
                <a:ea typeface="Lexend"/>
                <a:cs typeface="Lexend"/>
                <a:sym typeface="Lexend"/>
              </a:rPr>
              <a:t>Logging and monitoring Tools: syslog,SNMP,ELK Stack(Elasticsearch, Logstash,Kibana </a:t>
            </a:r>
            <a:endParaRPr>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1839750" y="431550"/>
            <a:ext cx="5464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600">
                <a:latin typeface="Lexend"/>
                <a:ea typeface="Lexend"/>
                <a:cs typeface="Lexend"/>
                <a:sym typeface="Lexend"/>
              </a:rPr>
              <a:t>Methodology (Modules)</a:t>
            </a:r>
            <a:endParaRPr sz="3600">
              <a:latin typeface="Lexend"/>
              <a:ea typeface="Lexend"/>
              <a:cs typeface="Lexend"/>
              <a:sym typeface="Lexend"/>
            </a:endParaRPr>
          </a:p>
        </p:txBody>
      </p:sp>
      <p:sp>
        <p:nvSpPr>
          <p:cNvPr id="103" name="Google Shape;103;p21"/>
          <p:cNvSpPr txBox="1">
            <a:spLocks noGrp="1"/>
          </p:cNvSpPr>
          <p:nvPr>
            <p:ph type="body" idx="1"/>
          </p:nvPr>
        </p:nvSpPr>
        <p:spPr>
          <a:xfrm>
            <a:off x="311700" y="1117850"/>
            <a:ext cx="8520600" cy="3783600"/>
          </a:xfrm>
          <a:prstGeom prst="rect">
            <a:avLst/>
          </a:prstGeom>
          <a:noFill/>
          <a:ln>
            <a:noFill/>
          </a:ln>
        </p:spPr>
        <p:txBody>
          <a:bodyPr spcFirstLastPara="1" wrap="square" lIns="91425" tIns="91425" rIns="91425" bIns="91425" anchor="ctr" anchorCtr="0">
            <a:noAutofit/>
          </a:bodyPr>
          <a:lstStyle/>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Packet Inspection Module: Captures and examines network packets to enforce firewall rules.</a:t>
            </a:r>
            <a:endParaRPr>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Tracking Module: Records active connections for packet filtering.</a:t>
            </a:r>
            <a:endParaRPr>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Rule Evaluation Module: Determines whether to allow or block traffic based on firewall rules.</a:t>
            </a:r>
            <a:endParaRPr>
              <a:highlight>
                <a:srgbClr val="FFFFFF"/>
              </a:highlight>
              <a:latin typeface="Lexend"/>
              <a:ea typeface="Lexend"/>
              <a:cs typeface="Lexend"/>
              <a:sym typeface="Lexend"/>
            </a:endParaRPr>
          </a:p>
          <a:p>
            <a:pPr marL="457200" lvl="0" indent="-342900" algn="just" rtl="0">
              <a:lnSpc>
                <a:spcPct val="115000"/>
              </a:lnSpc>
              <a:spcBef>
                <a:spcPts val="0"/>
              </a:spcBef>
              <a:spcAft>
                <a:spcPts val="0"/>
              </a:spcAft>
              <a:buSzPts val="1800"/>
              <a:buFont typeface="Lexend"/>
              <a:buChar char="●"/>
            </a:pPr>
            <a:r>
              <a:rPr lang="en">
                <a:highlight>
                  <a:srgbClr val="FFFFFF"/>
                </a:highlight>
                <a:latin typeface="Lexend"/>
                <a:ea typeface="Lexend"/>
                <a:cs typeface="Lexend"/>
                <a:sym typeface="Lexend"/>
              </a:rPr>
              <a:t>Logging and Reporting Module: Logs security events and traffic statistics for analysis.</a:t>
            </a:r>
            <a:endParaRPr>
              <a:highlight>
                <a:srgbClr val="FFFFFF"/>
              </a:highlight>
              <a:latin typeface="Lexend"/>
              <a:ea typeface="Lexend"/>
              <a:cs typeface="Lexend"/>
              <a:sym typeface="Lexend"/>
            </a:endParaRPr>
          </a:p>
          <a:p>
            <a:pPr marL="457200" lvl="0" indent="0" algn="just" rtl="0">
              <a:lnSpc>
                <a:spcPct val="115000"/>
              </a:lnSpc>
              <a:spcBef>
                <a:spcPts val="0"/>
              </a:spcBef>
              <a:spcAft>
                <a:spcPts val="0"/>
              </a:spcAft>
              <a:buNone/>
            </a:pPr>
            <a:endParaRPr>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On-screen Show (16:9)</PresentationFormat>
  <Paragraphs>143</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Arial</vt:lpstr>
      <vt:lpstr>Lexend</vt:lpstr>
      <vt:lpstr>Simple Light</vt:lpstr>
      <vt:lpstr>PowerPoint Presentation</vt:lpstr>
      <vt:lpstr>Table Of Contents  </vt:lpstr>
      <vt:lpstr>PowerPoint Presentation</vt:lpstr>
      <vt:lpstr>Introduction-1</vt:lpstr>
      <vt:lpstr>Objectives</vt:lpstr>
      <vt:lpstr>Related Background </vt:lpstr>
      <vt:lpstr>Expected Outcomes </vt:lpstr>
      <vt:lpstr>Tools and Technology </vt:lpstr>
      <vt:lpstr>Methodology (Modules)</vt:lpstr>
      <vt:lpstr>Methodology (Modules)</vt:lpstr>
      <vt:lpstr>Timeline Charts and Milestone</vt:lpstr>
      <vt:lpstr>Implementation Details </vt:lpstr>
      <vt:lpstr>Packet Tracking and Capturing </vt:lpstr>
      <vt:lpstr>Poc (Blocking and Unblocking TCP and UDP rules)</vt:lpstr>
      <vt:lpstr>PowerPoint Presentation</vt:lpstr>
      <vt:lpstr>Poc(Filter Malicious request sent in different methods)</vt:lpstr>
      <vt:lpstr>Discover Live Hosts on Network</vt:lpstr>
      <vt:lpstr>PowerPoint Presentation</vt:lpstr>
      <vt:lpstr>Conclusion</vt:lpstr>
      <vt:lpstr>References</vt:lpstr>
      <vt:lpstr>PowerPoint Presentation</vt:lpstr>
      <vt:lpstr>Introduction</vt:lpstr>
      <vt:lpstr>Objective</vt:lpstr>
      <vt:lpstr>Related Background </vt:lpstr>
      <vt:lpstr>Expected Outcome</vt:lpstr>
      <vt:lpstr>Tools &amp; Technology </vt:lpstr>
      <vt:lpstr>Methodology (Modules)</vt:lpstr>
      <vt:lpstr>Methodology (Modules) </vt:lpstr>
      <vt:lpstr>Methodology (Modules) </vt:lpstr>
      <vt:lpstr>TimeLine Charts with Milestones</vt:lpstr>
      <vt:lpstr>Implementation Details</vt:lpstr>
      <vt:lpstr>PowerPoint Presentation</vt:lpstr>
      <vt:lpstr>PowerPoint Presentation</vt:lpstr>
      <vt:lpstr>PowerPoint Presentation</vt:lpstr>
      <vt:lpstr>Poc(XSS Detection Module.)</vt:lpstr>
      <vt:lpstr>Alert Notification on Email</vt:lpstr>
      <vt:lpstr>Poc(SQL Injection Detection Module)</vt:lpstr>
      <vt:lpstr>Alert Notification on Email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modified xsi:type="dcterms:W3CDTF">2024-05-07T09:24:52Z</dcterms:modified>
</cp:coreProperties>
</file>