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57" r:id="rId6"/>
    <p:sldId id="258"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5" r:id="rId25"/>
    <p:sldId id="282" r:id="rId26"/>
    <p:sldId id="283" r:id="rId27"/>
    <p:sldId id="284"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118FC74-0B66-4329-AF7E-E6055099B08F}"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228008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18FC74-0B66-4329-AF7E-E6055099B08F}"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372691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18FC74-0B66-4329-AF7E-E6055099B08F}"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8953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18FC74-0B66-4329-AF7E-E6055099B08F}"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96565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18FC74-0B66-4329-AF7E-E6055099B08F}"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332441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118FC74-0B66-4329-AF7E-E6055099B08F}"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159647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118FC74-0B66-4329-AF7E-E6055099B08F}"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378412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118FC74-0B66-4329-AF7E-E6055099B08F}"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380385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8FC74-0B66-4329-AF7E-E6055099B08F}"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325687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8FC74-0B66-4329-AF7E-E6055099B08F}"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2415552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8FC74-0B66-4329-AF7E-E6055099B08F}"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ACCF76-6855-4DA9-B58D-1CFFA486D2D9}" type="slidenum">
              <a:rPr lang="en-GB" smtClean="0"/>
              <a:t>‹#›</a:t>
            </a:fld>
            <a:endParaRPr lang="en-GB"/>
          </a:p>
        </p:txBody>
      </p:sp>
    </p:spTree>
    <p:extLst>
      <p:ext uri="{BB962C8B-B14F-4D97-AF65-F5344CB8AC3E}">
        <p14:creationId xmlns:p14="http://schemas.microsoft.com/office/powerpoint/2010/main" val="209457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8FC74-0B66-4329-AF7E-E6055099B08F}" type="datetimeFigureOut">
              <a:rPr lang="en-GB" smtClean="0"/>
              <a:t>17/01/2025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ACCF76-6855-4DA9-B58D-1CFFA486D2D9}" type="slidenum">
              <a:rPr lang="en-GB" smtClean="0"/>
              <a:t>‹#›</a:t>
            </a:fld>
            <a:endParaRPr lang="en-GB"/>
          </a:p>
        </p:txBody>
      </p:sp>
    </p:spTree>
    <p:extLst>
      <p:ext uri="{BB962C8B-B14F-4D97-AF65-F5344CB8AC3E}">
        <p14:creationId xmlns:p14="http://schemas.microsoft.com/office/powerpoint/2010/main" val="4112863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Good Cyber Security Practices</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0828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descr="What Is WannaCry Ransomware | Akama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24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Email and Communication Security</a:t>
            </a:r>
            <a:endParaRPr lang="en-GB" dirty="0"/>
          </a:p>
        </p:txBody>
      </p:sp>
      <p:sp>
        <p:nvSpPr>
          <p:cNvPr id="3" name="Content Placeholder 2"/>
          <p:cNvSpPr>
            <a:spLocks noGrp="1"/>
          </p:cNvSpPr>
          <p:nvPr>
            <p:ph idx="1"/>
          </p:nvPr>
        </p:nvSpPr>
        <p:spPr/>
        <p:txBody>
          <a:bodyPr/>
          <a:lstStyle/>
          <a:p>
            <a:r>
              <a:rPr lang="en-IN" dirty="0"/>
              <a:t>Verify the sender’s email address and scrutinize links before clicking.</a:t>
            </a:r>
            <a:endParaRPr lang="en-GB" dirty="0"/>
          </a:p>
          <a:p>
            <a:r>
              <a:rPr lang="en-IN" dirty="0"/>
              <a:t>Verify the sender’s email address and scrutinize links before clicking.</a:t>
            </a:r>
            <a:endParaRPr lang="en-GB" dirty="0"/>
          </a:p>
          <a:p>
            <a:r>
              <a:rPr lang="en-IN" dirty="0"/>
              <a:t>Open only trusted and expected attachments, and scan them with antivirus software. </a:t>
            </a:r>
            <a:endParaRPr lang="en-GB" dirty="0"/>
          </a:p>
          <a:p>
            <a:endParaRPr lang="en-GB" dirty="0"/>
          </a:p>
        </p:txBody>
      </p:sp>
    </p:spTree>
    <p:extLst>
      <p:ext uri="{BB962C8B-B14F-4D97-AF65-F5344CB8AC3E}">
        <p14:creationId xmlns:p14="http://schemas.microsoft.com/office/powerpoint/2010/main" val="281213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i="1" dirty="0" smtClean="0"/>
              <a:t>Incident: </a:t>
            </a:r>
            <a:r>
              <a:rPr lang="en-US" dirty="0" smtClean="0"/>
              <a:t>In 2019, Toyota </a:t>
            </a:r>
            <a:r>
              <a:rPr lang="en-US" dirty="0" err="1" smtClean="0"/>
              <a:t>Boshoku</a:t>
            </a:r>
            <a:r>
              <a:rPr lang="en-US" dirty="0" smtClean="0"/>
              <a:t> Corporation, a subsidiary of Toyota, lost $37 million in a Business Email Compromise (BEC) scam. Cybercriminals impersonated an executive through email, tricking an employee into transferring funds to a fraudulent account.</a:t>
            </a:r>
            <a:br>
              <a:rPr lang="en-US" dirty="0" smtClean="0"/>
            </a:br>
            <a:r>
              <a:rPr lang="en-US" i="1" dirty="0" smtClean="0"/>
              <a:t>Lesson: </a:t>
            </a:r>
            <a:r>
              <a:rPr lang="en-US" dirty="0" smtClean="0"/>
              <a:t>Always verify email requests for sensitive actions, especially involving financial transactions, through a secondary communication method like a phone call or in-person confirmation. Avoid acting on urgent, high-risk email requests without additional verification.</a:t>
            </a:r>
            <a:endParaRPr lang="en-GB" dirty="0"/>
          </a:p>
        </p:txBody>
      </p:sp>
    </p:spTree>
    <p:extLst>
      <p:ext uri="{BB962C8B-B14F-4D97-AF65-F5344CB8AC3E}">
        <p14:creationId xmlns:p14="http://schemas.microsoft.com/office/powerpoint/2010/main" val="289424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749880" y="1825625"/>
            <a:ext cx="8692240" cy="4351338"/>
          </a:xfrm>
          <a:prstGeom prst="rect">
            <a:avLst/>
          </a:prstGeom>
        </p:spPr>
      </p:pic>
    </p:spTree>
    <p:extLst>
      <p:ext uri="{BB962C8B-B14F-4D97-AF65-F5344CB8AC3E}">
        <p14:creationId xmlns:p14="http://schemas.microsoft.com/office/powerpoint/2010/main" val="100646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Security</a:t>
            </a:r>
            <a:endParaRPr lang="en-GB" dirty="0"/>
          </a:p>
        </p:txBody>
      </p:sp>
      <p:sp>
        <p:nvSpPr>
          <p:cNvPr id="3" name="Content Placeholder 2"/>
          <p:cNvSpPr>
            <a:spLocks noGrp="1"/>
          </p:cNvSpPr>
          <p:nvPr>
            <p:ph idx="1"/>
          </p:nvPr>
        </p:nvSpPr>
        <p:spPr/>
        <p:txBody>
          <a:bodyPr/>
          <a:lstStyle/>
          <a:p>
            <a:r>
              <a:rPr lang="en-IN" dirty="0" smtClean="0"/>
              <a:t>Backup Data regularly which includes critical files.</a:t>
            </a:r>
          </a:p>
          <a:p>
            <a:r>
              <a:rPr lang="en-IN" dirty="0" smtClean="0"/>
              <a:t>Only share data with authorised individuals.</a:t>
            </a:r>
          </a:p>
          <a:p>
            <a:r>
              <a:rPr lang="en-IN" dirty="0" smtClean="0"/>
              <a:t>Shred paper documents and securely delete digital files no longer needed using tools like file shredder and zero fill.</a:t>
            </a:r>
          </a:p>
          <a:p>
            <a:endParaRPr lang="en-GB" dirty="0"/>
          </a:p>
        </p:txBody>
      </p:sp>
    </p:spTree>
    <p:extLst>
      <p:ext uri="{BB962C8B-B14F-4D97-AF65-F5344CB8AC3E}">
        <p14:creationId xmlns:p14="http://schemas.microsoft.com/office/powerpoint/2010/main" val="2244468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i="1" dirty="0" smtClean="0"/>
              <a:t>Incident:</a:t>
            </a:r>
            <a:r>
              <a:rPr lang="en-US" dirty="0" smtClean="0"/>
              <a:t> In 2020, UCSF paid $1.14M after ransomware encrypted research data. Attackers exploited weak security measures to gain access.</a:t>
            </a:r>
            <a:br>
              <a:rPr lang="en-US" dirty="0" smtClean="0"/>
            </a:br>
            <a:r>
              <a:rPr lang="en-US" i="1" dirty="0" smtClean="0"/>
              <a:t>Lesson:</a:t>
            </a:r>
            <a:r>
              <a:rPr lang="en-US" dirty="0" smtClean="0"/>
              <a:t> Regular data backups, limited sharing of sensitive data, and secure data disposal are essential to minimize the impact of such attacks.</a:t>
            </a:r>
            <a:endParaRPr lang="en-GB" dirty="0"/>
          </a:p>
        </p:txBody>
      </p:sp>
    </p:spTree>
    <p:extLst>
      <p:ext uri="{BB962C8B-B14F-4D97-AF65-F5344CB8AC3E}">
        <p14:creationId xmlns:p14="http://schemas.microsoft.com/office/powerpoint/2010/main" val="306054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2686732" y="1825625"/>
            <a:ext cx="6818535" cy="4351338"/>
          </a:xfrm>
          <a:prstGeom prst="rect">
            <a:avLst/>
          </a:prstGeom>
        </p:spPr>
      </p:pic>
    </p:spTree>
    <p:extLst>
      <p:ext uri="{BB962C8B-B14F-4D97-AF65-F5344CB8AC3E}">
        <p14:creationId xmlns:p14="http://schemas.microsoft.com/office/powerpoint/2010/main" val="2605340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Access Control</a:t>
            </a:r>
            <a:endParaRPr lang="en-GB" dirty="0"/>
          </a:p>
        </p:txBody>
      </p:sp>
      <p:sp>
        <p:nvSpPr>
          <p:cNvPr id="3" name="Content Placeholder 2"/>
          <p:cNvSpPr>
            <a:spLocks noGrp="1"/>
          </p:cNvSpPr>
          <p:nvPr>
            <p:ph idx="1"/>
          </p:nvPr>
        </p:nvSpPr>
        <p:spPr/>
        <p:txBody>
          <a:bodyPr/>
          <a:lstStyle/>
          <a:p>
            <a:r>
              <a:rPr lang="en-US" dirty="0" smtClean="0"/>
              <a:t>Always log out after using shared systems or accounts.</a:t>
            </a:r>
          </a:p>
          <a:p>
            <a:r>
              <a:rPr lang="en-US" dirty="0" smtClean="0"/>
              <a:t>Notify IT to remove access of an employee when he/she changes roles or leaves the organization.</a:t>
            </a:r>
          </a:p>
          <a:p>
            <a:r>
              <a:rPr lang="en-US" dirty="0" smtClean="0"/>
              <a:t>Give access to data and systems required for the particular role.</a:t>
            </a:r>
            <a:endParaRPr lang="en-GB" dirty="0"/>
          </a:p>
        </p:txBody>
      </p:sp>
    </p:spTree>
    <p:extLst>
      <p:ext uri="{BB962C8B-B14F-4D97-AF65-F5344CB8AC3E}">
        <p14:creationId xmlns:p14="http://schemas.microsoft.com/office/powerpoint/2010/main" val="3176492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i="1" dirty="0" smtClean="0"/>
              <a:t>Incident:</a:t>
            </a:r>
            <a:r>
              <a:rPr lang="en-US" dirty="0" smtClean="0"/>
              <a:t> In 2023, a fired NCS employee, upset over his termination, used old administrator credentials to access the company's test system remotely. Over multiple sessions, he ran scripts that deleted 180 virtual servers, causing a financial loss of S$918,000.</a:t>
            </a:r>
          </a:p>
          <a:p>
            <a:pPr marL="0" indent="0">
              <a:buNone/>
            </a:pPr>
            <a:r>
              <a:rPr lang="en-US" i="1" dirty="0"/>
              <a:t> </a:t>
            </a:r>
            <a:r>
              <a:rPr lang="en-US" i="1" dirty="0" smtClean="0"/>
              <a:t>  Lesson:</a:t>
            </a:r>
            <a:r>
              <a:rPr lang="en-US" dirty="0" smtClean="0"/>
              <a:t> Promptly revoke system access for departing employees and monitor systems for unauthorized access to prevent such disruptions.</a:t>
            </a:r>
            <a:endParaRPr lang="en-GB" dirty="0" smtClean="0"/>
          </a:p>
          <a:p>
            <a:endParaRPr lang="en-GB" dirty="0"/>
          </a:p>
        </p:txBody>
      </p:sp>
    </p:spTree>
    <p:extLst>
      <p:ext uri="{BB962C8B-B14F-4D97-AF65-F5344CB8AC3E}">
        <p14:creationId xmlns:p14="http://schemas.microsoft.com/office/powerpoint/2010/main" val="503626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123042" y="1825625"/>
            <a:ext cx="9945915" cy="4351338"/>
          </a:xfrm>
          <a:prstGeom prst="rect">
            <a:avLst/>
          </a:prstGeom>
        </p:spPr>
      </p:pic>
    </p:spTree>
    <p:extLst>
      <p:ext uri="{BB962C8B-B14F-4D97-AF65-F5344CB8AC3E}">
        <p14:creationId xmlns:p14="http://schemas.microsoft.com/office/powerpoint/2010/main" val="348448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Cyber Security?</a:t>
            </a:r>
            <a:endParaRPr lang="en-GB" dirty="0"/>
          </a:p>
        </p:txBody>
      </p:sp>
      <p:sp>
        <p:nvSpPr>
          <p:cNvPr id="3" name="Content Placeholder 2"/>
          <p:cNvSpPr>
            <a:spLocks noGrp="1"/>
          </p:cNvSpPr>
          <p:nvPr>
            <p:ph idx="1"/>
          </p:nvPr>
        </p:nvSpPr>
        <p:spPr/>
        <p:txBody>
          <a:bodyPr/>
          <a:lstStyle/>
          <a:p>
            <a:r>
              <a:rPr lang="en-US" dirty="0" smtClean="0"/>
              <a:t>Cybersecurity is the protection of computer software, systems and networks from threats that can lead to unauthorized information disclosure, theft or damage to hardware, software, or data, as well as from the disruption or misdirection of the services they provide.</a:t>
            </a:r>
            <a:endParaRPr lang="en-GB" dirty="0"/>
          </a:p>
        </p:txBody>
      </p:sp>
    </p:spTree>
    <p:extLst>
      <p:ext uri="{BB962C8B-B14F-4D97-AF65-F5344CB8AC3E}">
        <p14:creationId xmlns:p14="http://schemas.microsoft.com/office/powerpoint/2010/main" val="315836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Safe Internet Practices</a:t>
            </a:r>
            <a:endParaRPr lang="en-GB" dirty="0"/>
          </a:p>
        </p:txBody>
      </p:sp>
      <p:sp>
        <p:nvSpPr>
          <p:cNvPr id="3" name="Content Placeholder 2"/>
          <p:cNvSpPr>
            <a:spLocks noGrp="1"/>
          </p:cNvSpPr>
          <p:nvPr>
            <p:ph idx="1"/>
          </p:nvPr>
        </p:nvSpPr>
        <p:spPr/>
        <p:txBody>
          <a:bodyPr/>
          <a:lstStyle/>
          <a:p>
            <a:r>
              <a:rPr lang="en-US" dirty="0" smtClean="0"/>
              <a:t>Do not visit untrusted or unfamiliar websites.</a:t>
            </a:r>
          </a:p>
          <a:p>
            <a:r>
              <a:rPr lang="en-US" dirty="0" smtClean="0"/>
              <a:t>Verify website URLs before entering sensitive information.</a:t>
            </a:r>
          </a:p>
          <a:p>
            <a:r>
              <a:rPr lang="en-US" dirty="0" smtClean="0"/>
              <a:t>Avoid downloading software or files from unknown or unverified sources.</a:t>
            </a:r>
          </a:p>
          <a:p>
            <a:r>
              <a:rPr lang="en-US" dirty="0" smtClean="0"/>
              <a:t>Avoid sharing organizational information on personal social media accounts.</a:t>
            </a:r>
          </a:p>
          <a:p>
            <a:r>
              <a:rPr lang="en-US" dirty="0" smtClean="0"/>
              <a:t>Avoid using personal social media accounts on organizational devices to prevent potential cybersecurity risks and distractions.</a:t>
            </a:r>
          </a:p>
          <a:p>
            <a:endParaRPr lang="en-US" dirty="0"/>
          </a:p>
        </p:txBody>
      </p:sp>
    </p:spTree>
    <p:extLst>
      <p:ext uri="{BB962C8B-B14F-4D97-AF65-F5344CB8AC3E}">
        <p14:creationId xmlns:p14="http://schemas.microsoft.com/office/powerpoint/2010/main" val="54479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i="1" dirty="0" smtClean="0"/>
              <a:t>Incident:</a:t>
            </a:r>
            <a:r>
              <a:rPr lang="en-US" dirty="0" smtClean="0"/>
              <a:t> In 2016, hackers used a fake login page on an untrusted website to steal the credentials of John Podesta, chairman of Hillary Clinton's presidential campaign. He clicked on a phishing link in an email and entered his login information, which hackers later used to access sensitive emails.</a:t>
            </a:r>
          </a:p>
          <a:p>
            <a:pPr marL="0" indent="0">
              <a:buNone/>
            </a:pPr>
            <a:r>
              <a:rPr lang="en-US" i="1" dirty="0" smtClean="0"/>
              <a:t>Lesson:</a:t>
            </a:r>
            <a:r>
              <a:rPr lang="en-US" dirty="0" smtClean="0"/>
              <a:t> Always verify website URLs before entering sensitive information and avoid interacting with unfamiliar or untrusted sites. Double-check the authenticity of links and avoid sharing organizational credentials on personal devices or accounts.</a:t>
            </a:r>
            <a:endParaRPr lang="en-GB" dirty="0"/>
          </a:p>
        </p:txBody>
      </p:sp>
    </p:spTree>
    <p:extLst>
      <p:ext uri="{BB962C8B-B14F-4D97-AF65-F5344CB8AC3E}">
        <p14:creationId xmlns:p14="http://schemas.microsoft.com/office/powerpoint/2010/main" val="3538883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838200" y="1990343"/>
            <a:ext cx="10515600" cy="4021902"/>
          </a:xfrm>
          <a:prstGeom prst="rect">
            <a:avLst/>
          </a:prstGeom>
        </p:spPr>
      </p:pic>
    </p:spTree>
    <p:extLst>
      <p:ext uri="{BB962C8B-B14F-4D97-AF65-F5344CB8AC3E}">
        <p14:creationId xmlns:p14="http://schemas.microsoft.com/office/powerpoint/2010/main" val="336097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8194" name="Picture 2" descr="podesta-phishing.png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8262" y="1967865"/>
            <a:ext cx="406299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egitimate-email.p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2652871"/>
            <a:ext cx="590550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50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Security</a:t>
            </a:r>
            <a:endParaRPr lang="en-GB" dirty="0"/>
          </a:p>
        </p:txBody>
      </p:sp>
      <p:sp>
        <p:nvSpPr>
          <p:cNvPr id="3" name="Content Placeholder 2"/>
          <p:cNvSpPr>
            <a:spLocks noGrp="1"/>
          </p:cNvSpPr>
          <p:nvPr>
            <p:ph idx="1"/>
          </p:nvPr>
        </p:nvSpPr>
        <p:spPr/>
        <p:txBody>
          <a:bodyPr/>
          <a:lstStyle/>
          <a:p>
            <a:r>
              <a:rPr lang="en-US" dirty="0" smtClean="0"/>
              <a:t>Ensure that laptops, USB drives, and other devices are not left unattended instead store them properly.</a:t>
            </a:r>
          </a:p>
          <a:p>
            <a:r>
              <a:rPr lang="en-US" dirty="0" smtClean="0"/>
              <a:t>Do not write sensitive </a:t>
            </a:r>
            <a:r>
              <a:rPr lang="en-US" dirty="0" err="1" smtClean="0"/>
              <a:t>informations</a:t>
            </a:r>
            <a:r>
              <a:rPr lang="en-US" dirty="0" smtClean="0"/>
              <a:t> like passwords, </a:t>
            </a:r>
            <a:r>
              <a:rPr lang="en-US" dirty="0" err="1" smtClean="0"/>
              <a:t>etc</a:t>
            </a:r>
            <a:r>
              <a:rPr lang="en-US" dirty="0" smtClean="0"/>
              <a:t> on the desk openly.</a:t>
            </a:r>
          </a:p>
          <a:p>
            <a:r>
              <a:rPr lang="en-US" dirty="0" smtClean="0"/>
              <a:t>Do not let unauthorized individuals into secure areas.</a:t>
            </a:r>
          </a:p>
          <a:p>
            <a:r>
              <a:rPr lang="en-US" dirty="0" smtClean="0"/>
              <a:t>Do not permit other employees to use your device unless absolutely necessary. When others do use your device, monitor their activity closely. Never leave your device unattended</a:t>
            </a:r>
            <a:endParaRPr lang="en-GB" dirty="0"/>
          </a:p>
        </p:txBody>
      </p:sp>
    </p:spTree>
    <p:extLst>
      <p:ext uri="{BB962C8B-B14F-4D97-AF65-F5344CB8AC3E}">
        <p14:creationId xmlns:p14="http://schemas.microsoft.com/office/powerpoint/2010/main" val="128778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087266" y="1825625"/>
            <a:ext cx="10017468" cy="4351338"/>
          </a:xfrm>
          <a:prstGeom prst="rect">
            <a:avLst/>
          </a:prstGeom>
        </p:spPr>
      </p:pic>
    </p:spTree>
    <p:extLst>
      <p:ext uri="{BB962C8B-B14F-4D97-AF65-F5344CB8AC3E}">
        <p14:creationId xmlns:p14="http://schemas.microsoft.com/office/powerpoint/2010/main" val="127639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2424721" y="1825625"/>
            <a:ext cx="7342557" cy="4351338"/>
          </a:xfrm>
          <a:prstGeom prst="rect">
            <a:avLst/>
          </a:prstGeom>
        </p:spPr>
      </p:pic>
    </p:spTree>
    <p:extLst>
      <p:ext uri="{BB962C8B-B14F-4D97-AF65-F5344CB8AC3E}">
        <p14:creationId xmlns:p14="http://schemas.microsoft.com/office/powerpoint/2010/main" val="754926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stretch>
            <a:fillRect/>
          </a:stretch>
        </p:blipFill>
        <p:spPr>
          <a:xfrm>
            <a:off x="1111173" y="1825625"/>
            <a:ext cx="9969653" cy="4351338"/>
          </a:xfrm>
          <a:prstGeom prst="rect">
            <a:avLst/>
          </a:prstGeom>
        </p:spPr>
      </p:pic>
    </p:spTree>
    <p:extLst>
      <p:ext uri="{BB962C8B-B14F-4D97-AF65-F5344CB8AC3E}">
        <p14:creationId xmlns:p14="http://schemas.microsoft.com/office/powerpoint/2010/main" val="4048049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Work Security</a:t>
            </a:r>
            <a:endParaRPr lang="en-GB" dirty="0"/>
          </a:p>
        </p:txBody>
      </p:sp>
      <p:sp>
        <p:nvSpPr>
          <p:cNvPr id="3" name="Content Placeholder 2"/>
          <p:cNvSpPr>
            <a:spLocks noGrp="1"/>
          </p:cNvSpPr>
          <p:nvPr>
            <p:ph idx="1"/>
          </p:nvPr>
        </p:nvSpPr>
        <p:spPr/>
        <p:txBody>
          <a:bodyPr/>
          <a:lstStyle/>
          <a:p>
            <a:r>
              <a:rPr lang="en-US" dirty="0" smtClean="0"/>
              <a:t>Use company issued devices, avoid using personal devices for work unless explicitly authorized.</a:t>
            </a:r>
          </a:p>
          <a:p>
            <a:r>
              <a:rPr lang="en-US" dirty="0" smtClean="0"/>
              <a:t>Use strong </a:t>
            </a:r>
            <a:r>
              <a:rPr lang="en-US" dirty="0" err="1" smtClean="0"/>
              <a:t>wifi</a:t>
            </a:r>
            <a:r>
              <a:rPr lang="en-US" dirty="0" smtClean="0"/>
              <a:t> passwords and change default credentials.</a:t>
            </a:r>
          </a:p>
          <a:p>
            <a:r>
              <a:rPr lang="en-US" dirty="0" smtClean="0"/>
              <a:t>Avoid using work accounts for personal use and vice versa.</a:t>
            </a:r>
          </a:p>
          <a:p>
            <a:r>
              <a:rPr lang="en-US" dirty="0" smtClean="0"/>
              <a:t>Do not use public </a:t>
            </a:r>
            <a:r>
              <a:rPr lang="en-US" dirty="0" err="1" smtClean="0"/>
              <a:t>wifi</a:t>
            </a:r>
            <a:r>
              <a:rPr lang="en-US" dirty="0" smtClean="0"/>
              <a:t> for Work related tasks, use mobile data if possible.</a:t>
            </a:r>
          </a:p>
          <a:p>
            <a:r>
              <a:rPr lang="en-US" dirty="0" smtClean="0"/>
              <a:t>Use secure and well known platforms for remote work.</a:t>
            </a:r>
            <a:endParaRPr lang="en-GB" dirty="0"/>
          </a:p>
        </p:txBody>
      </p:sp>
    </p:spTree>
    <p:extLst>
      <p:ext uri="{BB962C8B-B14F-4D97-AF65-F5344CB8AC3E}">
        <p14:creationId xmlns:p14="http://schemas.microsoft.com/office/powerpoint/2010/main" val="381106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i="1" dirty="0" smtClean="0"/>
              <a:t>Incident:</a:t>
            </a:r>
            <a:r>
              <a:rPr lang="en-US" dirty="0" smtClean="0"/>
              <a:t> In 2020, the video conferencing platform Zoom faced significant security issues as remote work surged during the COVID-19 pandemic. Weak security measures, such as inadequate encryption and users not enabling meeting passwords, led to "Zoom-bombing" incidents where unauthorized individuals joined meetings, disrupting business operations and exposing sensitive discussions.</a:t>
            </a:r>
          </a:p>
          <a:p>
            <a:pPr marL="0" indent="0">
              <a:buNone/>
            </a:pPr>
            <a:r>
              <a:rPr lang="en-US" i="1" dirty="0" smtClean="0"/>
              <a:t>Lesson:</a:t>
            </a:r>
            <a:r>
              <a:rPr lang="en-US" dirty="0" smtClean="0"/>
              <a:t> Use secure platforms with strong encryption for remote work, enforce meeting passwords, and educate employees about safe online practices. Ensure personal devices and home networks are properly secured with strong passwords and updated software.</a:t>
            </a:r>
            <a:endParaRPr lang="en-GB" dirty="0"/>
          </a:p>
        </p:txBody>
      </p:sp>
    </p:spTree>
    <p:extLst>
      <p:ext uri="{BB962C8B-B14F-4D97-AF65-F5344CB8AC3E}">
        <p14:creationId xmlns:p14="http://schemas.microsoft.com/office/powerpoint/2010/main" val="205505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threats</a:t>
            </a:r>
            <a:endParaRPr lang="en-GB" dirty="0"/>
          </a:p>
        </p:txBody>
      </p:sp>
      <p:sp>
        <p:nvSpPr>
          <p:cNvPr id="3" name="Content Placeholder 2"/>
          <p:cNvSpPr>
            <a:spLocks noGrp="1"/>
          </p:cNvSpPr>
          <p:nvPr>
            <p:ph idx="1"/>
          </p:nvPr>
        </p:nvSpPr>
        <p:spPr/>
        <p:txBody>
          <a:bodyPr>
            <a:normAutofit/>
          </a:bodyPr>
          <a:lstStyle/>
          <a:p>
            <a:r>
              <a:rPr lang="en-US" dirty="0" smtClean="0"/>
              <a:t>Ransomware</a:t>
            </a:r>
            <a:endParaRPr lang="en-US" dirty="0" smtClean="0"/>
          </a:p>
          <a:p>
            <a:r>
              <a:rPr lang="en-US" dirty="0" smtClean="0"/>
              <a:t>Phishing</a:t>
            </a:r>
          </a:p>
          <a:p>
            <a:r>
              <a:rPr lang="en-GB" dirty="0"/>
              <a:t>Social </a:t>
            </a:r>
            <a:r>
              <a:rPr lang="en-GB" dirty="0" smtClean="0"/>
              <a:t>Engineering</a:t>
            </a:r>
          </a:p>
          <a:p>
            <a:r>
              <a:rPr lang="en-GB" dirty="0"/>
              <a:t>Weak Passwords</a:t>
            </a:r>
            <a:endParaRPr lang="en-US" dirty="0" smtClean="0"/>
          </a:p>
        </p:txBody>
      </p:sp>
    </p:spTree>
    <p:extLst>
      <p:ext uri="{BB962C8B-B14F-4D97-AF65-F5344CB8AC3E}">
        <p14:creationId xmlns:p14="http://schemas.microsoft.com/office/powerpoint/2010/main" val="4095876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Cybersecurity Culture</a:t>
            </a:r>
            <a:endParaRPr lang="en-GB" dirty="0"/>
          </a:p>
        </p:txBody>
      </p:sp>
      <p:sp>
        <p:nvSpPr>
          <p:cNvPr id="3" name="Content Placeholder 2"/>
          <p:cNvSpPr>
            <a:spLocks noGrp="1"/>
          </p:cNvSpPr>
          <p:nvPr>
            <p:ph idx="1"/>
          </p:nvPr>
        </p:nvSpPr>
        <p:spPr/>
        <p:txBody>
          <a:bodyPr/>
          <a:lstStyle/>
          <a:p>
            <a:r>
              <a:rPr lang="en-US" dirty="0" smtClean="0"/>
              <a:t>Stay updated on latest cyber threats.</a:t>
            </a:r>
          </a:p>
          <a:p>
            <a:r>
              <a:rPr lang="en-US" dirty="0" smtClean="0"/>
              <a:t>Adopt “Zero trust policy” towards systems, individuals and devices.</a:t>
            </a:r>
          </a:p>
          <a:p>
            <a:r>
              <a:rPr lang="en-US" dirty="0" smtClean="0"/>
              <a:t>Conduct regular training of employees regarding good practices.</a:t>
            </a:r>
          </a:p>
          <a:p>
            <a:r>
              <a:rPr lang="en-US" dirty="0" smtClean="0"/>
              <a:t>Conduct regular security incident drills.</a:t>
            </a:r>
            <a:endParaRPr lang="en-GB" dirty="0"/>
          </a:p>
        </p:txBody>
      </p:sp>
    </p:spTree>
    <p:extLst>
      <p:ext uri="{BB962C8B-B14F-4D97-AF65-F5344CB8AC3E}">
        <p14:creationId xmlns:p14="http://schemas.microsoft.com/office/powerpoint/2010/main" val="1255243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can we protect ourselves?</a:t>
            </a:r>
            <a:endParaRPr lang="en-GB" dirty="0"/>
          </a:p>
        </p:txBody>
      </p:sp>
      <p:sp>
        <p:nvSpPr>
          <p:cNvPr id="3" name="Content Placeholder 2"/>
          <p:cNvSpPr>
            <a:spLocks noGrp="1"/>
          </p:cNvSpPr>
          <p:nvPr>
            <p:ph idx="1"/>
          </p:nvPr>
        </p:nvSpPr>
        <p:spPr/>
        <p:txBody>
          <a:bodyPr/>
          <a:lstStyle/>
          <a:p>
            <a:r>
              <a:rPr lang="en-IN" dirty="0" smtClean="0"/>
              <a:t>By following some common good practices while using your system.</a:t>
            </a:r>
            <a:endParaRPr lang="en-GB" dirty="0"/>
          </a:p>
        </p:txBody>
      </p:sp>
    </p:spTree>
    <p:extLst>
      <p:ext uri="{BB962C8B-B14F-4D97-AF65-F5344CB8AC3E}">
        <p14:creationId xmlns:p14="http://schemas.microsoft.com/office/powerpoint/2010/main" val="32302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Password Management</a:t>
            </a:r>
            <a:endParaRPr lang="en-GB" dirty="0"/>
          </a:p>
        </p:txBody>
      </p:sp>
      <p:sp>
        <p:nvSpPr>
          <p:cNvPr id="3" name="Content Placeholder 2"/>
          <p:cNvSpPr>
            <a:spLocks noGrp="1"/>
          </p:cNvSpPr>
          <p:nvPr>
            <p:ph idx="1"/>
          </p:nvPr>
        </p:nvSpPr>
        <p:spPr/>
        <p:txBody>
          <a:bodyPr/>
          <a:lstStyle/>
          <a:p>
            <a:r>
              <a:rPr lang="en-IN" dirty="0" smtClean="0"/>
              <a:t>Use strong passwords</a:t>
            </a:r>
          </a:p>
          <a:p>
            <a:r>
              <a:rPr lang="en-IN" dirty="0" smtClean="0"/>
              <a:t>Enable Multi Factor Authentication</a:t>
            </a:r>
          </a:p>
          <a:p>
            <a:r>
              <a:rPr lang="en-IN" dirty="0" smtClean="0"/>
              <a:t>Use Password managers to store your passwords</a:t>
            </a:r>
          </a:p>
          <a:p>
            <a:r>
              <a:rPr lang="en-IN" dirty="0" smtClean="0"/>
              <a:t>Avoid password reuse.</a:t>
            </a:r>
            <a:endParaRPr lang="en-GB" dirty="0"/>
          </a:p>
        </p:txBody>
      </p:sp>
    </p:spTree>
    <p:extLst>
      <p:ext uri="{BB962C8B-B14F-4D97-AF65-F5344CB8AC3E}">
        <p14:creationId xmlns:p14="http://schemas.microsoft.com/office/powerpoint/2010/main" val="127891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i="1" dirty="0" smtClean="0"/>
              <a:t>Incident:</a:t>
            </a:r>
            <a:r>
              <a:rPr lang="en-US" dirty="0" smtClean="0"/>
              <a:t> In 2019, reused and weak passwords led to hackers accessing Ring camera accounts, enabling them to spy on users and even communicate with families.</a:t>
            </a:r>
            <a:br>
              <a:rPr lang="en-US" dirty="0" smtClean="0"/>
            </a:br>
            <a:r>
              <a:rPr lang="en-US" i="1" dirty="0" smtClean="0"/>
              <a:t>Lesson:</a:t>
            </a:r>
            <a:r>
              <a:rPr lang="en-US" dirty="0" smtClean="0"/>
              <a:t> Strong, unique passwords and multi-factor authentication (MFA) are crucial for account protection.</a:t>
            </a:r>
            <a:endParaRPr lang="en-GB" dirty="0"/>
          </a:p>
        </p:txBody>
      </p:sp>
      <p:pic>
        <p:nvPicPr>
          <p:cNvPr id="1026" name="Picture 2" descr="Unboxing Ring Stick Up Cam (Battery) - AlfredCamera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015" y="3878104"/>
            <a:ext cx="3065145" cy="22988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ng security cameras gave every employee 'full access' to all customer  video for years: FTC - ABC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080" y="3763565"/>
            <a:ext cx="5125720" cy="288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11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56470" y="1965588"/>
            <a:ext cx="6356090" cy="4071412"/>
          </a:xfrm>
          <a:prstGeom prst="rect">
            <a:avLst/>
          </a:prstGeom>
        </p:spPr>
      </p:pic>
      <p:pic>
        <p:nvPicPr>
          <p:cNvPr id="5" name="Picture 4"/>
          <p:cNvPicPr>
            <a:picLocks noChangeAspect="1"/>
          </p:cNvPicPr>
          <p:nvPr/>
        </p:nvPicPr>
        <p:blipFill>
          <a:blip r:embed="rId3"/>
          <a:stretch>
            <a:fillRect/>
          </a:stretch>
        </p:blipFill>
        <p:spPr>
          <a:xfrm>
            <a:off x="6512560" y="274319"/>
            <a:ext cx="5224760" cy="6184109"/>
          </a:xfrm>
          <a:prstGeom prst="rect">
            <a:avLst/>
          </a:prstGeom>
        </p:spPr>
      </p:pic>
    </p:spTree>
    <p:extLst>
      <p:ext uri="{BB962C8B-B14F-4D97-AF65-F5344CB8AC3E}">
        <p14:creationId xmlns:p14="http://schemas.microsoft.com/office/powerpoint/2010/main" val="3317946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 Security</a:t>
            </a:r>
            <a:endParaRPr lang="en-GB" dirty="0"/>
          </a:p>
        </p:txBody>
      </p:sp>
      <p:sp>
        <p:nvSpPr>
          <p:cNvPr id="3" name="Content Placeholder 2"/>
          <p:cNvSpPr>
            <a:spLocks noGrp="1"/>
          </p:cNvSpPr>
          <p:nvPr>
            <p:ph idx="1"/>
          </p:nvPr>
        </p:nvSpPr>
        <p:spPr/>
        <p:txBody>
          <a:bodyPr/>
          <a:lstStyle/>
          <a:p>
            <a:r>
              <a:rPr lang="en-IN" dirty="0" smtClean="0"/>
              <a:t>Ensure endpoint security by installing </a:t>
            </a:r>
            <a:r>
              <a:rPr lang="en-IN" dirty="0" err="1" smtClean="0"/>
              <a:t>softwares</a:t>
            </a:r>
            <a:r>
              <a:rPr lang="en-IN" dirty="0" smtClean="0"/>
              <a:t> like EDR, and Anti Virus.</a:t>
            </a:r>
          </a:p>
          <a:p>
            <a:r>
              <a:rPr lang="en-IN" dirty="0" smtClean="0"/>
              <a:t>Regularly update your devices with the latest patches released by the Manufacturer.</a:t>
            </a:r>
          </a:p>
          <a:p>
            <a:r>
              <a:rPr lang="en-IN" dirty="0" smtClean="0"/>
              <a:t>Use a VPN while using public or unsecured networks.</a:t>
            </a:r>
            <a:endParaRPr lang="en-GB" dirty="0"/>
          </a:p>
        </p:txBody>
      </p:sp>
    </p:spTree>
    <p:extLst>
      <p:ext uri="{BB962C8B-B14F-4D97-AF65-F5344CB8AC3E}">
        <p14:creationId xmlns:p14="http://schemas.microsoft.com/office/powerpoint/2010/main" val="324748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US" i="1" dirty="0" smtClean="0"/>
              <a:t>Incident:</a:t>
            </a:r>
            <a:r>
              <a:rPr lang="en-US" dirty="0" smtClean="0"/>
              <a:t> In 2017, the </a:t>
            </a:r>
            <a:r>
              <a:rPr lang="en-US" dirty="0" err="1" smtClean="0"/>
              <a:t>WannaCry</a:t>
            </a:r>
            <a:r>
              <a:rPr lang="en-US" dirty="0" smtClean="0"/>
              <a:t> ransomware spread globally, exploiting unpatched systems to encrypt data and demand payment. The attack affected hospitals, businesses, and government entities.</a:t>
            </a:r>
            <a:br>
              <a:rPr lang="en-US" dirty="0" smtClean="0"/>
            </a:br>
            <a:r>
              <a:rPr lang="en-US" i="1" dirty="0" smtClean="0"/>
              <a:t>Lesson:</a:t>
            </a:r>
            <a:r>
              <a:rPr lang="en-US" dirty="0" smtClean="0"/>
              <a:t> Keeping software and operating systems updated with security patches can prevent exploitation of vulnerabilities.</a:t>
            </a:r>
          </a:p>
          <a:p>
            <a:endParaRPr lang="en-GB" dirty="0"/>
          </a:p>
        </p:txBody>
      </p:sp>
    </p:spTree>
    <p:extLst>
      <p:ext uri="{BB962C8B-B14F-4D97-AF65-F5344CB8AC3E}">
        <p14:creationId xmlns:p14="http://schemas.microsoft.com/office/powerpoint/2010/main" val="2569578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979</Words>
  <Application>Microsoft Office PowerPoint</Application>
  <PresentationFormat>Widescreen</PresentationFormat>
  <Paragraphs>63</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Good Cyber Security Practices</vt:lpstr>
      <vt:lpstr>What is Cyber Security?</vt:lpstr>
      <vt:lpstr>Common threats</vt:lpstr>
      <vt:lpstr>How can we protect ourselves?</vt:lpstr>
      <vt:lpstr>Password Management</vt:lpstr>
      <vt:lpstr>PowerPoint Presentation</vt:lpstr>
      <vt:lpstr>PowerPoint Presentation</vt:lpstr>
      <vt:lpstr>Device Security</vt:lpstr>
      <vt:lpstr>PowerPoint Presentation</vt:lpstr>
      <vt:lpstr>PowerPoint Presentation</vt:lpstr>
      <vt:lpstr>Email and Communication Security</vt:lpstr>
      <vt:lpstr>PowerPoint Presentation</vt:lpstr>
      <vt:lpstr>PowerPoint Presentation</vt:lpstr>
      <vt:lpstr>Data Security</vt:lpstr>
      <vt:lpstr>PowerPoint Presentation</vt:lpstr>
      <vt:lpstr>PowerPoint Presentation</vt:lpstr>
      <vt:lpstr>Access Control</vt:lpstr>
      <vt:lpstr>PowerPoint Presentation</vt:lpstr>
      <vt:lpstr>PowerPoint Presentation</vt:lpstr>
      <vt:lpstr>Safe Internet Practices</vt:lpstr>
      <vt:lpstr>PowerPoint Presentation</vt:lpstr>
      <vt:lpstr>PowerPoint Presentation</vt:lpstr>
      <vt:lpstr>PowerPoint Presentation</vt:lpstr>
      <vt:lpstr>Physical Security</vt:lpstr>
      <vt:lpstr>PowerPoint Presentation</vt:lpstr>
      <vt:lpstr>PowerPoint Presentation</vt:lpstr>
      <vt:lpstr>PowerPoint Presentation</vt:lpstr>
      <vt:lpstr>Remote Work Security</vt:lpstr>
      <vt:lpstr>PowerPoint Presentation</vt:lpstr>
      <vt:lpstr>Cybersecurity 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Cyber Security Practices</dc:title>
  <dc:creator>MADHU RAJAPPAN</dc:creator>
  <cp:lastModifiedBy>MADHU RAJAPPAN</cp:lastModifiedBy>
  <cp:revision>23</cp:revision>
  <dcterms:created xsi:type="dcterms:W3CDTF">2025-01-08T06:34:54Z</dcterms:created>
  <dcterms:modified xsi:type="dcterms:W3CDTF">2025-01-17T03:55:44Z</dcterms:modified>
</cp:coreProperties>
</file>