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378b16c689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3378b16c689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378b16c689_2_6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3378b16c689_2_6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378b16c689_2_7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3378b16c689_2_7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378b16c689_2_7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3378b16c689_2_7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378b16c689_2_8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3378b16c689_2_8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378b16c689_2_9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3378b16c689_2_9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378b16c689_2_1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3378b16c689_2_1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378b16c689_2_13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3378b16c689_2_13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378b16c689_2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3378b16c689_2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378b16c689_2_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3378b16c689_2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78b16c689_2_1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3378b16c689_2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78b16c689_2_2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3378b16c689_2_2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78b16c689_2_3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3378b16c689_2_3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378b16c689_2_4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3378b16c689_2_4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378b16c689_2_5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3378b16c689_2_5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378b16c689_2_6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3378b16c689_2_6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53" name="Google Shape;53;p13"/>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685800" y="1597821"/>
            <a:ext cx="7772400" cy="11025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 type="subTitle"/>
          </p:nvPr>
        </p:nvSpPr>
        <p:spPr>
          <a:xfrm>
            <a:off x="1371600" y="2914650"/>
            <a:ext cx="6400800" cy="1314600"/>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500"/>
              </a:spcBef>
              <a:spcAft>
                <a:spcPts val="0"/>
              </a:spcAft>
              <a:buClr>
                <a:srgbClr val="888888"/>
              </a:buClr>
              <a:buSzPts val="2400"/>
              <a:buNone/>
              <a:defRPr>
                <a:solidFill>
                  <a:srgbClr val="888888"/>
                </a:solidFill>
              </a:defRPr>
            </a:lvl1pPr>
            <a:lvl2pPr lvl="1" algn="ctr">
              <a:lnSpc>
                <a:spcPct val="100000"/>
              </a:lnSpc>
              <a:spcBef>
                <a:spcPts val="400"/>
              </a:spcBef>
              <a:spcAft>
                <a:spcPts val="0"/>
              </a:spcAft>
              <a:buClr>
                <a:srgbClr val="888888"/>
              </a:buClr>
              <a:buSzPts val="2100"/>
              <a:buNone/>
              <a:defRPr>
                <a:solidFill>
                  <a:srgbClr val="888888"/>
                </a:solidFill>
              </a:defRPr>
            </a:lvl2pPr>
            <a:lvl3pPr lvl="2" algn="ctr">
              <a:lnSpc>
                <a:spcPct val="100000"/>
              </a:lnSpc>
              <a:spcBef>
                <a:spcPts val="40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sp>
        <p:nvSpPr>
          <p:cNvPr id="65" name="Google Shape;65;p15"/>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71" name="Google Shape;71;p16"/>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7"/>
          <p:cNvSpPr txBox="1"/>
          <p:nvPr>
            <p:ph type="title"/>
          </p:nvPr>
        </p:nvSpPr>
        <p:spPr>
          <a:xfrm>
            <a:off x="722313" y="3305177"/>
            <a:ext cx="7772400" cy="10215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dk1"/>
              </a:buClr>
              <a:buSzPts val="3000"/>
              <a:buFont typeface="Calibri"/>
              <a:buNone/>
              <a:defRPr b="1"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722313" y="2180035"/>
            <a:ext cx="7772400" cy="11253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300"/>
              </a:spcBef>
              <a:spcAft>
                <a:spcPts val="0"/>
              </a:spcAft>
              <a:buClr>
                <a:srgbClr val="888888"/>
              </a:buClr>
              <a:buSzPts val="1500"/>
              <a:buNone/>
              <a:defRPr sz="1500">
                <a:solidFill>
                  <a:srgbClr val="888888"/>
                </a:solidFill>
              </a:defRPr>
            </a:lvl1pPr>
            <a:lvl2pPr indent="-228600" lvl="1" marL="914400" algn="l">
              <a:lnSpc>
                <a:spcPct val="100000"/>
              </a:lnSpc>
              <a:spcBef>
                <a:spcPts val="300"/>
              </a:spcBef>
              <a:spcAft>
                <a:spcPts val="0"/>
              </a:spcAft>
              <a:buClr>
                <a:srgbClr val="888888"/>
              </a:buClr>
              <a:buSzPts val="1400"/>
              <a:buNone/>
              <a:defRPr sz="1400">
                <a:solidFill>
                  <a:srgbClr val="888888"/>
                </a:solidFill>
              </a:defRPr>
            </a:lvl2pPr>
            <a:lvl3pPr indent="-228600" lvl="2" marL="1371600" algn="l">
              <a:lnSpc>
                <a:spcPct val="100000"/>
              </a:lnSpc>
              <a:spcBef>
                <a:spcPts val="200"/>
              </a:spcBef>
              <a:spcAft>
                <a:spcPts val="0"/>
              </a:spcAft>
              <a:buClr>
                <a:srgbClr val="888888"/>
              </a:buClr>
              <a:buSzPts val="1200"/>
              <a:buNone/>
              <a:defRPr sz="1200">
                <a:solidFill>
                  <a:srgbClr val="888888"/>
                </a:solidFill>
              </a:defRPr>
            </a:lvl3pPr>
            <a:lvl4pPr indent="-228600" lvl="3" marL="1828800" algn="l">
              <a:lnSpc>
                <a:spcPct val="100000"/>
              </a:lnSpc>
              <a:spcBef>
                <a:spcPts val="200"/>
              </a:spcBef>
              <a:spcAft>
                <a:spcPts val="0"/>
              </a:spcAft>
              <a:buClr>
                <a:srgbClr val="888888"/>
              </a:buClr>
              <a:buSzPts val="1100"/>
              <a:buNone/>
              <a:defRPr sz="1100">
                <a:solidFill>
                  <a:srgbClr val="888888"/>
                </a:solidFill>
              </a:defRPr>
            </a:lvl4pPr>
            <a:lvl5pPr indent="-228600" lvl="4" marL="2286000" algn="l">
              <a:lnSpc>
                <a:spcPct val="100000"/>
              </a:lnSpc>
              <a:spcBef>
                <a:spcPts val="200"/>
              </a:spcBef>
              <a:spcAft>
                <a:spcPts val="0"/>
              </a:spcAft>
              <a:buClr>
                <a:srgbClr val="888888"/>
              </a:buClr>
              <a:buSzPts val="1100"/>
              <a:buNone/>
              <a:defRPr sz="1100">
                <a:solidFill>
                  <a:srgbClr val="888888"/>
                </a:solidFill>
              </a:defRPr>
            </a:lvl5pPr>
            <a:lvl6pPr indent="-228600" lvl="5" marL="2743200" algn="l">
              <a:lnSpc>
                <a:spcPct val="100000"/>
              </a:lnSpc>
              <a:spcBef>
                <a:spcPts val="200"/>
              </a:spcBef>
              <a:spcAft>
                <a:spcPts val="0"/>
              </a:spcAft>
              <a:buClr>
                <a:srgbClr val="888888"/>
              </a:buClr>
              <a:buSzPts val="1100"/>
              <a:buNone/>
              <a:defRPr sz="1100">
                <a:solidFill>
                  <a:srgbClr val="888888"/>
                </a:solidFill>
              </a:defRPr>
            </a:lvl6pPr>
            <a:lvl7pPr indent="-228600" lvl="6" marL="3200400" algn="l">
              <a:lnSpc>
                <a:spcPct val="100000"/>
              </a:lnSpc>
              <a:spcBef>
                <a:spcPts val="200"/>
              </a:spcBef>
              <a:spcAft>
                <a:spcPts val="0"/>
              </a:spcAft>
              <a:buClr>
                <a:srgbClr val="888888"/>
              </a:buClr>
              <a:buSzPts val="1100"/>
              <a:buNone/>
              <a:defRPr sz="1100">
                <a:solidFill>
                  <a:srgbClr val="888888"/>
                </a:solidFill>
              </a:defRPr>
            </a:lvl7pPr>
            <a:lvl8pPr indent="-228600" lvl="7" marL="3657600" algn="l">
              <a:lnSpc>
                <a:spcPct val="100000"/>
              </a:lnSpc>
              <a:spcBef>
                <a:spcPts val="200"/>
              </a:spcBef>
              <a:spcAft>
                <a:spcPts val="0"/>
              </a:spcAft>
              <a:buClr>
                <a:srgbClr val="888888"/>
              </a:buClr>
              <a:buSzPts val="1100"/>
              <a:buNone/>
              <a:defRPr sz="1100">
                <a:solidFill>
                  <a:srgbClr val="888888"/>
                </a:solidFill>
              </a:defRPr>
            </a:lvl8pPr>
            <a:lvl9pPr indent="-228600" lvl="8" marL="4114800" algn="l">
              <a:lnSpc>
                <a:spcPct val="100000"/>
              </a:lnSpc>
              <a:spcBef>
                <a:spcPts val="200"/>
              </a:spcBef>
              <a:spcAft>
                <a:spcPts val="0"/>
              </a:spcAft>
              <a:buClr>
                <a:srgbClr val="888888"/>
              </a:buClr>
              <a:buSzPts val="1100"/>
              <a:buNone/>
              <a:defRPr sz="1100">
                <a:solidFill>
                  <a:srgbClr val="888888"/>
                </a:solidFill>
              </a:defRPr>
            </a:lvl9pPr>
          </a:lstStyle>
          <a:p/>
        </p:txBody>
      </p:sp>
      <p:sp>
        <p:nvSpPr>
          <p:cNvPr id="77" name="Google Shape;77;p17"/>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7"/>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8"/>
          <p:cNvSpPr txBox="1"/>
          <p:nvPr>
            <p:ph idx="1" type="body"/>
          </p:nvPr>
        </p:nvSpPr>
        <p:spPr>
          <a:xfrm>
            <a:off x="609600" y="1200152"/>
            <a:ext cx="5410200" cy="3394500"/>
          </a:xfrm>
          <a:prstGeom prst="rect">
            <a:avLst/>
          </a:prstGeom>
          <a:noFill/>
          <a:ln>
            <a:noFill/>
          </a:ln>
        </p:spPr>
        <p:txBody>
          <a:bodyPr anchorCtr="0" anchor="t" bIns="34275" lIns="68575" spcFirstLastPara="1" rIns="68575" wrap="square" tIns="34275">
            <a:normAutofit/>
          </a:bodyPr>
          <a:lstStyle>
            <a:lvl1pPr indent="-361950" lvl="0" marL="457200" algn="l">
              <a:lnSpc>
                <a:spcPct val="100000"/>
              </a:lnSpc>
              <a:spcBef>
                <a:spcPts val="400"/>
              </a:spcBef>
              <a:spcAft>
                <a:spcPts val="0"/>
              </a:spcAft>
              <a:buClr>
                <a:schemeClr val="dk1"/>
              </a:buClr>
              <a:buSzPts val="2100"/>
              <a:buChar char="•"/>
              <a:defRPr sz="2100"/>
            </a:lvl1pPr>
            <a:lvl2pPr indent="-342900" lvl="1" marL="914400" algn="l">
              <a:lnSpc>
                <a:spcPct val="100000"/>
              </a:lnSpc>
              <a:spcBef>
                <a:spcPts val="400"/>
              </a:spcBef>
              <a:spcAft>
                <a:spcPts val="0"/>
              </a:spcAft>
              <a:buClr>
                <a:schemeClr val="dk1"/>
              </a:buClr>
              <a:buSzPts val="1800"/>
              <a:buChar char="–"/>
              <a:defRPr sz="1800"/>
            </a:lvl2pPr>
            <a:lvl3pPr indent="-323850" lvl="2" marL="1371600" algn="l">
              <a:lnSpc>
                <a:spcPct val="100000"/>
              </a:lnSpc>
              <a:spcBef>
                <a:spcPts val="300"/>
              </a:spcBef>
              <a:spcAft>
                <a:spcPts val="0"/>
              </a:spcAft>
              <a:buClr>
                <a:schemeClr val="dk1"/>
              </a:buClr>
              <a:buSzPts val="1500"/>
              <a:buChar char="•"/>
              <a:defRPr sz="1500"/>
            </a:lvl3pPr>
            <a:lvl4pPr indent="-317500" lvl="3" marL="1828800" algn="l">
              <a:lnSpc>
                <a:spcPct val="100000"/>
              </a:lnSpc>
              <a:spcBef>
                <a:spcPts val="300"/>
              </a:spcBef>
              <a:spcAft>
                <a:spcPts val="0"/>
              </a:spcAft>
              <a:buClr>
                <a:schemeClr val="dk1"/>
              </a:buClr>
              <a:buSzPts val="1400"/>
              <a:buChar char="–"/>
              <a:defRPr sz="1400"/>
            </a:lvl4pPr>
            <a:lvl5pPr indent="-317500" lvl="4" marL="2286000" algn="l">
              <a:lnSpc>
                <a:spcPct val="100000"/>
              </a:lnSpc>
              <a:spcBef>
                <a:spcPts val="300"/>
              </a:spcBef>
              <a:spcAft>
                <a:spcPts val="0"/>
              </a:spcAft>
              <a:buClr>
                <a:schemeClr val="dk1"/>
              </a:buClr>
              <a:buSzPts val="1400"/>
              <a:buChar char="»"/>
              <a:defRPr sz="1400"/>
            </a:lvl5pPr>
            <a:lvl6pPr indent="-317500" lvl="5" marL="2743200" algn="l">
              <a:lnSpc>
                <a:spcPct val="100000"/>
              </a:lnSpc>
              <a:spcBef>
                <a:spcPts val="300"/>
              </a:spcBef>
              <a:spcAft>
                <a:spcPts val="0"/>
              </a:spcAft>
              <a:buClr>
                <a:schemeClr val="dk1"/>
              </a:buClr>
              <a:buSzPts val="1400"/>
              <a:buChar char="•"/>
              <a:defRPr sz="1400"/>
            </a:lvl6pPr>
            <a:lvl7pPr indent="-317500" lvl="6" marL="3200400" algn="l">
              <a:lnSpc>
                <a:spcPct val="100000"/>
              </a:lnSpc>
              <a:spcBef>
                <a:spcPts val="300"/>
              </a:spcBef>
              <a:spcAft>
                <a:spcPts val="0"/>
              </a:spcAft>
              <a:buClr>
                <a:schemeClr val="dk1"/>
              </a:buClr>
              <a:buSzPts val="1400"/>
              <a:buChar char="•"/>
              <a:defRPr sz="1400"/>
            </a:lvl7pPr>
            <a:lvl8pPr indent="-317500" lvl="7" marL="3657600" algn="l">
              <a:lnSpc>
                <a:spcPct val="100000"/>
              </a:lnSpc>
              <a:spcBef>
                <a:spcPts val="300"/>
              </a:spcBef>
              <a:spcAft>
                <a:spcPts val="0"/>
              </a:spcAft>
              <a:buClr>
                <a:schemeClr val="dk1"/>
              </a:buClr>
              <a:buSzPts val="1400"/>
              <a:buChar char="•"/>
              <a:defRPr sz="1400"/>
            </a:lvl8pPr>
            <a:lvl9pPr indent="-317500" lvl="8" marL="4114800" algn="l">
              <a:lnSpc>
                <a:spcPct val="100000"/>
              </a:lnSpc>
              <a:spcBef>
                <a:spcPts val="300"/>
              </a:spcBef>
              <a:spcAft>
                <a:spcPts val="0"/>
              </a:spcAft>
              <a:buClr>
                <a:schemeClr val="dk1"/>
              </a:buClr>
              <a:buSzPts val="1400"/>
              <a:buChar char="•"/>
              <a:defRPr sz="1400"/>
            </a:lvl9pPr>
          </a:lstStyle>
          <a:p/>
        </p:txBody>
      </p:sp>
      <p:sp>
        <p:nvSpPr>
          <p:cNvPr id="83" name="Google Shape;83;p18"/>
          <p:cNvSpPr txBox="1"/>
          <p:nvPr>
            <p:ph idx="2" type="body"/>
          </p:nvPr>
        </p:nvSpPr>
        <p:spPr>
          <a:xfrm>
            <a:off x="6172200" y="1200152"/>
            <a:ext cx="5410200" cy="3394500"/>
          </a:xfrm>
          <a:prstGeom prst="rect">
            <a:avLst/>
          </a:prstGeom>
          <a:noFill/>
          <a:ln>
            <a:noFill/>
          </a:ln>
        </p:spPr>
        <p:txBody>
          <a:bodyPr anchorCtr="0" anchor="t" bIns="34275" lIns="68575" spcFirstLastPara="1" rIns="68575" wrap="square" tIns="34275">
            <a:normAutofit/>
          </a:bodyPr>
          <a:lstStyle>
            <a:lvl1pPr indent="-361950" lvl="0" marL="457200" algn="l">
              <a:lnSpc>
                <a:spcPct val="100000"/>
              </a:lnSpc>
              <a:spcBef>
                <a:spcPts val="400"/>
              </a:spcBef>
              <a:spcAft>
                <a:spcPts val="0"/>
              </a:spcAft>
              <a:buClr>
                <a:schemeClr val="dk1"/>
              </a:buClr>
              <a:buSzPts val="2100"/>
              <a:buChar char="•"/>
              <a:defRPr sz="2100"/>
            </a:lvl1pPr>
            <a:lvl2pPr indent="-342900" lvl="1" marL="914400" algn="l">
              <a:lnSpc>
                <a:spcPct val="100000"/>
              </a:lnSpc>
              <a:spcBef>
                <a:spcPts val="400"/>
              </a:spcBef>
              <a:spcAft>
                <a:spcPts val="0"/>
              </a:spcAft>
              <a:buClr>
                <a:schemeClr val="dk1"/>
              </a:buClr>
              <a:buSzPts val="1800"/>
              <a:buChar char="–"/>
              <a:defRPr sz="1800"/>
            </a:lvl2pPr>
            <a:lvl3pPr indent="-323850" lvl="2" marL="1371600" algn="l">
              <a:lnSpc>
                <a:spcPct val="100000"/>
              </a:lnSpc>
              <a:spcBef>
                <a:spcPts val="300"/>
              </a:spcBef>
              <a:spcAft>
                <a:spcPts val="0"/>
              </a:spcAft>
              <a:buClr>
                <a:schemeClr val="dk1"/>
              </a:buClr>
              <a:buSzPts val="1500"/>
              <a:buChar char="•"/>
              <a:defRPr sz="1500"/>
            </a:lvl3pPr>
            <a:lvl4pPr indent="-317500" lvl="3" marL="1828800" algn="l">
              <a:lnSpc>
                <a:spcPct val="100000"/>
              </a:lnSpc>
              <a:spcBef>
                <a:spcPts val="300"/>
              </a:spcBef>
              <a:spcAft>
                <a:spcPts val="0"/>
              </a:spcAft>
              <a:buClr>
                <a:schemeClr val="dk1"/>
              </a:buClr>
              <a:buSzPts val="1400"/>
              <a:buChar char="–"/>
              <a:defRPr sz="1400"/>
            </a:lvl4pPr>
            <a:lvl5pPr indent="-317500" lvl="4" marL="2286000" algn="l">
              <a:lnSpc>
                <a:spcPct val="100000"/>
              </a:lnSpc>
              <a:spcBef>
                <a:spcPts val="300"/>
              </a:spcBef>
              <a:spcAft>
                <a:spcPts val="0"/>
              </a:spcAft>
              <a:buClr>
                <a:schemeClr val="dk1"/>
              </a:buClr>
              <a:buSzPts val="1400"/>
              <a:buChar char="»"/>
              <a:defRPr sz="1400"/>
            </a:lvl5pPr>
            <a:lvl6pPr indent="-317500" lvl="5" marL="2743200" algn="l">
              <a:lnSpc>
                <a:spcPct val="100000"/>
              </a:lnSpc>
              <a:spcBef>
                <a:spcPts val="300"/>
              </a:spcBef>
              <a:spcAft>
                <a:spcPts val="0"/>
              </a:spcAft>
              <a:buClr>
                <a:schemeClr val="dk1"/>
              </a:buClr>
              <a:buSzPts val="1400"/>
              <a:buChar char="•"/>
              <a:defRPr sz="1400"/>
            </a:lvl6pPr>
            <a:lvl7pPr indent="-317500" lvl="6" marL="3200400" algn="l">
              <a:lnSpc>
                <a:spcPct val="100000"/>
              </a:lnSpc>
              <a:spcBef>
                <a:spcPts val="300"/>
              </a:spcBef>
              <a:spcAft>
                <a:spcPts val="0"/>
              </a:spcAft>
              <a:buClr>
                <a:schemeClr val="dk1"/>
              </a:buClr>
              <a:buSzPts val="1400"/>
              <a:buChar char="•"/>
              <a:defRPr sz="1400"/>
            </a:lvl7pPr>
            <a:lvl8pPr indent="-317500" lvl="7" marL="3657600" algn="l">
              <a:lnSpc>
                <a:spcPct val="100000"/>
              </a:lnSpc>
              <a:spcBef>
                <a:spcPts val="300"/>
              </a:spcBef>
              <a:spcAft>
                <a:spcPts val="0"/>
              </a:spcAft>
              <a:buClr>
                <a:schemeClr val="dk1"/>
              </a:buClr>
              <a:buSzPts val="1400"/>
              <a:buChar char="•"/>
              <a:defRPr sz="1400"/>
            </a:lvl8pPr>
            <a:lvl9pPr indent="-317500" lvl="8" marL="4114800" algn="l">
              <a:lnSpc>
                <a:spcPct val="100000"/>
              </a:lnSpc>
              <a:spcBef>
                <a:spcPts val="300"/>
              </a:spcBef>
              <a:spcAft>
                <a:spcPts val="0"/>
              </a:spcAft>
              <a:buClr>
                <a:schemeClr val="dk1"/>
              </a:buClr>
              <a:buSzPts val="1400"/>
              <a:buChar char="•"/>
              <a:defRPr sz="1400"/>
            </a:lvl9pPr>
          </a:lstStyle>
          <a:p/>
        </p:txBody>
      </p:sp>
      <p:sp>
        <p:nvSpPr>
          <p:cNvPr id="84" name="Google Shape;84;p18"/>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3300"/>
              <a:buFont typeface="Calibri"/>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9"/>
          <p:cNvSpPr txBox="1"/>
          <p:nvPr>
            <p:ph idx="1" type="body"/>
          </p:nvPr>
        </p:nvSpPr>
        <p:spPr>
          <a:xfrm>
            <a:off x="457200" y="1151335"/>
            <a:ext cx="4040100" cy="4800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300"/>
              </a:spcBef>
              <a:spcAft>
                <a:spcPts val="0"/>
              </a:spcAft>
              <a:buClr>
                <a:schemeClr val="dk1"/>
              </a:buClr>
              <a:buSzPts val="1500"/>
              <a:buNone/>
              <a:defRPr b="1" sz="1500"/>
            </a:lvl2pPr>
            <a:lvl3pPr indent="-228600" lvl="2" marL="1371600" algn="l">
              <a:lnSpc>
                <a:spcPct val="100000"/>
              </a:lnSpc>
              <a:spcBef>
                <a:spcPts val="300"/>
              </a:spcBef>
              <a:spcAft>
                <a:spcPts val="0"/>
              </a:spcAft>
              <a:buClr>
                <a:schemeClr val="dk1"/>
              </a:buClr>
              <a:buSzPts val="1400"/>
              <a:buNone/>
              <a:defRPr b="1" sz="1400"/>
            </a:lvl3pPr>
            <a:lvl4pPr indent="-228600" lvl="3" marL="1828800" algn="l">
              <a:lnSpc>
                <a:spcPct val="100000"/>
              </a:lnSpc>
              <a:spcBef>
                <a:spcPts val="200"/>
              </a:spcBef>
              <a:spcAft>
                <a:spcPts val="0"/>
              </a:spcAft>
              <a:buClr>
                <a:schemeClr val="dk1"/>
              </a:buClr>
              <a:buSzPts val="1200"/>
              <a:buNone/>
              <a:defRPr b="1" sz="1200"/>
            </a:lvl4pPr>
            <a:lvl5pPr indent="-228600" lvl="4" marL="2286000" algn="l">
              <a:lnSpc>
                <a:spcPct val="100000"/>
              </a:lnSpc>
              <a:spcBef>
                <a:spcPts val="2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90" name="Google Shape;90;p19"/>
          <p:cNvSpPr txBox="1"/>
          <p:nvPr>
            <p:ph idx="2" type="body"/>
          </p:nvPr>
        </p:nvSpPr>
        <p:spPr>
          <a:xfrm>
            <a:off x="457200" y="1631156"/>
            <a:ext cx="4040100" cy="29634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1"/>
              </a:buClr>
              <a:buSzPts val="1800"/>
              <a:buChar char="•"/>
              <a:defRPr sz="1800"/>
            </a:lvl1pPr>
            <a:lvl2pPr indent="-323850" lvl="1" marL="914400" algn="l">
              <a:lnSpc>
                <a:spcPct val="100000"/>
              </a:lnSpc>
              <a:spcBef>
                <a:spcPts val="300"/>
              </a:spcBef>
              <a:spcAft>
                <a:spcPts val="0"/>
              </a:spcAft>
              <a:buClr>
                <a:schemeClr val="dk1"/>
              </a:buClr>
              <a:buSzPts val="1500"/>
              <a:buChar char="–"/>
              <a:defRPr sz="1500"/>
            </a:lvl2pPr>
            <a:lvl3pPr indent="-317500" lvl="2" marL="1371600" algn="l">
              <a:lnSpc>
                <a:spcPct val="100000"/>
              </a:lnSpc>
              <a:spcBef>
                <a:spcPts val="300"/>
              </a:spcBef>
              <a:spcAft>
                <a:spcPts val="0"/>
              </a:spcAft>
              <a:buClr>
                <a:schemeClr val="dk1"/>
              </a:buClr>
              <a:buSzPts val="1400"/>
              <a:buChar char="•"/>
              <a:defRPr sz="14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
        <p:nvSpPr>
          <p:cNvPr id="91" name="Google Shape;91;p19"/>
          <p:cNvSpPr txBox="1"/>
          <p:nvPr>
            <p:ph idx="3" type="body"/>
          </p:nvPr>
        </p:nvSpPr>
        <p:spPr>
          <a:xfrm>
            <a:off x="4645027" y="1151335"/>
            <a:ext cx="4041600" cy="4800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300"/>
              </a:spcBef>
              <a:spcAft>
                <a:spcPts val="0"/>
              </a:spcAft>
              <a:buClr>
                <a:schemeClr val="dk1"/>
              </a:buClr>
              <a:buSzPts val="1500"/>
              <a:buNone/>
              <a:defRPr b="1" sz="1500"/>
            </a:lvl2pPr>
            <a:lvl3pPr indent="-228600" lvl="2" marL="1371600" algn="l">
              <a:lnSpc>
                <a:spcPct val="100000"/>
              </a:lnSpc>
              <a:spcBef>
                <a:spcPts val="300"/>
              </a:spcBef>
              <a:spcAft>
                <a:spcPts val="0"/>
              </a:spcAft>
              <a:buClr>
                <a:schemeClr val="dk1"/>
              </a:buClr>
              <a:buSzPts val="1400"/>
              <a:buNone/>
              <a:defRPr b="1" sz="1400"/>
            </a:lvl3pPr>
            <a:lvl4pPr indent="-228600" lvl="3" marL="1828800" algn="l">
              <a:lnSpc>
                <a:spcPct val="100000"/>
              </a:lnSpc>
              <a:spcBef>
                <a:spcPts val="200"/>
              </a:spcBef>
              <a:spcAft>
                <a:spcPts val="0"/>
              </a:spcAft>
              <a:buClr>
                <a:schemeClr val="dk1"/>
              </a:buClr>
              <a:buSzPts val="1200"/>
              <a:buNone/>
              <a:defRPr b="1" sz="1200"/>
            </a:lvl4pPr>
            <a:lvl5pPr indent="-228600" lvl="4" marL="2286000" algn="l">
              <a:lnSpc>
                <a:spcPct val="100000"/>
              </a:lnSpc>
              <a:spcBef>
                <a:spcPts val="2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92" name="Google Shape;92;p19"/>
          <p:cNvSpPr txBox="1"/>
          <p:nvPr>
            <p:ph idx="4" type="body"/>
          </p:nvPr>
        </p:nvSpPr>
        <p:spPr>
          <a:xfrm>
            <a:off x="4645027" y="1631156"/>
            <a:ext cx="4041600" cy="29634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1"/>
              </a:buClr>
              <a:buSzPts val="1800"/>
              <a:buChar char="•"/>
              <a:defRPr sz="1800"/>
            </a:lvl1pPr>
            <a:lvl2pPr indent="-323850" lvl="1" marL="914400" algn="l">
              <a:lnSpc>
                <a:spcPct val="100000"/>
              </a:lnSpc>
              <a:spcBef>
                <a:spcPts val="300"/>
              </a:spcBef>
              <a:spcAft>
                <a:spcPts val="0"/>
              </a:spcAft>
              <a:buClr>
                <a:schemeClr val="dk1"/>
              </a:buClr>
              <a:buSzPts val="1500"/>
              <a:buChar char="–"/>
              <a:defRPr sz="1500"/>
            </a:lvl2pPr>
            <a:lvl3pPr indent="-317500" lvl="2" marL="1371600" algn="l">
              <a:lnSpc>
                <a:spcPct val="100000"/>
              </a:lnSpc>
              <a:spcBef>
                <a:spcPts val="300"/>
              </a:spcBef>
              <a:spcAft>
                <a:spcPts val="0"/>
              </a:spcAft>
              <a:buClr>
                <a:schemeClr val="dk1"/>
              </a:buClr>
              <a:buSzPts val="1400"/>
              <a:buChar char="•"/>
              <a:defRPr sz="14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
        <p:nvSpPr>
          <p:cNvPr id="93" name="Google Shape;93;p19"/>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9"/>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20"/>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20"/>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1"/>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21"/>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457201" y="204788"/>
            <a:ext cx="3008400" cy="8718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1"/>
              </a:buClr>
              <a:buSzPts val="1500"/>
              <a:buFont typeface="Calibri"/>
              <a:buNone/>
              <a:defRPr b="1"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22"/>
          <p:cNvSpPr txBox="1"/>
          <p:nvPr>
            <p:ph idx="1" type="body"/>
          </p:nvPr>
        </p:nvSpPr>
        <p:spPr>
          <a:xfrm>
            <a:off x="3575050" y="204790"/>
            <a:ext cx="5111700" cy="4389900"/>
          </a:xfrm>
          <a:prstGeom prst="rect">
            <a:avLst/>
          </a:prstGeom>
          <a:noFill/>
          <a:ln>
            <a:noFill/>
          </a:ln>
        </p:spPr>
        <p:txBody>
          <a:bodyPr anchorCtr="0" anchor="t" bIns="34275" lIns="68575" spcFirstLastPara="1" rIns="68575" wrap="square" tIns="34275">
            <a:normAutofit/>
          </a:bodyPr>
          <a:lstStyle>
            <a:lvl1pPr indent="-381000" lvl="0" marL="457200" algn="l">
              <a:lnSpc>
                <a:spcPct val="100000"/>
              </a:lnSpc>
              <a:spcBef>
                <a:spcPts val="500"/>
              </a:spcBef>
              <a:spcAft>
                <a:spcPts val="0"/>
              </a:spcAft>
              <a:buClr>
                <a:schemeClr val="dk1"/>
              </a:buClr>
              <a:buSzPts val="2400"/>
              <a:buChar char="•"/>
              <a:defRPr sz="2400"/>
            </a:lvl1pPr>
            <a:lvl2pPr indent="-361950" lvl="1" marL="914400" algn="l">
              <a:lnSpc>
                <a:spcPct val="100000"/>
              </a:lnSpc>
              <a:spcBef>
                <a:spcPts val="400"/>
              </a:spcBef>
              <a:spcAft>
                <a:spcPts val="0"/>
              </a:spcAft>
              <a:buClr>
                <a:schemeClr val="dk1"/>
              </a:buClr>
              <a:buSzPts val="2100"/>
              <a:buChar char="–"/>
              <a:defRPr sz="2100"/>
            </a:lvl2pPr>
            <a:lvl3pPr indent="-342900" lvl="2" marL="1371600" algn="l">
              <a:lnSpc>
                <a:spcPct val="100000"/>
              </a:lnSpc>
              <a:spcBef>
                <a:spcPts val="400"/>
              </a:spcBef>
              <a:spcAft>
                <a:spcPts val="0"/>
              </a:spcAft>
              <a:buClr>
                <a:schemeClr val="dk1"/>
              </a:buClr>
              <a:buSzPts val="1800"/>
              <a:buChar char="•"/>
              <a:defRPr sz="1800"/>
            </a:lvl3pPr>
            <a:lvl4pPr indent="-323850" lvl="3" marL="1828800" algn="l">
              <a:lnSpc>
                <a:spcPct val="100000"/>
              </a:lnSpc>
              <a:spcBef>
                <a:spcPts val="300"/>
              </a:spcBef>
              <a:spcAft>
                <a:spcPts val="0"/>
              </a:spcAft>
              <a:buClr>
                <a:schemeClr val="dk1"/>
              </a:buClr>
              <a:buSzPts val="1500"/>
              <a:buChar char="–"/>
              <a:defRPr sz="1500"/>
            </a:lvl4pPr>
            <a:lvl5pPr indent="-323850" lvl="4" marL="2286000" algn="l">
              <a:lnSpc>
                <a:spcPct val="100000"/>
              </a:lnSpc>
              <a:spcBef>
                <a:spcPts val="3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108" name="Google Shape;108;p22"/>
          <p:cNvSpPr txBox="1"/>
          <p:nvPr>
            <p:ph idx="2" type="body"/>
          </p:nvPr>
        </p:nvSpPr>
        <p:spPr>
          <a:xfrm>
            <a:off x="457201" y="1076327"/>
            <a:ext cx="3008400" cy="35184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200"/>
              </a:spcBef>
              <a:spcAft>
                <a:spcPts val="0"/>
              </a:spcAft>
              <a:buClr>
                <a:schemeClr val="dk1"/>
              </a:buClr>
              <a:buSzPts val="1100"/>
              <a:buNone/>
              <a:defRPr sz="1100"/>
            </a:lvl1pPr>
            <a:lvl2pPr indent="-228600" lvl="1" marL="914400" algn="l">
              <a:lnSpc>
                <a:spcPct val="100000"/>
              </a:lnSpc>
              <a:spcBef>
                <a:spcPts val="200"/>
              </a:spcBef>
              <a:spcAft>
                <a:spcPts val="0"/>
              </a:spcAft>
              <a:buClr>
                <a:schemeClr val="dk1"/>
              </a:buClr>
              <a:buSzPts val="900"/>
              <a:buNone/>
              <a:defRPr sz="900"/>
            </a:lvl2pPr>
            <a:lvl3pPr indent="-228600" lvl="2" marL="1371600" algn="l">
              <a:lnSpc>
                <a:spcPct val="100000"/>
              </a:lnSpc>
              <a:spcBef>
                <a:spcPts val="200"/>
              </a:spcBef>
              <a:spcAft>
                <a:spcPts val="0"/>
              </a:spcAft>
              <a:buClr>
                <a:schemeClr val="dk1"/>
              </a:buClr>
              <a:buSzPts val="800"/>
              <a:buNone/>
              <a:defRPr sz="800"/>
            </a:lvl3pPr>
            <a:lvl4pPr indent="-228600" lvl="3" marL="1828800" algn="l">
              <a:lnSpc>
                <a:spcPct val="100000"/>
              </a:lnSpc>
              <a:spcBef>
                <a:spcPts val="100"/>
              </a:spcBef>
              <a:spcAft>
                <a:spcPts val="0"/>
              </a:spcAft>
              <a:buClr>
                <a:schemeClr val="dk1"/>
              </a:buClr>
              <a:buSzPts val="700"/>
              <a:buNone/>
              <a:defRPr sz="700"/>
            </a:lvl4pPr>
            <a:lvl5pPr indent="-228600" lvl="4" marL="2286000" algn="l">
              <a:lnSpc>
                <a:spcPct val="100000"/>
              </a:lnSpc>
              <a:spcBef>
                <a:spcPts val="1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09" name="Google Shape;109;p22"/>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22"/>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1792288" y="3600450"/>
            <a:ext cx="5486400" cy="4251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1"/>
              </a:buClr>
              <a:buSzPts val="1500"/>
              <a:buFont typeface="Calibri"/>
              <a:buNone/>
              <a:defRPr b="1"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23"/>
          <p:cNvSpPr/>
          <p:nvPr>
            <p:ph idx="2" type="pic"/>
          </p:nvPr>
        </p:nvSpPr>
        <p:spPr>
          <a:xfrm>
            <a:off x="1792288" y="459581"/>
            <a:ext cx="5486400" cy="3086100"/>
          </a:xfrm>
          <a:prstGeom prst="rect">
            <a:avLst/>
          </a:prstGeom>
          <a:noFill/>
          <a:ln>
            <a:noFill/>
          </a:ln>
        </p:spPr>
      </p:sp>
      <p:sp>
        <p:nvSpPr>
          <p:cNvPr id="115" name="Google Shape;115;p23"/>
          <p:cNvSpPr txBox="1"/>
          <p:nvPr>
            <p:ph idx="1" type="body"/>
          </p:nvPr>
        </p:nvSpPr>
        <p:spPr>
          <a:xfrm>
            <a:off x="1792288" y="4025504"/>
            <a:ext cx="5486400" cy="6036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200"/>
              </a:spcBef>
              <a:spcAft>
                <a:spcPts val="0"/>
              </a:spcAft>
              <a:buClr>
                <a:schemeClr val="dk1"/>
              </a:buClr>
              <a:buSzPts val="1100"/>
              <a:buNone/>
              <a:defRPr sz="1100"/>
            </a:lvl1pPr>
            <a:lvl2pPr indent="-228600" lvl="1" marL="914400" algn="l">
              <a:lnSpc>
                <a:spcPct val="100000"/>
              </a:lnSpc>
              <a:spcBef>
                <a:spcPts val="200"/>
              </a:spcBef>
              <a:spcAft>
                <a:spcPts val="0"/>
              </a:spcAft>
              <a:buClr>
                <a:schemeClr val="dk1"/>
              </a:buClr>
              <a:buSzPts val="900"/>
              <a:buNone/>
              <a:defRPr sz="900"/>
            </a:lvl2pPr>
            <a:lvl3pPr indent="-228600" lvl="2" marL="1371600" algn="l">
              <a:lnSpc>
                <a:spcPct val="100000"/>
              </a:lnSpc>
              <a:spcBef>
                <a:spcPts val="200"/>
              </a:spcBef>
              <a:spcAft>
                <a:spcPts val="0"/>
              </a:spcAft>
              <a:buClr>
                <a:schemeClr val="dk1"/>
              </a:buClr>
              <a:buSzPts val="800"/>
              <a:buNone/>
              <a:defRPr sz="800"/>
            </a:lvl3pPr>
            <a:lvl4pPr indent="-228600" lvl="3" marL="1828800" algn="l">
              <a:lnSpc>
                <a:spcPct val="100000"/>
              </a:lnSpc>
              <a:spcBef>
                <a:spcPts val="100"/>
              </a:spcBef>
              <a:spcAft>
                <a:spcPts val="0"/>
              </a:spcAft>
              <a:buClr>
                <a:schemeClr val="dk1"/>
              </a:buClr>
              <a:buSzPts val="700"/>
              <a:buNone/>
              <a:defRPr sz="700"/>
            </a:lvl4pPr>
            <a:lvl5pPr indent="-228600" lvl="4" marL="2286000" algn="l">
              <a:lnSpc>
                <a:spcPct val="100000"/>
              </a:lnSpc>
              <a:spcBef>
                <a:spcPts val="1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16" name="Google Shape;116;p23"/>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2874750" y="-1217397"/>
            <a:ext cx="3394500" cy="82296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22" name="Google Shape;122;p24"/>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8016450" y="1028731"/>
            <a:ext cx="4388700" cy="27432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5"/>
          <p:cNvSpPr txBox="1"/>
          <p:nvPr>
            <p:ph idx="1" type="body"/>
          </p:nvPr>
        </p:nvSpPr>
        <p:spPr>
          <a:xfrm rot="5400000">
            <a:off x="2453850" y="-1638269"/>
            <a:ext cx="4388700" cy="80772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28" name="Google Shape;128;p25"/>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25"/>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25"/>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marR="0" algn="ctr">
              <a:lnSpc>
                <a:spcPct val="10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14"/>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rmAutofit/>
          </a:bodyPr>
          <a:lstStyle>
            <a:lvl1pPr indent="-381000" lvl="0" marL="457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firebase.google.com/docs" TargetMode="External"/><Relationship Id="rId4" Type="http://schemas.openxmlformats.org/officeDocument/2006/relationships/hyperlink" Target="https://docs.ultralytics.com/" TargetMode="External"/><Relationship Id="rId5" Type="http://schemas.openxmlformats.org/officeDocument/2006/relationships/hyperlink" Target="https://docs.opencv.org/4.x/index.html" TargetMode="External"/><Relationship Id="rId6" Type="http://schemas.openxmlformats.org/officeDocument/2006/relationships/hyperlink" Target="https://docs.python.org/3/" TargetMode="External"/><Relationship Id="rId7" Type="http://schemas.openxmlformats.org/officeDocument/2006/relationships/hyperlink" Target="https://docs.python.org/3/library/smtplib.html" TargetMode="External"/><Relationship Id="rId8" Type="http://schemas.openxmlformats.org/officeDocument/2006/relationships/hyperlink" Target="https://vercel.com/doc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266736" y="1036865"/>
            <a:ext cx="8610600" cy="12198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chemeClr val="dk1"/>
              </a:buClr>
              <a:buSzPts val="3300"/>
              <a:buFont typeface="Calibri"/>
              <a:buNone/>
            </a:pPr>
            <a:br>
              <a:rPr lang="en" sz="2300"/>
            </a:br>
            <a:r>
              <a:rPr lang="en" sz="2300"/>
              <a:t> IBM Project Presentation </a:t>
            </a:r>
            <a:br>
              <a:rPr lang="en" sz="2300"/>
            </a:br>
            <a:r>
              <a:rPr lang="en" sz="2300"/>
              <a:t>on </a:t>
            </a:r>
            <a:br>
              <a:rPr lang="en" sz="2300"/>
            </a:br>
            <a:r>
              <a:rPr b="1" lang="en" sz="2100"/>
              <a:t>Real-Time Monitoring and Evaluation System for Fire </a:t>
            </a:r>
            <a:endParaRPr b="1" sz="2100"/>
          </a:p>
          <a:p>
            <a:pPr indent="0" lvl="0" marL="0" rtl="0" algn="ctr">
              <a:lnSpc>
                <a:spcPct val="100000"/>
              </a:lnSpc>
              <a:spcBef>
                <a:spcPts val="0"/>
              </a:spcBef>
              <a:spcAft>
                <a:spcPts val="0"/>
              </a:spcAft>
              <a:buClr>
                <a:schemeClr val="dk1"/>
              </a:buClr>
              <a:buSzPts val="3300"/>
              <a:buFont typeface="Calibri"/>
              <a:buNone/>
            </a:pPr>
            <a:r>
              <a:rPr b="1" lang="en" sz="2100"/>
              <a:t>Department Applications</a:t>
            </a:r>
            <a:br>
              <a:rPr lang="en" sz="2300"/>
            </a:br>
            <a:endParaRPr sz="2300"/>
          </a:p>
        </p:txBody>
      </p:sp>
      <p:sp>
        <p:nvSpPr>
          <p:cNvPr id="136" name="Google Shape;136;p26"/>
          <p:cNvSpPr txBox="1"/>
          <p:nvPr>
            <p:ph idx="1" type="subTitle"/>
          </p:nvPr>
        </p:nvSpPr>
        <p:spPr>
          <a:xfrm>
            <a:off x="851577" y="2342051"/>
            <a:ext cx="7440900" cy="27675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dk1"/>
              </a:buClr>
              <a:buSzPts val="2100"/>
              <a:buFont typeface="Arial"/>
              <a:buNone/>
            </a:pPr>
            <a:r>
              <a:rPr lang="en" sz="1700">
                <a:solidFill>
                  <a:schemeClr val="dk1"/>
                </a:solidFill>
              </a:rPr>
              <a:t>By</a:t>
            </a:r>
            <a:r>
              <a:rPr lang="en" sz="1700"/>
              <a:t> </a:t>
            </a:r>
            <a:r>
              <a:rPr lang="en" sz="1700">
                <a:solidFill>
                  <a:schemeClr val="dk1"/>
                </a:solidFill>
              </a:rPr>
              <a:t>Group ID: G18</a:t>
            </a:r>
            <a:endParaRPr sz="1700"/>
          </a:p>
          <a:p>
            <a:pPr indent="0" lvl="0" marL="0" rtl="0" algn="ctr">
              <a:lnSpc>
                <a:spcPct val="100000"/>
              </a:lnSpc>
              <a:spcBef>
                <a:spcPts val="400"/>
              </a:spcBef>
              <a:spcAft>
                <a:spcPts val="0"/>
              </a:spcAft>
              <a:buClr>
                <a:schemeClr val="dk1"/>
              </a:buClr>
              <a:buSzPts val="2100"/>
              <a:buFont typeface="Arial"/>
              <a:buNone/>
            </a:pPr>
            <a:r>
              <a:rPr b="1" lang="en" sz="1700">
                <a:solidFill>
                  <a:schemeClr val="dk1"/>
                </a:solidFill>
              </a:rPr>
              <a:t>MUNISH PATWA</a:t>
            </a:r>
            <a:r>
              <a:rPr b="1" lang="en" sz="1700">
                <a:solidFill>
                  <a:schemeClr val="dk1"/>
                </a:solidFill>
              </a:rPr>
              <a:t> </a:t>
            </a:r>
            <a:r>
              <a:rPr lang="en" sz="1700">
                <a:solidFill>
                  <a:schemeClr val="dk1"/>
                </a:solidFill>
              </a:rPr>
              <a:t>[2116</a:t>
            </a:r>
            <a:r>
              <a:rPr lang="en" sz="1700">
                <a:solidFill>
                  <a:schemeClr val="dk1"/>
                </a:solidFill>
              </a:rPr>
              <a:t>2121017]</a:t>
            </a:r>
            <a:endParaRPr sz="1700">
              <a:solidFill>
                <a:schemeClr val="dk1"/>
              </a:solidFill>
            </a:endParaRPr>
          </a:p>
          <a:p>
            <a:pPr indent="0" lvl="0" marL="0" rtl="0" algn="ctr">
              <a:lnSpc>
                <a:spcPct val="100000"/>
              </a:lnSpc>
              <a:spcBef>
                <a:spcPts val="400"/>
              </a:spcBef>
              <a:spcAft>
                <a:spcPts val="0"/>
              </a:spcAft>
              <a:buClr>
                <a:schemeClr val="dk1"/>
              </a:buClr>
              <a:buSzPts val="2100"/>
              <a:buNone/>
            </a:pPr>
            <a:r>
              <a:rPr b="1" lang="en" sz="1700">
                <a:solidFill>
                  <a:schemeClr val="dk1"/>
                </a:solidFill>
              </a:rPr>
              <a:t>ASTIK SAXENA</a:t>
            </a:r>
            <a:r>
              <a:rPr b="1" lang="en" sz="1700">
                <a:solidFill>
                  <a:schemeClr val="dk1"/>
                </a:solidFill>
              </a:rPr>
              <a:t> </a:t>
            </a:r>
            <a:r>
              <a:rPr lang="en" sz="1700">
                <a:solidFill>
                  <a:schemeClr val="dk1"/>
                </a:solidFill>
              </a:rPr>
              <a:t>[</a:t>
            </a:r>
            <a:r>
              <a:rPr lang="en" sz="1700">
                <a:solidFill>
                  <a:schemeClr val="dk1"/>
                </a:solidFill>
              </a:rPr>
              <a:t>21162171002</a:t>
            </a:r>
            <a:r>
              <a:rPr lang="en" sz="1700">
                <a:solidFill>
                  <a:schemeClr val="dk1"/>
                </a:solidFill>
              </a:rPr>
              <a:t>]</a:t>
            </a:r>
            <a:endParaRPr sz="1700">
              <a:solidFill>
                <a:schemeClr val="dk1"/>
              </a:solidFill>
            </a:endParaRPr>
          </a:p>
          <a:p>
            <a:pPr indent="0" lvl="0" marL="0" rtl="0" algn="ctr">
              <a:spcBef>
                <a:spcPts val="400"/>
              </a:spcBef>
              <a:spcAft>
                <a:spcPts val="0"/>
              </a:spcAft>
              <a:buClr>
                <a:schemeClr val="dk1"/>
              </a:buClr>
              <a:buSzPts val="2100"/>
              <a:buNone/>
            </a:pPr>
            <a:r>
              <a:rPr b="1" lang="en" sz="1700">
                <a:solidFill>
                  <a:schemeClr val="dk1"/>
                </a:solidFill>
              </a:rPr>
              <a:t>PANJWANI ANIKET </a:t>
            </a:r>
            <a:r>
              <a:rPr lang="en" sz="1700">
                <a:solidFill>
                  <a:schemeClr val="dk1"/>
                </a:solidFill>
              </a:rPr>
              <a:t>[22162102002]</a:t>
            </a:r>
            <a:endParaRPr sz="1700">
              <a:solidFill>
                <a:schemeClr val="dk1"/>
              </a:solidFill>
            </a:endParaRPr>
          </a:p>
          <a:p>
            <a:pPr indent="0" lvl="0" marL="0" rtl="0" algn="ctr">
              <a:lnSpc>
                <a:spcPct val="100000"/>
              </a:lnSpc>
              <a:spcBef>
                <a:spcPts val="400"/>
              </a:spcBef>
              <a:spcAft>
                <a:spcPts val="0"/>
              </a:spcAft>
              <a:buClr>
                <a:schemeClr val="dk1"/>
              </a:buClr>
              <a:buSzPts val="2100"/>
              <a:buNone/>
            </a:pPr>
            <a:r>
              <a:t/>
            </a:r>
            <a:endParaRPr sz="1700">
              <a:solidFill>
                <a:schemeClr val="dk1"/>
              </a:solidFill>
            </a:endParaRPr>
          </a:p>
          <a:p>
            <a:pPr indent="0" lvl="0" marL="0" rtl="0" algn="ctr">
              <a:lnSpc>
                <a:spcPct val="100000"/>
              </a:lnSpc>
              <a:spcBef>
                <a:spcPts val="400"/>
              </a:spcBef>
              <a:spcAft>
                <a:spcPts val="0"/>
              </a:spcAft>
              <a:buClr>
                <a:schemeClr val="dk1"/>
              </a:buClr>
              <a:buSzPts val="2100"/>
              <a:buFont typeface="Arial"/>
              <a:buNone/>
            </a:pPr>
            <a:r>
              <a:t/>
            </a:r>
            <a:endParaRPr sz="1700">
              <a:solidFill>
                <a:schemeClr val="dk1"/>
              </a:solidFill>
            </a:endParaRPr>
          </a:p>
          <a:p>
            <a:pPr indent="0" lvl="0" marL="0" rtl="0" algn="ctr">
              <a:lnSpc>
                <a:spcPct val="100000"/>
              </a:lnSpc>
              <a:spcBef>
                <a:spcPts val="400"/>
              </a:spcBef>
              <a:spcAft>
                <a:spcPts val="0"/>
              </a:spcAft>
              <a:buClr>
                <a:schemeClr val="dk1"/>
              </a:buClr>
              <a:buSzPts val="2100"/>
              <a:buFont typeface="Arial"/>
              <a:buNone/>
            </a:pPr>
            <a:r>
              <a:rPr lang="en" sz="2300">
                <a:solidFill>
                  <a:schemeClr val="dk1"/>
                </a:solidFill>
              </a:rPr>
              <a:t>Institute of Computer Technology, Ganpat University</a:t>
            </a:r>
            <a:endParaRPr sz="2300"/>
          </a:p>
          <a:p>
            <a:pPr indent="0" lvl="0" marL="0" rtl="0" algn="ctr">
              <a:lnSpc>
                <a:spcPct val="100000"/>
              </a:lnSpc>
              <a:spcBef>
                <a:spcPts val="400"/>
              </a:spcBef>
              <a:spcAft>
                <a:spcPts val="0"/>
              </a:spcAft>
              <a:buClr>
                <a:schemeClr val="dk1"/>
              </a:buClr>
              <a:buSzPts val="2100"/>
              <a:buNone/>
            </a:pPr>
            <a:r>
              <a:rPr lang="en" sz="2300">
                <a:solidFill>
                  <a:schemeClr val="dk1"/>
                </a:solidFill>
              </a:rPr>
              <a:t>Date: 22 February 2025</a:t>
            </a:r>
            <a:endParaRPr b="1" sz="2000">
              <a:solidFill>
                <a:schemeClr val="dk1"/>
              </a:solidFill>
            </a:endParaRPr>
          </a:p>
          <a:p>
            <a:pPr indent="0" lvl="0" marL="0" rtl="0" algn="ctr">
              <a:lnSpc>
                <a:spcPct val="100000"/>
              </a:lnSpc>
              <a:spcBef>
                <a:spcPts val="400"/>
              </a:spcBef>
              <a:spcAft>
                <a:spcPts val="0"/>
              </a:spcAft>
              <a:buClr>
                <a:srgbClr val="888888"/>
              </a:buClr>
              <a:buSzPts val="2100"/>
              <a:buNone/>
            </a:pPr>
            <a:r>
              <a:t/>
            </a:r>
            <a:endParaRPr b="1" sz="2000">
              <a:solidFill>
                <a:schemeClr val="dk1"/>
              </a:solidFill>
            </a:endParaRPr>
          </a:p>
        </p:txBody>
      </p:sp>
      <p:pic>
        <p:nvPicPr>
          <p:cNvPr id="137" name="Google Shape;137;p26" title="LOGO_UPDATED.png"/>
          <p:cNvPicPr preferRelativeResize="0"/>
          <p:nvPr/>
        </p:nvPicPr>
        <p:blipFill>
          <a:blip r:embed="rId3">
            <a:alphaModFix/>
          </a:blip>
          <a:stretch>
            <a:fillRect/>
          </a:stretch>
        </p:blipFill>
        <p:spPr>
          <a:xfrm>
            <a:off x="6489875" y="-1"/>
            <a:ext cx="2654126" cy="102569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457200" y="0"/>
            <a:ext cx="8229600" cy="588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Calibri"/>
              <a:buNone/>
            </a:pPr>
            <a:r>
              <a:rPr b="1" lang="en"/>
              <a:t>Workflow Diagram</a:t>
            </a:r>
            <a:endParaRPr b="1"/>
          </a:p>
        </p:txBody>
      </p:sp>
      <p:sp>
        <p:nvSpPr>
          <p:cNvPr id="223" name="Google Shape;223;p35"/>
          <p:cNvSpPr txBox="1"/>
          <p:nvPr>
            <p:ph idx="10" type="dt"/>
          </p:nvPr>
        </p:nvSpPr>
        <p:spPr>
          <a:xfrm>
            <a:off x="457200" y="4750899"/>
            <a:ext cx="1600200" cy="205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t>22/02/2025</a:t>
            </a:r>
            <a:endParaRPr/>
          </a:p>
        </p:txBody>
      </p:sp>
      <p:sp>
        <p:nvSpPr>
          <p:cNvPr id="224" name="Google Shape;224;p35"/>
          <p:cNvSpPr txBox="1"/>
          <p:nvPr>
            <p:ph idx="12" type="sldNum"/>
          </p:nvPr>
        </p:nvSpPr>
        <p:spPr>
          <a:xfrm>
            <a:off x="7086600" y="4750899"/>
            <a:ext cx="1600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pic>
        <p:nvPicPr>
          <p:cNvPr id="225" name="Google Shape;225;p35"/>
          <p:cNvPicPr preferRelativeResize="0"/>
          <p:nvPr/>
        </p:nvPicPr>
        <p:blipFill>
          <a:blip r:embed="rId3">
            <a:alphaModFix/>
          </a:blip>
          <a:stretch>
            <a:fillRect/>
          </a:stretch>
        </p:blipFill>
        <p:spPr>
          <a:xfrm>
            <a:off x="1999938" y="740400"/>
            <a:ext cx="5144131" cy="38580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457200" y="0"/>
            <a:ext cx="8229600" cy="588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Calibri"/>
              <a:buNone/>
            </a:pPr>
            <a:r>
              <a:rPr b="1" lang="en"/>
              <a:t>Project Timeline</a:t>
            </a:r>
            <a:endParaRPr b="1"/>
          </a:p>
        </p:txBody>
      </p:sp>
      <p:sp>
        <p:nvSpPr>
          <p:cNvPr id="231" name="Google Shape;231;p36"/>
          <p:cNvSpPr txBox="1"/>
          <p:nvPr>
            <p:ph idx="1" type="body"/>
          </p:nvPr>
        </p:nvSpPr>
        <p:spPr>
          <a:xfrm>
            <a:off x="457201" y="632450"/>
            <a:ext cx="8229600" cy="40902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None/>
            </a:pPr>
            <a:r>
              <a:rPr b="1" lang="en" sz="1100">
                <a:solidFill>
                  <a:schemeClr val="dk1"/>
                </a:solidFill>
              </a:rPr>
              <a:t>Month 1:</a:t>
            </a:r>
            <a:endParaRPr b="1" sz="1100">
              <a:solidFill>
                <a:schemeClr val="dk1"/>
              </a:solidFill>
            </a:endParaRPr>
          </a:p>
          <a:p>
            <a:pPr indent="-298450" lvl="0" marL="457200" rtl="0" algn="l">
              <a:lnSpc>
                <a:spcPct val="115000"/>
              </a:lnSpc>
              <a:spcBef>
                <a:spcPts val="1200"/>
              </a:spcBef>
              <a:spcAft>
                <a:spcPts val="0"/>
              </a:spcAft>
              <a:buSzPts val="1100"/>
              <a:buChar char="●"/>
            </a:pPr>
            <a:r>
              <a:rPr lang="en" sz="1100">
                <a:solidFill>
                  <a:schemeClr val="dk1"/>
                </a:solidFill>
              </a:rPr>
              <a:t>Initial research and planning.</a:t>
            </a:r>
            <a:endParaRPr sz="1100">
              <a:solidFill>
                <a:schemeClr val="dk1"/>
              </a:solidFill>
            </a:endParaRPr>
          </a:p>
          <a:p>
            <a:pPr indent="-298450" lvl="0" marL="457200" rtl="0" algn="l">
              <a:lnSpc>
                <a:spcPct val="115000"/>
              </a:lnSpc>
              <a:spcBef>
                <a:spcPts val="0"/>
              </a:spcBef>
              <a:spcAft>
                <a:spcPts val="0"/>
              </a:spcAft>
              <a:buSzPts val="1100"/>
              <a:buChar char="●"/>
            </a:pPr>
            <a:r>
              <a:rPr lang="en" sz="1100">
                <a:solidFill>
                  <a:schemeClr val="dk1"/>
                </a:solidFill>
              </a:rPr>
              <a:t>Setting up the development environment.</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Month 1.5:</a:t>
            </a:r>
            <a:endParaRPr b="1" sz="1100">
              <a:solidFill>
                <a:schemeClr val="dk1"/>
              </a:solidFill>
            </a:endParaRPr>
          </a:p>
          <a:p>
            <a:pPr indent="-298450" lvl="0" marL="457200" rtl="0" algn="l">
              <a:lnSpc>
                <a:spcPct val="115000"/>
              </a:lnSpc>
              <a:spcBef>
                <a:spcPts val="1200"/>
              </a:spcBef>
              <a:spcAft>
                <a:spcPts val="0"/>
              </a:spcAft>
              <a:buSzPts val="1100"/>
              <a:buChar char="●"/>
            </a:pPr>
            <a:r>
              <a:rPr lang="en" sz="1100">
                <a:solidFill>
                  <a:schemeClr val="dk1"/>
                </a:solidFill>
              </a:rPr>
              <a:t>Fire detection module (OpenCV &amp; YOLOv8) development and testing.</a:t>
            </a:r>
            <a:endParaRPr sz="1100">
              <a:solidFill>
                <a:schemeClr val="dk1"/>
              </a:solidFill>
            </a:endParaRPr>
          </a:p>
          <a:p>
            <a:pPr indent="-298450" lvl="0" marL="457200" rtl="0" algn="l">
              <a:lnSpc>
                <a:spcPct val="115000"/>
              </a:lnSpc>
              <a:spcBef>
                <a:spcPts val="0"/>
              </a:spcBef>
              <a:spcAft>
                <a:spcPts val="0"/>
              </a:spcAft>
              <a:buSzPts val="1100"/>
              <a:buChar char="●"/>
            </a:pPr>
            <a:r>
              <a:rPr lang="en" sz="1100">
                <a:solidFill>
                  <a:schemeClr val="dk1"/>
                </a:solidFill>
              </a:rPr>
              <a:t>Alerting system integration.</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Month 2:</a:t>
            </a:r>
            <a:endParaRPr b="1" sz="1100">
              <a:solidFill>
                <a:schemeClr val="dk1"/>
              </a:solidFill>
            </a:endParaRPr>
          </a:p>
          <a:p>
            <a:pPr indent="-298450" lvl="0" marL="457200" rtl="0" algn="l">
              <a:lnSpc>
                <a:spcPct val="115000"/>
              </a:lnSpc>
              <a:spcBef>
                <a:spcPts val="1200"/>
              </a:spcBef>
              <a:spcAft>
                <a:spcPts val="0"/>
              </a:spcAft>
              <a:buSzPts val="1100"/>
              <a:buChar char="●"/>
            </a:pPr>
            <a:r>
              <a:rPr lang="en" sz="1100">
                <a:solidFill>
                  <a:schemeClr val="dk1"/>
                </a:solidFill>
              </a:rPr>
              <a:t>Firebase integration for logging.</a:t>
            </a:r>
            <a:endParaRPr sz="1100">
              <a:solidFill>
                <a:schemeClr val="dk1"/>
              </a:solidFill>
            </a:endParaRPr>
          </a:p>
          <a:p>
            <a:pPr indent="-298450" lvl="0" marL="457200" rtl="0" algn="l">
              <a:lnSpc>
                <a:spcPct val="115000"/>
              </a:lnSpc>
              <a:spcBef>
                <a:spcPts val="0"/>
              </a:spcBef>
              <a:spcAft>
                <a:spcPts val="0"/>
              </a:spcAft>
              <a:buSzPts val="1100"/>
              <a:buChar char="●"/>
            </a:pPr>
            <a:r>
              <a:rPr lang="en" sz="1100">
                <a:solidFill>
                  <a:schemeClr val="dk1"/>
                </a:solidFill>
              </a:rPr>
              <a:t>Node.js web interface development.</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Month 2 (End):</a:t>
            </a:r>
            <a:endParaRPr b="1" sz="1100">
              <a:solidFill>
                <a:schemeClr val="dk1"/>
              </a:solidFill>
            </a:endParaRPr>
          </a:p>
          <a:p>
            <a:pPr indent="-298450" lvl="0" marL="457200" rtl="0" algn="l">
              <a:lnSpc>
                <a:spcPct val="115000"/>
              </a:lnSpc>
              <a:spcBef>
                <a:spcPts val="1200"/>
              </a:spcBef>
              <a:spcAft>
                <a:spcPts val="0"/>
              </a:spcAft>
              <a:buSzPts val="1100"/>
              <a:buChar char="●"/>
            </a:pPr>
            <a:r>
              <a:rPr lang="en" sz="1100">
                <a:solidFill>
                  <a:schemeClr val="dk1"/>
                </a:solidFill>
              </a:rPr>
              <a:t>Full system testing, debugging, and deployment on Vercel.</a:t>
            </a:r>
            <a:endParaRPr sz="1100">
              <a:solidFill>
                <a:schemeClr val="dk1"/>
              </a:solidFill>
            </a:endParaRPr>
          </a:p>
          <a:p>
            <a:pPr indent="0" lvl="0" marL="0" rtl="0" algn="just">
              <a:lnSpc>
                <a:spcPct val="100000"/>
              </a:lnSpc>
              <a:spcBef>
                <a:spcPts val="1200"/>
              </a:spcBef>
              <a:spcAft>
                <a:spcPts val="0"/>
              </a:spcAft>
              <a:buNone/>
            </a:pPr>
            <a:r>
              <a:t/>
            </a:r>
            <a:endParaRPr b="1" sz="1900"/>
          </a:p>
          <a:p>
            <a:pPr indent="0" lvl="0" marL="342900" rtl="0" algn="just">
              <a:lnSpc>
                <a:spcPct val="100000"/>
              </a:lnSpc>
              <a:spcBef>
                <a:spcPts val="400"/>
              </a:spcBef>
              <a:spcAft>
                <a:spcPts val="0"/>
              </a:spcAft>
              <a:buSzPts val="1400"/>
              <a:buNone/>
            </a:pPr>
            <a:r>
              <a:t/>
            </a:r>
            <a:endParaRPr sz="1500"/>
          </a:p>
        </p:txBody>
      </p:sp>
      <p:sp>
        <p:nvSpPr>
          <p:cNvPr id="232" name="Google Shape;232;p36"/>
          <p:cNvSpPr txBox="1"/>
          <p:nvPr>
            <p:ph idx="10" type="dt"/>
          </p:nvPr>
        </p:nvSpPr>
        <p:spPr>
          <a:xfrm>
            <a:off x="457200" y="4722649"/>
            <a:ext cx="1600200" cy="205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t>22/02/2025</a:t>
            </a:r>
            <a:endParaRPr/>
          </a:p>
        </p:txBody>
      </p:sp>
      <p:sp>
        <p:nvSpPr>
          <p:cNvPr id="233" name="Google Shape;233;p36"/>
          <p:cNvSpPr txBox="1"/>
          <p:nvPr>
            <p:ph idx="12" type="sldNum"/>
          </p:nvPr>
        </p:nvSpPr>
        <p:spPr>
          <a:xfrm>
            <a:off x="7086600" y="4722649"/>
            <a:ext cx="1600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457200" y="0"/>
            <a:ext cx="8229600" cy="588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Calibri"/>
              <a:buNone/>
            </a:pPr>
            <a:r>
              <a:rPr b="1" lang="en"/>
              <a:t>Implementation Details</a:t>
            </a:r>
            <a:endParaRPr b="1"/>
          </a:p>
        </p:txBody>
      </p:sp>
      <p:sp>
        <p:nvSpPr>
          <p:cNvPr id="239" name="Google Shape;239;p37"/>
          <p:cNvSpPr txBox="1"/>
          <p:nvPr>
            <p:ph idx="1" type="body"/>
          </p:nvPr>
        </p:nvSpPr>
        <p:spPr>
          <a:xfrm>
            <a:off x="457201" y="632450"/>
            <a:ext cx="8229600" cy="40902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Implementation Details:</a:t>
            </a:r>
            <a:endParaRPr b="1" sz="1300">
              <a:solidFill>
                <a:schemeClr val="dk1"/>
              </a:solidFill>
            </a:endParaRPr>
          </a:p>
          <a:p>
            <a:pPr indent="-298450" lvl="0" marL="457200" rtl="0" algn="l">
              <a:lnSpc>
                <a:spcPct val="115000"/>
              </a:lnSpc>
              <a:spcBef>
                <a:spcPts val="1200"/>
              </a:spcBef>
              <a:spcAft>
                <a:spcPts val="0"/>
              </a:spcAft>
              <a:buSzPts val="1100"/>
              <a:buAutoNum type="arabicPeriod"/>
            </a:pPr>
            <a:r>
              <a:rPr b="1" lang="en" sz="1100">
                <a:solidFill>
                  <a:schemeClr val="dk1"/>
                </a:solidFill>
              </a:rPr>
              <a:t>Fire Detection (YOLOv8 + OpenCV):</a:t>
            </a:r>
            <a:endParaRPr b="1"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Setup:</a:t>
            </a:r>
            <a:r>
              <a:rPr lang="en" sz="1100">
                <a:solidFill>
                  <a:schemeClr val="dk1"/>
                </a:solidFill>
              </a:rPr>
              <a:t> Used OpenCV to capture video frames from a camera feed and process each frame.</a:t>
            </a:r>
            <a:endParaRPr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YOLOv8 Integration:</a:t>
            </a:r>
            <a:r>
              <a:rPr lang="en" sz="1100">
                <a:solidFill>
                  <a:schemeClr val="dk1"/>
                </a:solidFill>
              </a:rPr>
              <a:t> Integrated YOLOv8 model pre-trained for fire detection. The model was fine-tuned with specific data for more accurate fire detection.</a:t>
            </a:r>
            <a:endParaRPr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Real-Time Processing:</a:t>
            </a:r>
            <a:r>
              <a:rPr lang="en" sz="1100">
                <a:solidFill>
                  <a:schemeClr val="dk1"/>
                </a:solidFill>
              </a:rPr>
              <a:t> The system processes frames in real-time and checks for fire within each frame. When fire is detected, it triggers the alerting and logging modules.</a:t>
            </a:r>
            <a:endParaRPr sz="1100">
              <a:solidFill>
                <a:schemeClr val="dk1"/>
              </a:solidFill>
            </a:endParaRPr>
          </a:p>
          <a:p>
            <a:pPr indent="-298450" lvl="0" marL="457200" rtl="0" algn="l">
              <a:lnSpc>
                <a:spcPct val="115000"/>
              </a:lnSpc>
              <a:spcBef>
                <a:spcPts val="0"/>
              </a:spcBef>
              <a:spcAft>
                <a:spcPts val="0"/>
              </a:spcAft>
              <a:buSzPts val="1100"/>
              <a:buAutoNum type="arabicPeriod"/>
            </a:pPr>
            <a:r>
              <a:rPr b="1" lang="en" sz="1100">
                <a:solidFill>
                  <a:schemeClr val="dk1"/>
                </a:solidFill>
              </a:rPr>
              <a:t>Alerting System (Twilio/Email):</a:t>
            </a:r>
            <a:endParaRPr b="1"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SMS Integration:</a:t>
            </a:r>
            <a:r>
              <a:rPr lang="en" sz="1100">
                <a:solidFill>
                  <a:schemeClr val="dk1"/>
                </a:solidFill>
              </a:rPr>
              <a:t> Integrated Twilio API for sending SMS notifications when fire is detected.</a:t>
            </a:r>
            <a:endParaRPr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Alert Trigger:</a:t>
            </a:r>
            <a:r>
              <a:rPr lang="en" sz="1100">
                <a:solidFill>
                  <a:schemeClr val="dk1"/>
                </a:solidFill>
              </a:rPr>
              <a:t> When fire is detected, the system sends an SMS with key event details such as detection time, location, and fire status.</a:t>
            </a:r>
            <a:endParaRPr sz="1100">
              <a:solidFill>
                <a:schemeClr val="dk1"/>
              </a:solidFill>
            </a:endParaRPr>
          </a:p>
          <a:p>
            <a:pPr indent="-298450" lvl="0" marL="457200" rtl="0" algn="l">
              <a:lnSpc>
                <a:spcPct val="115000"/>
              </a:lnSpc>
              <a:spcBef>
                <a:spcPts val="0"/>
              </a:spcBef>
              <a:spcAft>
                <a:spcPts val="0"/>
              </a:spcAft>
              <a:buSzPts val="1100"/>
              <a:buAutoNum type="arabicPeriod"/>
            </a:pPr>
            <a:r>
              <a:rPr b="1" lang="en" sz="1100">
                <a:solidFill>
                  <a:schemeClr val="dk1"/>
                </a:solidFill>
              </a:rPr>
              <a:t>Logging System (Firebase):</a:t>
            </a:r>
            <a:endParaRPr b="1"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Database Design:</a:t>
            </a:r>
            <a:r>
              <a:rPr lang="en" sz="1100">
                <a:solidFill>
                  <a:schemeClr val="dk1"/>
                </a:solidFill>
              </a:rPr>
              <a:t> Firebase Realtime Database was used to store logs of all fire detection events, with fields such as timestamp, fire status, and location.</a:t>
            </a:r>
            <a:endParaRPr sz="1100">
              <a:solidFill>
                <a:schemeClr val="dk1"/>
              </a:solidFill>
            </a:endParaRPr>
          </a:p>
          <a:p>
            <a:pPr indent="-298450" lvl="1" marL="914400" rtl="0" algn="l">
              <a:lnSpc>
                <a:spcPct val="115000"/>
              </a:lnSpc>
              <a:spcBef>
                <a:spcPts val="0"/>
              </a:spcBef>
              <a:spcAft>
                <a:spcPts val="0"/>
              </a:spcAft>
              <a:buSzPts val="1100"/>
              <a:buChar char="○"/>
            </a:pPr>
            <a:r>
              <a:rPr b="1" lang="en" sz="1100">
                <a:solidFill>
                  <a:schemeClr val="dk1"/>
                </a:solidFill>
              </a:rPr>
              <a:t>Real-Time Updates:</a:t>
            </a:r>
            <a:r>
              <a:rPr lang="en" sz="1100">
                <a:solidFill>
                  <a:schemeClr val="dk1"/>
                </a:solidFill>
              </a:rPr>
              <a:t> Logs are stored and updated in real-time to provide accurate and up-to-date information for analysis and monitoring.</a:t>
            </a:r>
            <a:endParaRPr sz="1700"/>
          </a:p>
          <a:p>
            <a:pPr indent="0" lvl="0" marL="0" rtl="0" algn="just">
              <a:lnSpc>
                <a:spcPct val="100000"/>
              </a:lnSpc>
              <a:spcBef>
                <a:spcPts val="1200"/>
              </a:spcBef>
              <a:spcAft>
                <a:spcPts val="0"/>
              </a:spcAft>
              <a:buSzPts val="1400"/>
              <a:buNone/>
            </a:pPr>
            <a:r>
              <a:t/>
            </a:r>
            <a:endParaRPr b="1" sz="1700"/>
          </a:p>
        </p:txBody>
      </p:sp>
      <p:sp>
        <p:nvSpPr>
          <p:cNvPr id="240" name="Google Shape;240;p37"/>
          <p:cNvSpPr txBox="1"/>
          <p:nvPr>
            <p:ph idx="10" type="dt"/>
          </p:nvPr>
        </p:nvSpPr>
        <p:spPr>
          <a:xfrm>
            <a:off x="457200" y="4722649"/>
            <a:ext cx="1600200" cy="205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t>22/02/2025</a:t>
            </a:r>
            <a:endParaRPr/>
          </a:p>
        </p:txBody>
      </p:sp>
      <p:sp>
        <p:nvSpPr>
          <p:cNvPr id="241" name="Google Shape;241;p37"/>
          <p:cNvSpPr txBox="1"/>
          <p:nvPr>
            <p:ph idx="12" type="sldNum"/>
          </p:nvPr>
        </p:nvSpPr>
        <p:spPr>
          <a:xfrm>
            <a:off x="7086600" y="4722649"/>
            <a:ext cx="1600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457200" y="0"/>
            <a:ext cx="8229600" cy="588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Calibri"/>
              <a:buNone/>
            </a:pPr>
            <a:r>
              <a:rPr b="1" lang="en"/>
              <a:t>Implementation Details</a:t>
            </a:r>
            <a:endParaRPr b="1"/>
          </a:p>
        </p:txBody>
      </p:sp>
      <p:sp>
        <p:nvSpPr>
          <p:cNvPr id="247" name="Google Shape;247;p38"/>
          <p:cNvSpPr txBox="1"/>
          <p:nvPr>
            <p:ph idx="1" type="body"/>
          </p:nvPr>
        </p:nvSpPr>
        <p:spPr>
          <a:xfrm>
            <a:off x="457201" y="632450"/>
            <a:ext cx="8229600" cy="40902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b="1" lang="en" sz="1100">
                <a:solidFill>
                  <a:schemeClr val="dk1"/>
                </a:solidFill>
              </a:rPr>
              <a:t>Web Interface (Node.js):</a:t>
            </a:r>
            <a:endParaRPr b="1" sz="1100">
              <a:solidFill>
                <a:schemeClr val="dk1"/>
              </a:solidFill>
            </a:endParaRPr>
          </a:p>
          <a:p>
            <a:pPr indent="-298450" lvl="0" marL="457200" rtl="0" algn="l">
              <a:lnSpc>
                <a:spcPct val="115000"/>
              </a:lnSpc>
              <a:spcBef>
                <a:spcPts val="1200"/>
              </a:spcBef>
              <a:spcAft>
                <a:spcPts val="0"/>
              </a:spcAft>
              <a:buSzPts val="1100"/>
              <a:buChar char="●"/>
            </a:pPr>
            <a:r>
              <a:rPr b="1" lang="en" sz="1100">
                <a:solidFill>
                  <a:schemeClr val="dk1"/>
                </a:solidFill>
              </a:rPr>
              <a:t>Backend:</a:t>
            </a:r>
            <a:r>
              <a:rPr lang="en" sz="1100">
                <a:solidFill>
                  <a:schemeClr val="dk1"/>
                </a:solidFill>
              </a:rPr>
              <a:t> Developed a Node.js backend to handle requests and interface with the Firebase database to retrieve logs and display real-time fire status.</a:t>
            </a:r>
            <a:endParaRPr sz="1100">
              <a:solidFill>
                <a:schemeClr val="dk1"/>
              </a:solidFill>
            </a:endParaRPr>
          </a:p>
          <a:p>
            <a:pPr indent="-298450" lvl="0" marL="457200" rtl="0" algn="l">
              <a:lnSpc>
                <a:spcPct val="115000"/>
              </a:lnSpc>
              <a:spcBef>
                <a:spcPts val="0"/>
              </a:spcBef>
              <a:spcAft>
                <a:spcPts val="0"/>
              </a:spcAft>
              <a:buSzPts val="1100"/>
              <a:buChar char="●"/>
            </a:pPr>
            <a:r>
              <a:rPr b="1" lang="en" sz="1100">
                <a:solidFill>
                  <a:schemeClr val="dk1"/>
                </a:solidFill>
              </a:rPr>
              <a:t>Frontend:</a:t>
            </a:r>
            <a:r>
              <a:rPr lang="en" sz="1100">
                <a:solidFill>
                  <a:schemeClr val="dk1"/>
                </a:solidFill>
              </a:rPr>
              <a:t> Created a user-friendly interface where users can see detection status, historical logs, and alert notifications.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Deployment (Vercel):</a:t>
            </a:r>
            <a:endParaRPr b="1" sz="1100">
              <a:solidFill>
                <a:schemeClr val="dk1"/>
              </a:solidFill>
            </a:endParaRPr>
          </a:p>
          <a:p>
            <a:pPr indent="-298450" lvl="0" marL="457200" rtl="0" algn="l">
              <a:lnSpc>
                <a:spcPct val="115000"/>
              </a:lnSpc>
              <a:spcBef>
                <a:spcPts val="1200"/>
              </a:spcBef>
              <a:spcAft>
                <a:spcPts val="0"/>
              </a:spcAft>
              <a:buSzPts val="1100"/>
              <a:buChar char="●"/>
            </a:pPr>
            <a:r>
              <a:rPr b="1" lang="en" sz="1100">
                <a:solidFill>
                  <a:schemeClr val="dk1"/>
                </a:solidFill>
              </a:rPr>
              <a:t>Hosting:</a:t>
            </a:r>
            <a:r>
              <a:rPr lang="en" sz="1100">
                <a:solidFill>
                  <a:schemeClr val="dk1"/>
                </a:solidFill>
              </a:rPr>
              <a:t> Deployed the web application on Vercel to ensure scalable and reliable hosting.</a:t>
            </a:r>
            <a:endParaRPr sz="1100">
              <a:solidFill>
                <a:schemeClr val="dk1"/>
              </a:solidFill>
            </a:endParaRPr>
          </a:p>
          <a:p>
            <a:pPr indent="-298450" lvl="0" marL="457200" rtl="0" algn="l">
              <a:lnSpc>
                <a:spcPct val="115000"/>
              </a:lnSpc>
              <a:spcBef>
                <a:spcPts val="0"/>
              </a:spcBef>
              <a:spcAft>
                <a:spcPts val="0"/>
              </a:spcAft>
              <a:buSzPts val="1100"/>
              <a:buChar char="●"/>
            </a:pPr>
            <a:r>
              <a:rPr b="1" lang="en" sz="1100">
                <a:solidFill>
                  <a:schemeClr val="dk1"/>
                </a:solidFill>
              </a:rPr>
              <a:t>Real-Time Performance:</a:t>
            </a:r>
            <a:r>
              <a:rPr lang="en" sz="1100">
                <a:solidFill>
                  <a:schemeClr val="dk1"/>
                </a:solidFill>
              </a:rPr>
              <a:t> Ensured the system’s backend and frontend are optimized for real-time data flow.</a:t>
            </a:r>
            <a:endParaRPr sz="1100">
              <a:solidFill>
                <a:schemeClr val="dk1"/>
              </a:solidFill>
            </a:endParaRPr>
          </a:p>
          <a:p>
            <a:pPr indent="-311150" lvl="1" marL="914400" rtl="0" algn="l">
              <a:lnSpc>
                <a:spcPct val="115000"/>
              </a:lnSpc>
              <a:spcBef>
                <a:spcPts val="0"/>
              </a:spcBef>
              <a:spcAft>
                <a:spcPts val="0"/>
              </a:spcAft>
              <a:buClr>
                <a:schemeClr val="dk1"/>
              </a:buClr>
              <a:buSzPts val="1300"/>
              <a:buChar char="○"/>
            </a:pPr>
            <a:r>
              <a:t/>
            </a:r>
            <a:endParaRPr b="1" sz="1300">
              <a:solidFill>
                <a:schemeClr val="dk1"/>
              </a:solidFill>
            </a:endParaRPr>
          </a:p>
          <a:p>
            <a:pPr indent="0" lvl="0" marL="0" rtl="0" algn="just">
              <a:lnSpc>
                <a:spcPct val="100000"/>
              </a:lnSpc>
              <a:spcBef>
                <a:spcPts val="1200"/>
              </a:spcBef>
              <a:spcAft>
                <a:spcPts val="0"/>
              </a:spcAft>
              <a:buSzPts val="1400"/>
              <a:buNone/>
            </a:pPr>
            <a:r>
              <a:t/>
            </a:r>
            <a:endParaRPr b="1" sz="1700"/>
          </a:p>
        </p:txBody>
      </p:sp>
      <p:sp>
        <p:nvSpPr>
          <p:cNvPr id="248" name="Google Shape;248;p38"/>
          <p:cNvSpPr txBox="1"/>
          <p:nvPr>
            <p:ph idx="10" type="dt"/>
          </p:nvPr>
        </p:nvSpPr>
        <p:spPr>
          <a:xfrm>
            <a:off x="457200" y="4722649"/>
            <a:ext cx="1600200" cy="205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t>22/02/2025</a:t>
            </a:r>
            <a:endParaRPr/>
          </a:p>
        </p:txBody>
      </p:sp>
      <p:sp>
        <p:nvSpPr>
          <p:cNvPr id="249" name="Google Shape;249;p38"/>
          <p:cNvSpPr txBox="1"/>
          <p:nvPr>
            <p:ph idx="12" type="sldNum"/>
          </p:nvPr>
        </p:nvSpPr>
        <p:spPr>
          <a:xfrm>
            <a:off x="7086600" y="4722649"/>
            <a:ext cx="1600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457200" y="0"/>
            <a:ext cx="8229600" cy="588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Calibri"/>
              <a:buNone/>
            </a:pPr>
            <a:r>
              <a:rPr b="1" lang="en"/>
              <a:t>Conclusion</a:t>
            </a:r>
            <a:endParaRPr b="1"/>
          </a:p>
        </p:txBody>
      </p:sp>
      <p:sp>
        <p:nvSpPr>
          <p:cNvPr id="255" name="Google Shape;255;p39"/>
          <p:cNvSpPr txBox="1"/>
          <p:nvPr>
            <p:ph idx="1" type="body"/>
          </p:nvPr>
        </p:nvSpPr>
        <p:spPr>
          <a:xfrm>
            <a:off x="457201" y="632450"/>
            <a:ext cx="8229600" cy="4090200"/>
          </a:xfrm>
          <a:prstGeom prst="rect">
            <a:avLst/>
          </a:prstGeom>
          <a:noFill/>
          <a:ln>
            <a:noFill/>
          </a:ln>
        </p:spPr>
        <p:txBody>
          <a:bodyPr anchorCtr="0" anchor="t" bIns="34275" lIns="68575" spcFirstLastPara="1" rIns="68575" wrap="square" tIns="34275">
            <a:noAutofit/>
          </a:bodyPr>
          <a:lstStyle/>
          <a:p>
            <a:pPr indent="0" lvl="0" marL="0" rtl="0" algn="just">
              <a:spcBef>
                <a:spcPts val="400"/>
              </a:spcBef>
              <a:spcAft>
                <a:spcPts val="0"/>
              </a:spcAft>
              <a:buClr>
                <a:schemeClr val="dk1"/>
              </a:buClr>
              <a:buSzPts val="1100"/>
              <a:buFont typeface="Arial"/>
              <a:buNone/>
            </a:pPr>
            <a:r>
              <a:rPr b="1" lang="en" sz="1100">
                <a:latin typeface="Arial"/>
                <a:ea typeface="Arial"/>
                <a:cs typeface="Arial"/>
                <a:sym typeface="Arial"/>
              </a:rPr>
              <a:t>Project Success:</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lang="en" sz="1100">
                <a:latin typeface="Arial"/>
                <a:ea typeface="Arial"/>
                <a:cs typeface="Arial"/>
                <a:sym typeface="Arial"/>
              </a:rPr>
              <a:t>The real-time fire detection and alert system is fully functional, with accurate fire detection, real-time SMS alerts, and an interactive web interface.</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 sz="1100">
                <a:latin typeface="Arial"/>
                <a:ea typeface="Arial"/>
                <a:cs typeface="Arial"/>
                <a:sym typeface="Arial"/>
              </a:rPr>
              <a:t>Firebase logging provides valuable insights into fire detection events, allowing for future analysis and optimization.</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Impact:</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lang="en" sz="1100">
                <a:latin typeface="Arial"/>
                <a:ea typeface="Arial"/>
                <a:cs typeface="Arial"/>
                <a:sym typeface="Arial"/>
              </a:rPr>
              <a:t>The system contributes to fire safety by providing faster detection and immediate alerts, potentially reducing the time to respond and preventing loss of life or property.</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 sz="1100">
                <a:latin typeface="Arial"/>
                <a:ea typeface="Arial"/>
                <a:cs typeface="Arial"/>
                <a:sym typeface="Arial"/>
              </a:rPr>
              <a:t>The integration of advanced technologies such as YOLOv8 for fire detection and Firebase for real-time data storage creates a robust and scalable solution.</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Future Enhancements:</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lang="en" sz="1100">
                <a:latin typeface="Arial"/>
                <a:ea typeface="Arial"/>
                <a:cs typeface="Arial"/>
                <a:sym typeface="Arial"/>
              </a:rPr>
              <a:t>Future work could include expanding the system to support more environmental factors for detection (e.g., smoke, heat).</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 sz="1100">
                <a:latin typeface="Arial"/>
                <a:ea typeface="Arial"/>
                <a:cs typeface="Arial"/>
                <a:sym typeface="Arial"/>
              </a:rPr>
              <a:t>Further improvements could involve refining the model's detection accuracy and integrating with other emergency response systems.</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just">
              <a:lnSpc>
                <a:spcPct val="100000"/>
              </a:lnSpc>
              <a:spcBef>
                <a:spcPts val="1200"/>
              </a:spcBef>
              <a:spcAft>
                <a:spcPts val="0"/>
              </a:spcAft>
              <a:buNone/>
            </a:pPr>
            <a:r>
              <a:t/>
            </a:r>
            <a:endParaRPr sz="1700"/>
          </a:p>
        </p:txBody>
      </p:sp>
      <p:sp>
        <p:nvSpPr>
          <p:cNvPr id="256" name="Google Shape;256;p39"/>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t>22/02/2025</a:t>
            </a:r>
            <a:endParaRPr/>
          </a:p>
        </p:txBody>
      </p:sp>
      <p:sp>
        <p:nvSpPr>
          <p:cNvPr id="257" name="Google Shape;257;p39"/>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457200" y="0"/>
            <a:ext cx="8229600" cy="588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Calibri"/>
              <a:buNone/>
            </a:pPr>
            <a:r>
              <a:rPr b="1" lang="en"/>
              <a:t>References</a:t>
            </a:r>
            <a:endParaRPr b="1"/>
          </a:p>
        </p:txBody>
      </p:sp>
      <p:sp>
        <p:nvSpPr>
          <p:cNvPr id="263" name="Google Shape;263;p40"/>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t>22/02/2025</a:t>
            </a:r>
            <a:endParaRPr/>
          </a:p>
        </p:txBody>
      </p:sp>
      <p:sp>
        <p:nvSpPr>
          <p:cNvPr id="264" name="Google Shape;264;p40"/>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65" name="Google Shape;265;p40"/>
          <p:cNvSpPr txBox="1"/>
          <p:nvPr>
            <p:ph idx="1" type="body"/>
          </p:nvPr>
        </p:nvSpPr>
        <p:spPr>
          <a:xfrm>
            <a:off x="457201" y="632450"/>
            <a:ext cx="8229600" cy="4090200"/>
          </a:xfrm>
          <a:prstGeom prst="rect">
            <a:avLst/>
          </a:prstGeom>
          <a:noFill/>
          <a:ln>
            <a:noFill/>
          </a:ln>
        </p:spPr>
        <p:txBody>
          <a:bodyPr anchorCtr="0" anchor="t" bIns="34275" lIns="68575" spcFirstLastPara="1" rIns="68575" wrap="square" tIns="34275">
            <a:noAutofit/>
          </a:bodyPr>
          <a:lstStyle/>
          <a:p>
            <a:pPr indent="0" lvl="0" marL="0" rtl="0" algn="just">
              <a:lnSpc>
                <a:spcPct val="100000"/>
              </a:lnSpc>
              <a:spcBef>
                <a:spcPts val="0"/>
              </a:spcBef>
              <a:spcAft>
                <a:spcPts val="0"/>
              </a:spcAft>
              <a:buNone/>
            </a:pPr>
            <a:r>
              <a:t/>
            </a:r>
            <a:endParaRPr sz="1700"/>
          </a:p>
          <a:p>
            <a:pPr indent="-273050" lvl="0" marL="342900" rtl="0" algn="just">
              <a:lnSpc>
                <a:spcPct val="100000"/>
              </a:lnSpc>
              <a:spcBef>
                <a:spcPts val="0"/>
              </a:spcBef>
              <a:spcAft>
                <a:spcPts val="0"/>
              </a:spcAft>
              <a:buSzPts val="1700"/>
              <a:buChar char="•"/>
            </a:pPr>
            <a:r>
              <a:rPr lang="en" sz="1700" u="sng">
                <a:solidFill>
                  <a:schemeClr val="hlink"/>
                </a:solidFill>
                <a:hlinkClick r:id="rId3"/>
              </a:rPr>
              <a:t>https://firebase.google.com/docs</a:t>
            </a:r>
            <a:endParaRPr sz="1700"/>
          </a:p>
          <a:p>
            <a:pPr indent="-273050" lvl="0" marL="342900" rtl="0" algn="just">
              <a:lnSpc>
                <a:spcPct val="100000"/>
              </a:lnSpc>
              <a:spcBef>
                <a:spcPts val="0"/>
              </a:spcBef>
              <a:spcAft>
                <a:spcPts val="0"/>
              </a:spcAft>
              <a:buSzPts val="1700"/>
              <a:buChar char="•"/>
            </a:pPr>
            <a:r>
              <a:rPr lang="en" sz="1700" u="sng">
                <a:solidFill>
                  <a:schemeClr val="hlink"/>
                </a:solidFill>
                <a:hlinkClick r:id="rId4"/>
              </a:rPr>
              <a:t>https://docs.ultralytics.com/</a:t>
            </a:r>
            <a:endParaRPr sz="1700"/>
          </a:p>
          <a:p>
            <a:pPr indent="-273050" lvl="0" marL="342900" rtl="0" algn="just">
              <a:lnSpc>
                <a:spcPct val="100000"/>
              </a:lnSpc>
              <a:spcBef>
                <a:spcPts val="0"/>
              </a:spcBef>
              <a:spcAft>
                <a:spcPts val="0"/>
              </a:spcAft>
              <a:buSzPts val="1700"/>
              <a:buChar char="•"/>
            </a:pPr>
            <a:r>
              <a:rPr lang="en" sz="1700" u="sng">
                <a:solidFill>
                  <a:schemeClr val="hlink"/>
                </a:solidFill>
                <a:hlinkClick r:id="rId5"/>
              </a:rPr>
              <a:t>https://docs.opencv.org/4.x/index.html</a:t>
            </a:r>
            <a:endParaRPr sz="1700"/>
          </a:p>
          <a:p>
            <a:pPr indent="-273050" lvl="0" marL="342900" rtl="0" algn="just">
              <a:lnSpc>
                <a:spcPct val="100000"/>
              </a:lnSpc>
              <a:spcBef>
                <a:spcPts val="0"/>
              </a:spcBef>
              <a:spcAft>
                <a:spcPts val="0"/>
              </a:spcAft>
              <a:buSzPts val="1700"/>
              <a:buChar char="•"/>
            </a:pPr>
            <a:r>
              <a:rPr lang="en" sz="1700" u="sng">
                <a:solidFill>
                  <a:schemeClr val="hlink"/>
                </a:solidFill>
                <a:hlinkClick r:id="rId6"/>
              </a:rPr>
              <a:t>https://docs.python.org/3/</a:t>
            </a:r>
            <a:endParaRPr sz="1700"/>
          </a:p>
          <a:p>
            <a:pPr indent="-273050" lvl="0" marL="342900" rtl="0" algn="just">
              <a:lnSpc>
                <a:spcPct val="100000"/>
              </a:lnSpc>
              <a:spcBef>
                <a:spcPts val="0"/>
              </a:spcBef>
              <a:spcAft>
                <a:spcPts val="0"/>
              </a:spcAft>
              <a:buSzPts val="1700"/>
              <a:buChar char="•"/>
            </a:pPr>
            <a:r>
              <a:rPr lang="en" sz="1700" u="sng">
                <a:solidFill>
                  <a:schemeClr val="hlink"/>
                </a:solidFill>
                <a:hlinkClick r:id="rId7"/>
              </a:rPr>
              <a:t>https://docs.python.org/3/library/smtplib.html</a:t>
            </a:r>
            <a:endParaRPr sz="1700"/>
          </a:p>
          <a:p>
            <a:pPr indent="-273050" lvl="0" marL="342900" rtl="0" algn="just">
              <a:lnSpc>
                <a:spcPct val="100000"/>
              </a:lnSpc>
              <a:spcBef>
                <a:spcPts val="0"/>
              </a:spcBef>
              <a:spcAft>
                <a:spcPts val="0"/>
              </a:spcAft>
              <a:buSzPts val="1700"/>
              <a:buChar char="•"/>
            </a:pPr>
            <a:r>
              <a:rPr lang="en" sz="1700" u="sng">
                <a:solidFill>
                  <a:schemeClr val="hlink"/>
                </a:solidFill>
                <a:hlinkClick r:id="rId8"/>
              </a:rPr>
              <a:t>https://vercel.com/docs</a:t>
            </a:r>
            <a:endParaRPr sz="1700"/>
          </a:p>
          <a:p>
            <a:pPr indent="-273050" lvl="0" marL="342900" rtl="0" algn="just">
              <a:lnSpc>
                <a:spcPct val="100000"/>
              </a:lnSpc>
              <a:spcBef>
                <a:spcPts val="0"/>
              </a:spcBef>
              <a:spcAft>
                <a:spcPts val="0"/>
              </a:spcAft>
              <a:buSzPts val="1700"/>
              <a:buChar char="•"/>
            </a:pPr>
            <a:r>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idx="1" type="body"/>
          </p:nvPr>
        </p:nvSpPr>
        <p:spPr>
          <a:xfrm>
            <a:off x="457191" y="1440607"/>
            <a:ext cx="8229600" cy="1635900"/>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1100"/>
              </a:spcBef>
              <a:spcAft>
                <a:spcPts val="0"/>
              </a:spcAft>
              <a:buClr>
                <a:schemeClr val="dk1"/>
              </a:buClr>
              <a:buSzPts val="8600"/>
              <a:buNone/>
            </a:pPr>
            <a:r>
              <a:rPr lang="en" sz="4500"/>
              <a:t>Any Questions?</a:t>
            </a:r>
            <a:endParaRPr sz="4500"/>
          </a:p>
          <a:p>
            <a:pPr indent="0" lvl="0" marL="0" rtl="0" algn="ctr">
              <a:lnSpc>
                <a:spcPct val="100000"/>
              </a:lnSpc>
              <a:spcBef>
                <a:spcPts val="1100"/>
              </a:spcBef>
              <a:spcAft>
                <a:spcPts val="0"/>
              </a:spcAft>
              <a:buClr>
                <a:schemeClr val="dk1"/>
              </a:buClr>
              <a:buSzPts val="8600"/>
              <a:buNone/>
            </a:pPr>
            <a:r>
              <a:rPr lang="en" sz="4500">
                <a:latin typeface="Calibri"/>
                <a:ea typeface="Calibri"/>
                <a:cs typeface="Calibri"/>
                <a:sym typeface="Calibri"/>
              </a:rPr>
              <a:t>Thank You !</a:t>
            </a:r>
            <a:endParaRPr sz="4500">
              <a:latin typeface="Calibri"/>
              <a:ea typeface="Calibri"/>
              <a:cs typeface="Calibri"/>
              <a:sym typeface="Calibri"/>
            </a:endParaRPr>
          </a:p>
        </p:txBody>
      </p:sp>
      <p:sp>
        <p:nvSpPr>
          <p:cNvPr id="271" name="Google Shape;271;p41"/>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t>22/02/2025</a:t>
            </a:r>
            <a:endParaRPr/>
          </a:p>
        </p:txBody>
      </p:sp>
      <p:sp>
        <p:nvSpPr>
          <p:cNvPr id="272" name="Google Shape;272;p41"/>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73" name="Google Shape;273;p41"/>
          <p:cNvSpPr txBox="1"/>
          <p:nvPr/>
        </p:nvSpPr>
        <p:spPr>
          <a:xfrm>
            <a:off x="457200" y="3620713"/>
            <a:ext cx="5240100" cy="1026000"/>
          </a:xfrm>
          <a:prstGeom prst="rect">
            <a:avLst/>
          </a:prstGeom>
          <a:noFill/>
          <a:ln>
            <a:noFill/>
          </a:ln>
        </p:spPr>
        <p:txBody>
          <a:bodyPr anchorCtr="0" anchor="t" bIns="68575" lIns="68575" spcFirstLastPara="1" rIns="68575" wrap="square" tIns="68575">
            <a:spAutoFit/>
          </a:bodyPr>
          <a:lstStyle/>
          <a:p>
            <a:pPr indent="0" lvl="0" marL="0" rtl="0" algn="l">
              <a:spcBef>
                <a:spcPts val="400"/>
              </a:spcBef>
              <a:spcAft>
                <a:spcPts val="0"/>
              </a:spcAft>
              <a:buClr>
                <a:schemeClr val="dk1"/>
              </a:buClr>
              <a:buSzPts val="2100"/>
              <a:buFont typeface="Arial"/>
              <a:buNone/>
            </a:pPr>
            <a:r>
              <a:rPr lang="en" sz="1700">
                <a:solidFill>
                  <a:schemeClr val="dk1"/>
                </a:solidFill>
              </a:rPr>
              <a:t>MUNISH PATWA [21162121017]</a:t>
            </a:r>
            <a:endParaRPr sz="1700">
              <a:solidFill>
                <a:schemeClr val="dk1"/>
              </a:solidFill>
            </a:endParaRPr>
          </a:p>
          <a:p>
            <a:pPr indent="0" lvl="0" marL="0" rtl="0" algn="l">
              <a:spcBef>
                <a:spcPts val="400"/>
              </a:spcBef>
              <a:spcAft>
                <a:spcPts val="0"/>
              </a:spcAft>
              <a:buClr>
                <a:schemeClr val="dk1"/>
              </a:buClr>
              <a:buSzPts val="2100"/>
              <a:buFont typeface="Arial"/>
              <a:buNone/>
            </a:pPr>
            <a:r>
              <a:rPr lang="en" sz="1700">
                <a:solidFill>
                  <a:schemeClr val="dk1"/>
                </a:solidFill>
              </a:rPr>
              <a:t>ASTIK SAXENA [21162171002]</a:t>
            </a:r>
            <a:endParaRPr sz="1700">
              <a:solidFill>
                <a:schemeClr val="dk1"/>
              </a:solidFill>
            </a:endParaRPr>
          </a:p>
          <a:p>
            <a:pPr indent="0" lvl="0" marL="0" rtl="0" algn="l">
              <a:spcBef>
                <a:spcPts val="400"/>
              </a:spcBef>
              <a:spcAft>
                <a:spcPts val="0"/>
              </a:spcAft>
              <a:buClr>
                <a:schemeClr val="dk1"/>
              </a:buClr>
              <a:buSzPts val="2100"/>
              <a:buFont typeface="Arial"/>
              <a:buNone/>
            </a:pPr>
            <a:r>
              <a:rPr lang="en" sz="1700">
                <a:solidFill>
                  <a:schemeClr val="dk1"/>
                </a:solidFill>
              </a:rPr>
              <a:t>PANJWANI ANIKET [22162102002]</a:t>
            </a:r>
            <a:endParaRPr sz="17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457200" y="0"/>
            <a:ext cx="8229600" cy="588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Calibri"/>
              <a:buNone/>
            </a:pPr>
            <a:r>
              <a:rPr lang="en"/>
              <a:t>Table of Contents</a:t>
            </a:r>
            <a:endParaRPr/>
          </a:p>
        </p:txBody>
      </p:sp>
      <p:sp>
        <p:nvSpPr>
          <p:cNvPr id="143" name="Google Shape;143;p27"/>
          <p:cNvSpPr txBox="1"/>
          <p:nvPr>
            <p:ph idx="1" type="body"/>
          </p:nvPr>
        </p:nvSpPr>
        <p:spPr>
          <a:xfrm>
            <a:off x="476795" y="563338"/>
            <a:ext cx="8229600" cy="4090200"/>
          </a:xfrm>
          <a:prstGeom prst="rect">
            <a:avLst/>
          </a:prstGeom>
          <a:noFill/>
          <a:ln>
            <a:noFill/>
          </a:ln>
        </p:spPr>
        <p:txBody>
          <a:bodyPr anchorCtr="0" anchor="t" bIns="34275" lIns="68575" spcFirstLastPara="1" rIns="68575" wrap="square" tIns="34275">
            <a:noAutofit/>
          </a:bodyPr>
          <a:lstStyle/>
          <a:p>
            <a:pPr indent="-260350" lvl="0" marL="254000" rtl="0" algn="l">
              <a:lnSpc>
                <a:spcPct val="100000"/>
              </a:lnSpc>
              <a:spcBef>
                <a:spcPts val="0"/>
              </a:spcBef>
              <a:spcAft>
                <a:spcPts val="0"/>
              </a:spcAft>
              <a:buClr>
                <a:schemeClr val="dk1"/>
              </a:buClr>
              <a:buSzPts val="1900"/>
              <a:buChar char="•"/>
            </a:pPr>
            <a:r>
              <a:rPr lang="en" sz="1900"/>
              <a:t> Introduction</a:t>
            </a:r>
            <a:endParaRPr/>
          </a:p>
          <a:p>
            <a:pPr indent="-260350" lvl="0" marL="254000" rtl="0" algn="l">
              <a:lnSpc>
                <a:spcPct val="100000"/>
              </a:lnSpc>
              <a:spcBef>
                <a:spcPts val="400"/>
              </a:spcBef>
              <a:spcAft>
                <a:spcPts val="0"/>
              </a:spcAft>
              <a:buClr>
                <a:schemeClr val="dk1"/>
              </a:buClr>
              <a:buSzPts val="1900"/>
              <a:buChar char="•"/>
            </a:pPr>
            <a:r>
              <a:rPr lang="en" sz="1900"/>
              <a:t>Objectives</a:t>
            </a:r>
            <a:endParaRPr sz="1900"/>
          </a:p>
          <a:p>
            <a:pPr indent="-260350" lvl="0" marL="254000" rtl="0" algn="l">
              <a:lnSpc>
                <a:spcPct val="100000"/>
              </a:lnSpc>
              <a:spcBef>
                <a:spcPts val="400"/>
              </a:spcBef>
              <a:spcAft>
                <a:spcPts val="0"/>
              </a:spcAft>
              <a:buClr>
                <a:schemeClr val="dk1"/>
              </a:buClr>
              <a:buSzPts val="1900"/>
              <a:buChar char="•"/>
            </a:pPr>
            <a:r>
              <a:rPr lang="en" sz="1900"/>
              <a:t>Related Background</a:t>
            </a:r>
            <a:endParaRPr/>
          </a:p>
          <a:p>
            <a:pPr indent="-260350" lvl="0" marL="254000" rtl="0" algn="l">
              <a:lnSpc>
                <a:spcPct val="100000"/>
              </a:lnSpc>
              <a:spcBef>
                <a:spcPts val="400"/>
              </a:spcBef>
              <a:spcAft>
                <a:spcPts val="0"/>
              </a:spcAft>
              <a:buClr>
                <a:schemeClr val="dk1"/>
              </a:buClr>
              <a:buSzPts val="1900"/>
              <a:buChar char="•"/>
            </a:pPr>
            <a:r>
              <a:rPr lang="en" sz="1900"/>
              <a:t>Expected Outcome</a:t>
            </a:r>
            <a:endParaRPr/>
          </a:p>
          <a:p>
            <a:pPr indent="-260350" lvl="0" marL="254000" rtl="0" algn="l">
              <a:lnSpc>
                <a:spcPct val="100000"/>
              </a:lnSpc>
              <a:spcBef>
                <a:spcPts val="400"/>
              </a:spcBef>
              <a:spcAft>
                <a:spcPts val="0"/>
              </a:spcAft>
              <a:buClr>
                <a:schemeClr val="dk1"/>
              </a:buClr>
              <a:buSzPts val="1900"/>
              <a:buChar char="•"/>
            </a:pPr>
            <a:r>
              <a:rPr lang="en" sz="1900"/>
              <a:t>Tools &amp; Technology</a:t>
            </a:r>
            <a:endParaRPr/>
          </a:p>
          <a:p>
            <a:pPr indent="-260350" lvl="0" marL="254000" rtl="0" algn="l">
              <a:lnSpc>
                <a:spcPct val="100000"/>
              </a:lnSpc>
              <a:spcBef>
                <a:spcPts val="400"/>
              </a:spcBef>
              <a:spcAft>
                <a:spcPts val="0"/>
              </a:spcAft>
              <a:buClr>
                <a:schemeClr val="dk1"/>
              </a:buClr>
              <a:buSzPts val="1900"/>
              <a:buChar char="•"/>
            </a:pPr>
            <a:r>
              <a:rPr lang="en" sz="1900"/>
              <a:t>Methodology (Modules)</a:t>
            </a:r>
            <a:endParaRPr/>
          </a:p>
          <a:p>
            <a:pPr indent="-260350" lvl="0" marL="254000" rtl="0" algn="l">
              <a:lnSpc>
                <a:spcPct val="100000"/>
              </a:lnSpc>
              <a:spcBef>
                <a:spcPts val="400"/>
              </a:spcBef>
              <a:spcAft>
                <a:spcPts val="0"/>
              </a:spcAft>
              <a:buClr>
                <a:schemeClr val="dk1"/>
              </a:buClr>
              <a:buSzPts val="1900"/>
              <a:buChar char="•"/>
            </a:pPr>
            <a:r>
              <a:rPr lang="en" sz="1900"/>
              <a:t>Workflow Diagram</a:t>
            </a:r>
            <a:endParaRPr sz="1900"/>
          </a:p>
          <a:p>
            <a:pPr indent="-260350" lvl="0" marL="254000" rtl="0" algn="l">
              <a:lnSpc>
                <a:spcPct val="100000"/>
              </a:lnSpc>
              <a:spcBef>
                <a:spcPts val="400"/>
              </a:spcBef>
              <a:spcAft>
                <a:spcPts val="0"/>
              </a:spcAft>
              <a:buClr>
                <a:schemeClr val="dk1"/>
              </a:buClr>
              <a:buSzPts val="1900"/>
              <a:buChar char="•"/>
            </a:pPr>
            <a:r>
              <a:rPr lang="en" sz="1900"/>
              <a:t>Project Timeline</a:t>
            </a:r>
            <a:endParaRPr sz="1900"/>
          </a:p>
          <a:p>
            <a:pPr indent="-260350" lvl="0" marL="254000" rtl="0" algn="l">
              <a:lnSpc>
                <a:spcPct val="100000"/>
              </a:lnSpc>
              <a:spcBef>
                <a:spcPts val="400"/>
              </a:spcBef>
              <a:spcAft>
                <a:spcPts val="0"/>
              </a:spcAft>
              <a:buClr>
                <a:schemeClr val="dk1"/>
              </a:buClr>
              <a:buSzPts val="1900"/>
              <a:buChar char="•"/>
            </a:pPr>
            <a:r>
              <a:rPr lang="en" sz="1900"/>
              <a:t>Implementation Details</a:t>
            </a:r>
            <a:endParaRPr/>
          </a:p>
          <a:p>
            <a:pPr indent="-260350" lvl="0" marL="254000" rtl="0" algn="l">
              <a:lnSpc>
                <a:spcPct val="100000"/>
              </a:lnSpc>
              <a:spcBef>
                <a:spcPts val="400"/>
              </a:spcBef>
              <a:spcAft>
                <a:spcPts val="0"/>
              </a:spcAft>
              <a:buClr>
                <a:schemeClr val="dk1"/>
              </a:buClr>
              <a:buSzPts val="1900"/>
              <a:buChar char="•"/>
            </a:pPr>
            <a:r>
              <a:rPr lang="en" sz="1900"/>
              <a:t>Conclusion </a:t>
            </a:r>
            <a:endParaRPr/>
          </a:p>
          <a:p>
            <a:pPr indent="-260350" lvl="0" marL="254000" rtl="0" algn="l">
              <a:lnSpc>
                <a:spcPct val="100000"/>
              </a:lnSpc>
              <a:spcBef>
                <a:spcPts val="400"/>
              </a:spcBef>
              <a:spcAft>
                <a:spcPts val="0"/>
              </a:spcAft>
              <a:buClr>
                <a:schemeClr val="dk1"/>
              </a:buClr>
              <a:buSzPts val="1900"/>
              <a:buChar char="•"/>
            </a:pPr>
            <a:r>
              <a:rPr lang="en" sz="1900"/>
              <a:t>References</a:t>
            </a:r>
            <a:endParaRPr/>
          </a:p>
          <a:p>
            <a:pPr indent="-139700" lvl="0" marL="254000" rtl="0" algn="l">
              <a:lnSpc>
                <a:spcPct val="100000"/>
              </a:lnSpc>
              <a:spcBef>
                <a:spcPts val="400"/>
              </a:spcBef>
              <a:spcAft>
                <a:spcPts val="0"/>
              </a:spcAft>
              <a:buClr>
                <a:schemeClr val="dk1"/>
              </a:buClr>
              <a:buSzPts val="1900"/>
              <a:buNone/>
            </a:pPr>
            <a:r>
              <a:t/>
            </a:r>
            <a:endParaRPr sz="1900"/>
          </a:p>
        </p:txBody>
      </p:sp>
      <p:sp>
        <p:nvSpPr>
          <p:cNvPr id="144" name="Google Shape;144;p27"/>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1100"/>
              <a:buNone/>
            </a:pPr>
            <a:r>
              <a:rPr lang="en"/>
              <a:t>22/02/2025</a:t>
            </a:r>
            <a:endParaRPr/>
          </a:p>
        </p:txBody>
      </p:sp>
      <p:sp>
        <p:nvSpPr>
          <p:cNvPr id="145" name="Google Shape;145;p27"/>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457200" y="0"/>
            <a:ext cx="8229600" cy="588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Calibri"/>
              <a:buNone/>
            </a:pPr>
            <a:r>
              <a:rPr b="1" lang="en"/>
              <a:t>Introduction</a:t>
            </a:r>
            <a:endParaRPr b="1"/>
          </a:p>
        </p:txBody>
      </p:sp>
      <p:sp>
        <p:nvSpPr>
          <p:cNvPr id="151" name="Google Shape;151;p28"/>
          <p:cNvSpPr txBox="1"/>
          <p:nvPr>
            <p:ph idx="1" type="body"/>
          </p:nvPr>
        </p:nvSpPr>
        <p:spPr>
          <a:xfrm>
            <a:off x="457201" y="632450"/>
            <a:ext cx="8229600" cy="4090200"/>
          </a:xfrm>
          <a:prstGeom prst="rect">
            <a:avLst/>
          </a:prstGeom>
          <a:noFill/>
          <a:ln>
            <a:noFill/>
          </a:ln>
        </p:spPr>
        <p:txBody>
          <a:bodyPr anchorCtr="0" anchor="t" bIns="34275" lIns="68575" spcFirstLastPara="1" rIns="68575" wrap="square" tIns="34275">
            <a:noAutofit/>
          </a:bodyPr>
          <a:lstStyle/>
          <a:p>
            <a:pPr indent="0" lvl="0" marL="114300" rtl="0" algn="just">
              <a:lnSpc>
                <a:spcPct val="100000"/>
              </a:lnSpc>
              <a:spcBef>
                <a:spcPts val="400"/>
              </a:spcBef>
              <a:spcAft>
                <a:spcPts val="0"/>
              </a:spcAft>
              <a:buClr>
                <a:schemeClr val="dk1"/>
              </a:buClr>
              <a:buSzPts val="1900"/>
              <a:buNone/>
            </a:pPr>
            <a:r>
              <a:t/>
            </a:r>
            <a:endParaRPr b="1" sz="1700"/>
          </a:p>
          <a:p>
            <a:pPr indent="0" lvl="0" marL="114300" rtl="0" algn="just">
              <a:lnSpc>
                <a:spcPct val="100000"/>
              </a:lnSpc>
              <a:spcBef>
                <a:spcPts val="400"/>
              </a:spcBef>
              <a:spcAft>
                <a:spcPts val="0"/>
              </a:spcAft>
              <a:buClr>
                <a:schemeClr val="dk1"/>
              </a:buClr>
              <a:buSzPts val="1900"/>
              <a:buNone/>
            </a:pPr>
            <a:r>
              <a:rPr b="1" lang="en" sz="1700"/>
              <a:t>Project Scope:</a:t>
            </a:r>
            <a:r>
              <a:rPr lang="en" sz="1700"/>
              <a:t> </a:t>
            </a:r>
            <a:endParaRPr sz="1700"/>
          </a:p>
          <a:p>
            <a:pPr indent="0" lvl="0" marL="114300" rtl="0" algn="just">
              <a:spcBef>
                <a:spcPts val="400"/>
              </a:spcBef>
              <a:spcAft>
                <a:spcPts val="0"/>
              </a:spcAft>
              <a:buClr>
                <a:schemeClr val="dk1"/>
              </a:buClr>
              <a:buSzPts val="1100"/>
              <a:buFont typeface="Arial"/>
              <a:buNone/>
            </a:pPr>
            <a:r>
              <a:rPr lang="en" sz="1700"/>
              <a:t>This project aims to develop a fully functional fire detection system that can detect fire in real time and send immediate notifications to the concerned authorities or individuals.The system will use advanced machine learning algorithms for fire detection and integrate various technologies for alerting, monitoring, and logging events.</a:t>
            </a:r>
            <a:endParaRPr sz="1700"/>
          </a:p>
          <a:p>
            <a:pPr indent="0" lvl="0" marL="0" rtl="0" algn="l">
              <a:lnSpc>
                <a:spcPct val="115000"/>
              </a:lnSpc>
              <a:spcBef>
                <a:spcPts val="1200"/>
              </a:spcBef>
              <a:spcAft>
                <a:spcPts val="0"/>
              </a:spcAft>
              <a:buClr>
                <a:schemeClr val="dk1"/>
              </a:buClr>
              <a:buSzPts val="1100"/>
              <a:buFont typeface="Arial"/>
              <a:buNone/>
            </a:pPr>
            <a:r>
              <a:rPr b="1" lang="en" sz="1700">
                <a:solidFill>
                  <a:schemeClr val="dk1"/>
                </a:solidFill>
              </a:rPr>
              <a:t>  Importance:</a:t>
            </a:r>
            <a:endParaRPr b="1" sz="1700">
              <a:solidFill>
                <a:schemeClr val="dk1"/>
              </a:solidFill>
            </a:endParaRPr>
          </a:p>
          <a:p>
            <a:pPr indent="-298450" lvl="0" marL="457200" rtl="0" algn="l">
              <a:lnSpc>
                <a:spcPct val="115000"/>
              </a:lnSpc>
              <a:spcBef>
                <a:spcPts val="1200"/>
              </a:spcBef>
              <a:spcAft>
                <a:spcPts val="0"/>
              </a:spcAft>
              <a:buSzPts val="1100"/>
              <a:buChar char="●"/>
            </a:pPr>
            <a:r>
              <a:rPr lang="en" sz="1100">
                <a:solidFill>
                  <a:schemeClr val="dk1"/>
                </a:solidFill>
              </a:rPr>
              <a:t>Fire safety is a critical concern in both residential and commercial spaces. Early detection of fire can prevent significant damage to life and property.</a:t>
            </a:r>
            <a:endParaRPr sz="1100">
              <a:solidFill>
                <a:schemeClr val="dk1"/>
              </a:solidFill>
            </a:endParaRPr>
          </a:p>
          <a:p>
            <a:pPr indent="-298450" lvl="0" marL="457200" rtl="0" algn="l">
              <a:lnSpc>
                <a:spcPct val="115000"/>
              </a:lnSpc>
              <a:spcBef>
                <a:spcPts val="0"/>
              </a:spcBef>
              <a:spcAft>
                <a:spcPts val="0"/>
              </a:spcAft>
              <a:buSzPts val="1100"/>
              <a:buChar char="●"/>
            </a:pPr>
            <a:r>
              <a:rPr lang="en" sz="1100">
                <a:solidFill>
                  <a:schemeClr val="dk1"/>
                </a:solidFill>
              </a:rPr>
              <a:t>Our system leverages real-time data processing to provide an automated response in case of fire hazards, ensuring quicker intervention and increased safety.</a:t>
            </a:r>
            <a:endParaRPr sz="1100">
              <a:solidFill>
                <a:schemeClr val="dk1"/>
              </a:solidFill>
            </a:endParaRPr>
          </a:p>
          <a:p>
            <a:pPr indent="0" lvl="0" marL="0" rtl="0" algn="just">
              <a:lnSpc>
                <a:spcPct val="100000"/>
              </a:lnSpc>
              <a:spcBef>
                <a:spcPts val="1200"/>
              </a:spcBef>
              <a:spcAft>
                <a:spcPts val="0"/>
              </a:spcAft>
              <a:buClr>
                <a:schemeClr val="dk1"/>
              </a:buClr>
              <a:buSzPts val="1900"/>
              <a:buNone/>
            </a:pPr>
            <a:r>
              <a:t/>
            </a:r>
            <a:endParaRPr b="1" sz="1700"/>
          </a:p>
          <a:p>
            <a:pPr indent="0" lvl="0" marL="342900" rtl="0" algn="just">
              <a:lnSpc>
                <a:spcPct val="100000"/>
              </a:lnSpc>
              <a:spcBef>
                <a:spcPts val="0"/>
              </a:spcBef>
              <a:spcAft>
                <a:spcPts val="0"/>
              </a:spcAft>
              <a:buNone/>
            </a:pPr>
            <a:r>
              <a:t/>
            </a:r>
            <a:endParaRPr sz="1700"/>
          </a:p>
        </p:txBody>
      </p:sp>
      <p:sp>
        <p:nvSpPr>
          <p:cNvPr id="152" name="Google Shape;152;p28"/>
          <p:cNvSpPr txBox="1"/>
          <p:nvPr>
            <p:ph idx="10" type="dt"/>
          </p:nvPr>
        </p:nvSpPr>
        <p:spPr>
          <a:xfrm>
            <a:off x="428375" y="4767099"/>
            <a:ext cx="1600200" cy="205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t>22/02/2025</a:t>
            </a:r>
            <a:endParaRPr/>
          </a:p>
        </p:txBody>
      </p:sp>
      <p:sp>
        <p:nvSpPr>
          <p:cNvPr id="153" name="Google Shape;153;p28"/>
          <p:cNvSpPr txBox="1"/>
          <p:nvPr>
            <p:ph idx="12" type="sldNum"/>
          </p:nvPr>
        </p:nvSpPr>
        <p:spPr>
          <a:xfrm>
            <a:off x="7315675" y="4722649"/>
            <a:ext cx="1600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457200" y="0"/>
            <a:ext cx="8229600" cy="588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Calibri"/>
              <a:buNone/>
            </a:pPr>
            <a:r>
              <a:rPr b="1" lang="en"/>
              <a:t>Objectives</a:t>
            </a:r>
            <a:endParaRPr b="1"/>
          </a:p>
        </p:txBody>
      </p:sp>
      <p:sp>
        <p:nvSpPr>
          <p:cNvPr id="159" name="Google Shape;159;p29"/>
          <p:cNvSpPr txBox="1"/>
          <p:nvPr>
            <p:ph idx="1" type="body"/>
          </p:nvPr>
        </p:nvSpPr>
        <p:spPr>
          <a:xfrm>
            <a:off x="457201" y="632450"/>
            <a:ext cx="8229600" cy="4090200"/>
          </a:xfrm>
          <a:prstGeom prst="rect">
            <a:avLst/>
          </a:prstGeom>
          <a:noFill/>
          <a:ln>
            <a:noFill/>
          </a:ln>
        </p:spPr>
        <p:txBody>
          <a:bodyPr anchorCtr="0" anchor="t" bIns="34275" lIns="68575" spcFirstLastPara="1" rIns="68575" wrap="square" tIns="34275">
            <a:noAutofit/>
          </a:bodyPr>
          <a:lstStyle/>
          <a:p>
            <a:pPr indent="0" lvl="0" marL="0" rtl="0" algn="just">
              <a:spcBef>
                <a:spcPts val="400"/>
              </a:spcBef>
              <a:spcAft>
                <a:spcPts val="0"/>
              </a:spcAft>
              <a:buClr>
                <a:schemeClr val="dk1"/>
              </a:buClr>
              <a:buSzPts val="1100"/>
              <a:buFont typeface="Arial"/>
              <a:buNone/>
            </a:pPr>
            <a:r>
              <a:rPr b="1" lang="en" sz="1100">
                <a:solidFill>
                  <a:schemeClr val="dk1"/>
                </a:solidFill>
              </a:rPr>
              <a:t>Fire &amp; Smoke Detection:</a:t>
            </a:r>
            <a:endParaRPr b="1" sz="1100">
              <a:solidFill>
                <a:schemeClr val="dk1"/>
              </a:solidFill>
            </a:endParaRPr>
          </a:p>
          <a:p>
            <a:pPr indent="-298450" lvl="0" marL="457200" rtl="0" algn="l">
              <a:lnSpc>
                <a:spcPct val="115000"/>
              </a:lnSpc>
              <a:spcBef>
                <a:spcPts val="1200"/>
              </a:spcBef>
              <a:spcAft>
                <a:spcPts val="0"/>
              </a:spcAft>
              <a:buSzPts val="1100"/>
              <a:buChar char="●"/>
            </a:pPr>
            <a:r>
              <a:rPr lang="en" sz="1100">
                <a:solidFill>
                  <a:schemeClr val="dk1"/>
                </a:solidFill>
              </a:rPr>
              <a:t>Implement a system capable of detecting fire/smoke using computer vision techniques (OpenCV) and YOLOv8, ensuring high accuracy during real-time hazards.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Real-Time Alerts:</a:t>
            </a:r>
            <a:endParaRPr b="1" sz="1100">
              <a:solidFill>
                <a:schemeClr val="dk1"/>
              </a:solidFill>
            </a:endParaRPr>
          </a:p>
          <a:p>
            <a:pPr indent="-298450" lvl="0" marL="457200" rtl="0" algn="l">
              <a:lnSpc>
                <a:spcPct val="115000"/>
              </a:lnSpc>
              <a:spcBef>
                <a:spcPts val="1200"/>
              </a:spcBef>
              <a:spcAft>
                <a:spcPts val="0"/>
              </a:spcAft>
              <a:buSzPts val="1100"/>
              <a:buChar char="●"/>
            </a:pPr>
            <a:r>
              <a:rPr lang="en" sz="1100">
                <a:solidFill>
                  <a:schemeClr val="dk1"/>
                </a:solidFill>
              </a:rPr>
              <a:t>Develop a notification service that instantly alerts users via SMS/Email whenever a fire is detected.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Data Logging:</a:t>
            </a:r>
            <a:endParaRPr b="1" sz="1100">
              <a:solidFill>
                <a:schemeClr val="dk1"/>
              </a:solidFill>
            </a:endParaRPr>
          </a:p>
          <a:p>
            <a:pPr indent="-298450" lvl="0" marL="457200" rtl="0" algn="l">
              <a:lnSpc>
                <a:spcPct val="115000"/>
              </a:lnSpc>
              <a:spcBef>
                <a:spcPts val="1200"/>
              </a:spcBef>
              <a:spcAft>
                <a:spcPts val="0"/>
              </a:spcAft>
              <a:buSzPts val="1100"/>
              <a:buChar char="●"/>
            </a:pPr>
            <a:r>
              <a:rPr lang="en" sz="1100">
                <a:solidFill>
                  <a:schemeClr val="dk1"/>
                </a:solidFill>
              </a:rPr>
              <a:t>Design a system that records fire detection logs to a Firebase database for future analysis, monitoring, and system improvements.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Website Interface:</a:t>
            </a:r>
            <a:endParaRPr b="1" sz="1100">
              <a:solidFill>
                <a:schemeClr val="dk1"/>
              </a:solidFill>
            </a:endParaRPr>
          </a:p>
          <a:p>
            <a:pPr indent="-298450" lvl="0" marL="457200" rtl="0" algn="l">
              <a:lnSpc>
                <a:spcPct val="115000"/>
              </a:lnSpc>
              <a:spcBef>
                <a:spcPts val="1200"/>
              </a:spcBef>
              <a:spcAft>
                <a:spcPts val="0"/>
              </a:spcAft>
              <a:buSzPts val="1100"/>
              <a:buChar char="●"/>
            </a:pPr>
            <a:r>
              <a:rPr lang="en" sz="1100">
                <a:solidFill>
                  <a:schemeClr val="dk1"/>
                </a:solidFill>
              </a:rPr>
              <a:t>Create a user-friendly website (using Node.js) to display the real-time status of fire detection, alert history, and logs.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System Integration:</a:t>
            </a:r>
            <a:endParaRPr b="1" sz="1100">
              <a:solidFill>
                <a:schemeClr val="dk1"/>
              </a:solidFill>
            </a:endParaRPr>
          </a:p>
          <a:p>
            <a:pPr indent="-298450" lvl="0" marL="457200" rtl="0" algn="l">
              <a:lnSpc>
                <a:spcPct val="115000"/>
              </a:lnSpc>
              <a:spcBef>
                <a:spcPts val="1200"/>
              </a:spcBef>
              <a:spcAft>
                <a:spcPts val="0"/>
              </a:spcAft>
              <a:buSzPts val="1100"/>
              <a:buChar char="●"/>
            </a:pPr>
            <a:r>
              <a:rPr lang="en" sz="1100">
                <a:solidFill>
                  <a:schemeClr val="dk1"/>
                </a:solidFill>
              </a:rPr>
              <a:t>Combine all modules (fire detection, alerting, logging, and web interface) into a fully integrated and deployed system that operates efficiently.</a:t>
            </a:r>
            <a:endParaRPr sz="1100">
              <a:solidFill>
                <a:schemeClr val="dk1"/>
              </a:solidFill>
            </a:endParaRPr>
          </a:p>
          <a:p>
            <a:pPr indent="0" lvl="0" marL="0" rtl="0" algn="just">
              <a:lnSpc>
                <a:spcPct val="100000"/>
              </a:lnSpc>
              <a:spcBef>
                <a:spcPts val="1200"/>
              </a:spcBef>
              <a:spcAft>
                <a:spcPts val="0"/>
              </a:spcAft>
              <a:buClr>
                <a:schemeClr val="dk1"/>
              </a:buClr>
              <a:buSzPts val="1900"/>
              <a:buNone/>
            </a:pPr>
            <a:r>
              <a:t/>
            </a:r>
            <a:endParaRPr sz="1700"/>
          </a:p>
          <a:p>
            <a:pPr indent="0" lvl="0" marL="0" rtl="0" algn="just">
              <a:lnSpc>
                <a:spcPct val="100000"/>
              </a:lnSpc>
              <a:spcBef>
                <a:spcPts val="400"/>
              </a:spcBef>
              <a:spcAft>
                <a:spcPts val="0"/>
              </a:spcAft>
              <a:buSzPts val="1400"/>
              <a:buNone/>
            </a:pPr>
            <a:r>
              <a:t/>
            </a:r>
            <a:endParaRPr sz="1700"/>
          </a:p>
        </p:txBody>
      </p:sp>
      <p:sp>
        <p:nvSpPr>
          <p:cNvPr id="160" name="Google Shape;160;p29"/>
          <p:cNvSpPr txBox="1"/>
          <p:nvPr>
            <p:ph idx="10" type="dt"/>
          </p:nvPr>
        </p:nvSpPr>
        <p:spPr>
          <a:xfrm>
            <a:off x="407025" y="4767099"/>
            <a:ext cx="1600200" cy="205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t>22/02/2025</a:t>
            </a:r>
            <a:endParaRPr/>
          </a:p>
        </p:txBody>
      </p:sp>
      <p:sp>
        <p:nvSpPr>
          <p:cNvPr id="161" name="Google Shape;161;p29"/>
          <p:cNvSpPr txBox="1"/>
          <p:nvPr>
            <p:ph idx="12" type="sldNum"/>
          </p:nvPr>
        </p:nvSpPr>
        <p:spPr>
          <a:xfrm>
            <a:off x="7230175" y="4722649"/>
            <a:ext cx="1600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457200" y="0"/>
            <a:ext cx="8229600" cy="588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Calibri"/>
              <a:buNone/>
            </a:pPr>
            <a:r>
              <a:rPr b="1" lang="en"/>
              <a:t>Related Background</a:t>
            </a:r>
            <a:endParaRPr b="1"/>
          </a:p>
        </p:txBody>
      </p:sp>
      <p:sp>
        <p:nvSpPr>
          <p:cNvPr id="167" name="Google Shape;167;p30"/>
          <p:cNvSpPr txBox="1"/>
          <p:nvPr>
            <p:ph idx="1" type="body"/>
          </p:nvPr>
        </p:nvSpPr>
        <p:spPr>
          <a:xfrm>
            <a:off x="457201" y="632450"/>
            <a:ext cx="8229600" cy="4090200"/>
          </a:xfrm>
          <a:prstGeom prst="rect">
            <a:avLst/>
          </a:prstGeom>
          <a:noFill/>
          <a:ln>
            <a:noFill/>
          </a:ln>
        </p:spPr>
        <p:txBody>
          <a:bodyPr anchorCtr="0" anchor="t" bIns="34275" lIns="68575" spcFirstLastPara="1" rIns="68575" wrap="square" tIns="34275">
            <a:noAutofit/>
          </a:bodyPr>
          <a:lstStyle/>
          <a:p>
            <a:pPr indent="0" lvl="0" marL="0" rtl="0" algn="just">
              <a:lnSpc>
                <a:spcPct val="100000"/>
              </a:lnSpc>
              <a:spcBef>
                <a:spcPts val="400"/>
              </a:spcBef>
              <a:spcAft>
                <a:spcPts val="0"/>
              </a:spcAft>
              <a:buClr>
                <a:schemeClr val="dk1"/>
              </a:buClr>
              <a:buSzPts val="800"/>
              <a:buNone/>
            </a:pPr>
            <a:r>
              <a:t/>
            </a:r>
            <a:endParaRPr b="1" sz="1700"/>
          </a:p>
          <a:p>
            <a:pPr indent="-165100" lvl="0" marL="342900" rtl="0" algn="just">
              <a:spcBef>
                <a:spcPts val="0"/>
              </a:spcBef>
              <a:spcAft>
                <a:spcPts val="0"/>
              </a:spcAft>
              <a:buNone/>
            </a:pPr>
            <a:r>
              <a:rPr b="1" lang="en" sz="1100">
                <a:solidFill>
                  <a:schemeClr val="dk1"/>
                </a:solidFill>
              </a:rPr>
              <a:t>Fire Detection Systems:</a:t>
            </a:r>
            <a:endParaRPr b="1" sz="1100">
              <a:solidFill>
                <a:schemeClr val="dk1"/>
              </a:solidFill>
            </a:endParaRPr>
          </a:p>
          <a:p>
            <a:pPr indent="-298450" lvl="0" marL="457200" rtl="0" algn="l">
              <a:lnSpc>
                <a:spcPct val="115000"/>
              </a:lnSpc>
              <a:spcBef>
                <a:spcPts val="1200"/>
              </a:spcBef>
              <a:spcAft>
                <a:spcPts val="0"/>
              </a:spcAft>
              <a:buSzPts val="1100"/>
              <a:buChar char="●"/>
            </a:pPr>
            <a:r>
              <a:rPr lang="en" sz="1100">
                <a:solidFill>
                  <a:schemeClr val="dk1"/>
                </a:solidFill>
              </a:rPr>
              <a:t>Traditional fire detection systems rely on sensors (e.g., smoke, heat, and flame sensors) but can have limitations such as false alarms or delayed responses.</a:t>
            </a:r>
            <a:endParaRPr sz="1100">
              <a:solidFill>
                <a:schemeClr val="dk1"/>
              </a:solidFill>
            </a:endParaRPr>
          </a:p>
          <a:p>
            <a:pPr indent="-298450" lvl="0" marL="457200" rtl="0" algn="l">
              <a:lnSpc>
                <a:spcPct val="115000"/>
              </a:lnSpc>
              <a:spcBef>
                <a:spcPts val="0"/>
              </a:spcBef>
              <a:spcAft>
                <a:spcPts val="0"/>
              </a:spcAft>
              <a:buSzPts val="1100"/>
              <a:buChar char="●"/>
            </a:pPr>
            <a:r>
              <a:rPr lang="en" sz="1100">
                <a:solidFill>
                  <a:schemeClr val="dk1"/>
                </a:solidFill>
              </a:rPr>
              <a:t>Advances in computer vision and machine learning have led to more efficient and accurate fire detection methods, which can identify fires earlier and with more precision.</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Computer Vision and YOLO:</a:t>
            </a:r>
            <a:endParaRPr b="1" sz="1100">
              <a:solidFill>
                <a:schemeClr val="dk1"/>
              </a:solidFill>
            </a:endParaRPr>
          </a:p>
          <a:p>
            <a:pPr indent="-298450" lvl="0" marL="457200" rtl="0" algn="l">
              <a:lnSpc>
                <a:spcPct val="115000"/>
              </a:lnSpc>
              <a:spcBef>
                <a:spcPts val="1200"/>
              </a:spcBef>
              <a:spcAft>
                <a:spcPts val="0"/>
              </a:spcAft>
              <a:buSzPts val="1100"/>
              <a:buChar char="●"/>
            </a:pPr>
            <a:r>
              <a:rPr b="1" lang="en" sz="1100">
                <a:solidFill>
                  <a:schemeClr val="dk1"/>
                </a:solidFill>
              </a:rPr>
              <a:t>OpenCV</a:t>
            </a:r>
            <a:r>
              <a:rPr lang="en" sz="1100">
                <a:solidFill>
                  <a:schemeClr val="dk1"/>
                </a:solidFill>
              </a:rPr>
              <a:t> (Open Source Computer Vision) is widely used for real-time image processing, making it ideal for detecting fire in images or video feeds.</a:t>
            </a:r>
            <a:endParaRPr sz="1100">
              <a:solidFill>
                <a:schemeClr val="dk1"/>
              </a:solidFill>
            </a:endParaRPr>
          </a:p>
          <a:p>
            <a:pPr indent="-298450" lvl="0" marL="457200" rtl="0" algn="l">
              <a:lnSpc>
                <a:spcPct val="115000"/>
              </a:lnSpc>
              <a:spcBef>
                <a:spcPts val="0"/>
              </a:spcBef>
              <a:spcAft>
                <a:spcPts val="0"/>
              </a:spcAft>
              <a:buSzPts val="1100"/>
              <a:buChar char="●"/>
            </a:pPr>
            <a:r>
              <a:rPr b="1" lang="en" sz="1100">
                <a:solidFill>
                  <a:schemeClr val="dk1"/>
                </a:solidFill>
              </a:rPr>
              <a:t>YOLOv8</a:t>
            </a:r>
            <a:r>
              <a:rPr lang="en" sz="1100">
                <a:solidFill>
                  <a:schemeClr val="dk1"/>
                </a:solidFill>
              </a:rPr>
              <a:t> (You Only Look Once) is a state-of-the-art deep learning model that excels at real-time object detection, including fire, by analyzing visual data quickly and accurately.</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Notification Systems and Firebase:</a:t>
            </a:r>
            <a:endParaRPr b="1" sz="1100">
              <a:solidFill>
                <a:schemeClr val="dk1"/>
              </a:solidFill>
            </a:endParaRPr>
          </a:p>
          <a:p>
            <a:pPr indent="-298450" lvl="0" marL="457200" rtl="0" algn="l">
              <a:lnSpc>
                <a:spcPct val="115000"/>
              </a:lnSpc>
              <a:spcBef>
                <a:spcPts val="1200"/>
              </a:spcBef>
              <a:spcAft>
                <a:spcPts val="0"/>
              </a:spcAft>
              <a:buSzPts val="1100"/>
              <a:buChar char="●"/>
            </a:pPr>
            <a:r>
              <a:rPr lang="en" sz="1100">
                <a:solidFill>
                  <a:schemeClr val="dk1"/>
                </a:solidFill>
              </a:rPr>
              <a:t>Real-time alert systems, such as SMS and push notifications, ensure rapid responses to emergencies.</a:t>
            </a:r>
            <a:endParaRPr sz="1100">
              <a:solidFill>
                <a:schemeClr val="dk1"/>
              </a:solidFill>
            </a:endParaRPr>
          </a:p>
          <a:p>
            <a:pPr indent="-298450" lvl="0" marL="457200" rtl="0" algn="l">
              <a:lnSpc>
                <a:spcPct val="115000"/>
              </a:lnSpc>
              <a:spcBef>
                <a:spcPts val="0"/>
              </a:spcBef>
              <a:spcAft>
                <a:spcPts val="0"/>
              </a:spcAft>
              <a:buSzPts val="1100"/>
              <a:buChar char="●"/>
            </a:pPr>
            <a:r>
              <a:rPr b="1" lang="en" sz="1100">
                <a:solidFill>
                  <a:schemeClr val="dk1"/>
                </a:solidFill>
              </a:rPr>
              <a:t>Firebase</a:t>
            </a:r>
            <a:r>
              <a:rPr lang="en" sz="1100">
                <a:solidFill>
                  <a:schemeClr val="dk1"/>
                </a:solidFill>
              </a:rPr>
              <a:t> provides a cloud-based database solution for logging and managing real-time data efficiently, making it ideal for our system's needs.</a:t>
            </a:r>
            <a:endParaRPr sz="1100">
              <a:solidFill>
                <a:schemeClr val="dk1"/>
              </a:solidFill>
            </a:endParaRPr>
          </a:p>
          <a:p>
            <a:pPr indent="0" lvl="0" marL="0" rtl="0" algn="just">
              <a:lnSpc>
                <a:spcPct val="100000"/>
              </a:lnSpc>
              <a:spcBef>
                <a:spcPts val="1200"/>
              </a:spcBef>
              <a:spcAft>
                <a:spcPts val="0"/>
              </a:spcAft>
              <a:buNone/>
            </a:pPr>
            <a:r>
              <a:t/>
            </a:r>
            <a:endParaRPr b="1" sz="1700"/>
          </a:p>
        </p:txBody>
      </p:sp>
      <p:sp>
        <p:nvSpPr>
          <p:cNvPr id="168" name="Google Shape;168;p30"/>
          <p:cNvSpPr txBox="1"/>
          <p:nvPr>
            <p:ph idx="10" type="dt"/>
          </p:nvPr>
        </p:nvSpPr>
        <p:spPr>
          <a:xfrm>
            <a:off x="357150" y="4722649"/>
            <a:ext cx="1600200" cy="205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t>22/02/2025</a:t>
            </a:r>
            <a:endParaRPr/>
          </a:p>
        </p:txBody>
      </p:sp>
      <p:sp>
        <p:nvSpPr>
          <p:cNvPr id="169" name="Google Shape;169;p30"/>
          <p:cNvSpPr txBox="1"/>
          <p:nvPr>
            <p:ph idx="12" type="sldNum"/>
          </p:nvPr>
        </p:nvSpPr>
        <p:spPr>
          <a:xfrm>
            <a:off x="7086600" y="4722649"/>
            <a:ext cx="1600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457200" y="0"/>
            <a:ext cx="8229600" cy="588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Calibri"/>
              <a:buNone/>
            </a:pPr>
            <a:r>
              <a:rPr b="1" lang="en"/>
              <a:t>Expected Outcome</a:t>
            </a:r>
            <a:endParaRPr b="1"/>
          </a:p>
        </p:txBody>
      </p:sp>
      <p:sp>
        <p:nvSpPr>
          <p:cNvPr id="175" name="Google Shape;175;p31"/>
          <p:cNvSpPr txBox="1"/>
          <p:nvPr>
            <p:ph idx="1" type="body"/>
          </p:nvPr>
        </p:nvSpPr>
        <p:spPr>
          <a:xfrm>
            <a:off x="457201" y="632450"/>
            <a:ext cx="8229600" cy="4090200"/>
          </a:xfrm>
          <a:prstGeom prst="rect">
            <a:avLst/>
          </a:prstGeom>
          <a:noFill/>
          <a:ln>
            <a:noFill/>
          </a:ln>
        </p:spPr>
        <p:txBody>
          <a:bodyPr anchorCtr="0" anchor="t" bIns="34275" lIns="68575" spcFirstLastPara="1" rIns="68575" wrap="square" tIns="34275">
            <a:noAutofit/>
          </a:bodyPr>
          <a:lstStyle/>
          <a:p>
            <a:pPr indent="0" lvl="0" marL="0" rtl="0" algn="just">
              <a:spcBef>
                <a:spcPts val="400"/>
              </a:spcBef>
              <a:spcAft>
                <a:spcPts val="0"/>
              </a:spcAft>
              <a:buNone/>
            </a:pPr>
            <a:r>
              <a:rPr b="1" lang="en" sz="1000">
                <a:solidFill>
                  <a:schemeClr val="dk1"/>
                </a:solidFill>
              </a:rPr>
              <a:t>Accurate Fire Detection:</a:t>
            </a:r>
            <a:endParaRPr b="1" sz="1000">
              <a:solidFill>
                <a:schemeClr val="dk1"/>
              </a:solidFill>
            </a:endParaRPr>
          </a:p>
          <a:p>
            <a:pPr indent="-292100" lvl="0" marL="457200" rtl="0" algn="l">
              <a:lnSpc>
                <a:spcPct val="115000"/>
              </a:lnSpc>
              <a:spcBef>
                <a:spcPts val="1200"/>
              </a:spcBef>
              <a:spcAft>
                <a:spcPts val="0"/>
              </a:spcAft>
              <a:buSzPts val="1000"/>
              <a:buChar char="●"/>
            </a:pPr>
            <a:r>
              <a:rPr lang="en" sz="1000">
                <a:solidFill>
                  <a:schemeClr val="dk1"/>
                </a:solidFill>
              </a:rPr>
              <a:t>A reliable, real-time fire &amp; smoke detection system using YOLOv8 and OpenCV that can identify fires with high accuracy, even in challenging environments.</a:t>
            </a:r>
            <a:endParaRPr sz="1000">
              <a:solidFill>
                <a:schemeClr val="dk1"/>
              </a:solidFill>
            </a:endParaRPr>
          </a:p>
          <a:p>
            <a:pPr indent="0" lvl="0" marL="0" rtl="0" algn="l">
              <a:lnSpc>
                <a:spcPct val="115000"/>
              </a:lnSpc>
              <a:spcBef>
                <a:spcPts val="1200"/>
              </a:spcBef>
              <a:spcAft>
                <a:spcPts val="0"/>
              </a:spcAft>
              <a:buNone/>
            </a:pPr>
            <a:r>
              <a:rPr b="1" lang="en" sz="1000">
                <a:solidFill>
                  <a:schemeClr val="dk1"/>
                </a:solidFill>
              </a:rPr>
              <a:t>Instant Alerts:</a:t>
            </a:r>
            <a:endParaRPr b="1" sz="1000">
              <a:solidFill>
                <a:schemeClr val="dk1"/>
              </a:solidFill>
            </a:endParaRPr>
          </a:p>
          <a:p>
            <a:pPr indent="-292100" lvl="0" marL="457200" rtl="0" algn="l">
              <a:lnSpc>
                <a:spcPct val="115000"/>
              </a:lnSpc>
              <a:spcBef>
                <a:spcPts val="1200"/>
              </a:spcBef>
              <a:spcAft>
                <a:spcPts val="0"/>
              </a:spcAft>
              <a:buSzPts val="1000"/>
              <a:buChar char="●"/>
            </a:pPr>
            <a:r>
              <a:rPr lang="en" sz="1000">
                <a:solidFill>
                  <a:schemeClr val="dk1"/>
                </a:solidFill>
              </a:rPr>
              <a:t>A functioning SMS-based &amp; Email dual alert system that sends immediate notifications to users whenever a fire is detected, ensuring timely responses.</a:t>
            </a:r>
            <a:endParaRPr sz="1000">
              <a:solidFill>
                <a:schemeClr val="dk1"/>
              </a:solidFill>
            </a:endParaRPr>
          </a:p>
          <a:p>
            <a:pPr indent="0" lvl="0" marL="0" rtl="0" algn="l">
              <a:lnSpc>
                <a:spcPct val="115000"/>
              </a:lnSpc>
              <a:spcBef>
                <a:spcPts val="1200"/>
              </a:spcBef>
              <a:spcAft>
                <a:spcPts val="0"/>
              </a:spcAft>
              <a:buNone/>
            </a:pPr>
            <a:r>
              <a:rPr b="1" lang="en" sz="1000">
                <a:solidFill>
                  <a:schemeClr val="dk1"/>
                </a:solidFill>
              </a:rPr>
              <a:t>Real-Time Data Logging:</a:t>
            </a:r>
            <a:endParaRPr b="1" sz="1000">
              <a:solidFill>
                <a:schemeClr val="dk1"/>
              </a:solidFill>
            </a:endParaRPr>
          </a:p>
          <a:p>
            <a:pPr indent="-292100" lvl="0" marL="457200" rtl="0" algn="l">
              <a:lnSpc>
                <a:spcPct val="115000"/>
              </a:lnSpc>
              <a:spcBef>
                <a:spcPts val="1200"/>
              </a:spcBef>
              <a:spcAft>
                <a:spcPts val="0"/>
              </a:spcAft>
              <a:buSzPts val="1000"/>
              <a:buChar char="●"/>
            </a:pPr>
            <a:r>
              <a:rPr lang="en" sz="1000">
                <a:solidFill>
                  <a:schemeClr val="dk1"/>
                </a:solidFill>
              </a:rPr>
              <a:t>A fully operational database (using Firebase) that records all fire-related events for further analysis, monitoring, and system optimization.</a:t>
            </a:r>
            <a:endParaRPr sz="1000">
              <a:solidFill>
                <a:schemeClr val="dk1"/>
              </a:solidFill>
            </a:endParaRPr>
          </a:p>
          <a:p>
            <a:pPr indent="0" lvl="0" marL="0" rtl="0" algn="l">
              <a:lnSpc>
                <a:spcPct val="115000"/>
              </a:lnSpc>
              <a:spcBef>
                <a:spcPts val="1200"/>
              </a:spcBef>
              <a:spcAft>
                <a:spcPts val="0"/>
              </a:spcAft>
              <a:buNone/>
            </a:pPr>
            <a:r>
              <a:rPr b="1" lang="en" sz="1000">
                <a:solidFill>
                  <a:schemeClr val="dk1"/>
                </a:solidFill>
              </a:rPr>
              <a:t>User-Friendly Web Interface:</a:t>
            </a:r>
            <a:endParaRPr b="1" sz="1000">
              <a:solidFill>
                <a:schemeClr val="dk1"/>
              </a:solidFill>
            </a:endParaRPr>
          </a:p>
          <a:p>
            <a:pPr indent="-292100" lvl="0" marL="457200" rtl="0" algn="l">
              <a:lnSpc>
                <a:spcPct val="115000"/>
              </a:lnSpc>
              <a:spcBef>
                <a:spcPts val="1200"/>
              </a:spcBef>
              <a:spcAft>
                <a:spcPts val="0"/>
              </a:spcAft>
              <a:buSzPts val="1000"/>
              <a:buChar char="●"/>
            </a:pPr>
            <a:r>
              <a:rPr lang="en" sz="1000">
                <a:solidFill>
                  <a:schemeClr val="dk1"/>
                </a:solidFill>
              </a:rPr>
              <a:t>A responsive and easy-to-navigate website deployed on Vercel that provides real-time fire detection status, logs, and alerts for the end-users.</a:t>
            </a:r>
            <a:endParaRPr sz="1000">
              <a:solidFill>
                <a:schemeClr val="dk1"/>
              </a:solidFill>
            </a:endParaRPr>
          </a:p>
          <a:p>
            <a:pPr indent="0" lvl="0" marL="0" rtl="0" algn="l">
              <a:lnSpc>
                <a:spcPct val="115000"/>
              </a:lnSpc>
              <a:spcBef>
                <a:spcPts val="1200"/>
              </a:spcBef>
              <a:spcAft>
                <a:spcPts val="0"/>
              </a:spcAft>
              <a:buNone/>
            </a:pPr>
            <a:r>
              <a:rPr b="1" lang="en" sz="1000">
                <a:solidFill>
                  <a:schemeClr val="dk1"/>
                </a:solidFill>
              </a:rPr>
              <a:t>Scalable System:</a:t>
            </a:r>
            <a:endParaRPr b="1" sz="1000">
              <a:solidFill>
                <a:schemeClr val="dk1"/>
              </a:solidFill>
            </a:endParaRPr>
          </a:p>
          <a:p>
            <a:pPr indent="-292100" lvl="0" marL="457200" rtl="0" algn="l">
              <a:lnSpc>
                <a:spcPct val="115000"/>
              </a:lnSpc>
              <a:spcBef>
                <a:spcPts val="1200"/>
              </a:spcBef>
              <a:spcAft>
                <a:spcPts val="0"/>
              </a:spcAft>
              <a:buSzPts val="1000"/>
              <a:buChar char="●"/>
            </a:pPr>
            <a:r>
              <a:rPr lang="en" sz="1000">
                <a:solidFill>
                  <a:schemeClr val="dk1"/>
                </a:solidFill>
              </a:rPr>
              <a:t>A system capable of scaling to handle increased data loads and users, providing reliable performance even in high-demand scenarios.</a:t>
            </a:r>
            <a:endParaRPr sz="1000">
              <a:solidFill>
                <a:schemeClr val="dk1"/>
              </a:solidFill>
            </a:endParaRPr>
          </a:p>
          <a:p>
            <a:pPr indent="0" lvl="0" marL="342900" rtl="0" algn="just">
              <a:lnSpc>
                <a:spcPct val="100000"/>
              </a:lnSpc>
              <a:spcBef>
                <a:spcPts val="1200"/>
              </a:spcBef>
              <a:spcAft>
                <a:spcPts val="0"/>
              </a:spcAft>
              <a:buNone/>
            </a:pPr>
            <a:r>
              <a:t/>
            </a:r>
            <a:endParaRPr b="1" sz="1700"/>
          </a:p>
          <a:p>
            <a:pPr indent="0" lvl="0" marL="342900" rtl="0" algn="just">
              <a:lnSpc>
                <a:spcPct val="100000"/>
              </a:lnSpc>
              <a:spcBef>
                <a:spcPts val="400"/>
              </a:spcBef>
              <a:spcAft>
                <a:spcPts val="0"/>
              </a:spcAft>
              <a:buSzPts val="1400"/>
              <a:buNone/>
            </a:pPr>
            <a:r>
              <a:t/>
            </a:r>
            <a:endParaRPr sz="1700"/>
          </a:p>
        </p:txBody>
      </p:sp>
      <p:sp>
        <p:nvSpPr>
          <p:cNvPr id="176" name="Google Shape;176;p31"/>
          <p:cNvSpPr txBox="1"/>
          <p:nvPr>
            <p:ph idx="10" type="dt"/>
          </p:nvPr>
        </p:nvSpPr>
        <p:spPr>
          <a:xfrm>
            <a:off x="378525" y="4722649"/>
            <a:ext cx="1600200" cy="205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t>22/02/2025</a:t>
            </a:r>
            <a:endParaRPr/>
          </a:p>
        </p:txBody>
      </p:sp>
      <p:sp>
        <p:nvSpPr>
          <p:cNvPr id="177" name="Google Shape;177;p31"/>
          <p:cNvSpPr txBox="1"/>
          <p:nvPr>
            <p:ph idx="12" type="sldNum"/>
          </p:nvPr>
        </p:nvSpPr>
        <p:spPr>
          <a:xfrm>
            <a:off x="7086600" y="4722649"/>
            <a:ext cx="1600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457200" y="0"/>
            <a:ext cx="8229600" cy="588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Calibri"/>
              <a:buNone/>
            </a:pPr>
            <a:r>
              <a:rPr b="1" lang="en"/>
              <a:t>Tools &amp; Technology</a:t>
            </a:r>
            <a:endParaRPr b="1"/>
          </a:p>
        </p:txBody>
      </p:sp>
      <p:sp>
        <p:nvSpPr>
          <p:cNvPr id="183" name="Google Shape;183;p32"/>
          <p:cNvSpPr txBox="1"/>
          <p:nvPr>
            <p:ph idx="10" type="dt"/>
          </p:nvPr>
        </p:nvSpPr>
        <p:spPr>
          <a:xfrm>
            <a:off x="457200" y="4669399"/>
            <a:ext cx="1600200" cy="205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t>22/02/2025</a:t>
            </a:r>
            <a:endParaRPr/>
          </a:p>
        </p:txBody>
      </p:sp>
      <p:sp>
        <p:nvSpPr>
          <p:cNvPr id="184" name="Google Shape;184;p32"/>
          <p:cNvSpPr txBox="1"/>
          <p:nvPr>
            <p:ph idx="12" type="sldNum"/>
          </p:nvPr>
        </p:nvSpPr>
        <p:spPr>
          <a:xfrm>
            <a:off x="7086600" y="4669399"/>
            <a:ext cx="1600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pic>
        <p:nvPicPr>
          <p:cNvPr id="185" name="Google Shape;185;p32"/>
          <p:cNvPicPr preferRelativeResize="0"/>
          <p:nvPr/>
        </p:nvPicPr>
        <p:blipFill rotWithShape="1">
          <a:blip r:embed="rId3">
            <a:alphaModFix/>
          </a:blip>
          <a:srcRect b="0" l="0" r="0" t="0"/>
          <a:stretch/>
        </p:blipFill>
        <p:spPr>
          <a:xfrm>
            <a:off x="4290206" y="2716217"/>
            <a:ext cx="564075" cy="520489"/>
          </a:xfrm>
          <a:prstGeom prst="rect">
            <a:avLst/>
          </a:prstGeom>
          <a:noFill/>
          <a:ln>
            <a:noFill/>
          </a:ln>
        </p:spPr>
      </p:pic>
      <p:pic>
        <p:nvPicPr>
          <p:cNvPr id="186" name="Google Shape;186;p32"/>
          <p:cNvPicPr preferRelativeResize="0"/>
          <p:nvPr/>
        </p:nvPicPr>
        <p:blipFill rotWithShape="1">
          <a:blip r:embed="rId4">
            <a:alphaModFix/>
          </a:blip>
          <a:srcRect b="29925" l="11386" r="74013" t="30121"/>
          <a:stretch/>
        </p:blipFill>
        <p:spPr>
          <a:xfrm>
            <a:off x="5320556" y="2649383"/>
            <a:ext cx="564076" cy="556294"/>
          </a:xfrm>
          <a:prstGeom prst="rect">
            <a:avLst/>
          </a:prstGeom>
          <a:noFill/>
          <a:ln>
            <a:noFill/>
          </a:ln>
        </p:spPr>
      </p:pic>
      <p:pic>
        <p:nvPicPr>
          <p:cNvPr id="187" name="Google Shape;187;p32"/>
          <p:cNvPicPr preferRelativeResize="0"/>
          <p:nvPr/>
        </p:nvPicPr>
        <p:blipFill rotWithShape="1">
          <a:blip r:embed="rId5">
            <a:alphaModFix/>
          </a:blip>
          <a:srcRect b="0" l="0" r="0" t="0"/>
          <a:stretch/>
        </p:blipFill>
        <p:spPr>
          <a:xfrm>
            <a:off x="4263825" y="3732815"/>
            <a:ext cx="564075" cy="551667"/>
          </a:xfrm>
          <a:prstGeom prst="rect">
            <a:avLst/>
          </a:prstGeom>
          <a:noFill/>
          <a:ln>
            <a:noFill/>
          </a:ln>
        </p:spPr>
      </p:pic>
      <p:sp>
        <p:nvSpPr>
          <p:cNvPr id="188" name="Google Shape;188;p32"/>
          <p:cNvSpPr txBox="1"/>
          <p:nvPr/>
        </p:nvSpPr>
        <p:spPr>
          <a:xfrm>
            <a:off x="457200" y="781294"/>
            <a:ext cx="3147300" cy="4155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800"/>
              <a:buFont typeface="Arial"/>
              <a:buNone/>
            </a:pPr>
            <a:r>
              <a:rPr lang="en" sz="1800">
                <a:solidFill>
                  <a:schemeClr val="dk1"/>
                </a:solidFill>
                <a:latin typeface="Calibri"/>
                <a:ea typeface="Calibri"/>
                <a:cs typeface="Calibri"/>
                <a:sym typeface="Calibri"/>
              </a:rPr>
              <a:t>Computer Vision</a:t>
            </a:r>
            <a:r>
              <a:rPr b="0" i="0" lang="en"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189" name="Google Shape;189;p32"/>
          <p:cNvSpPr txBox="1"/>
          <p:nvPr/>
        </p:nvSpPr>
        <p:spPr>
          <a:xfrm>
            <a:off x="4237856" y="1142569"/>
            <a:ext cx="715800" cy="3849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190" name="Google Shape;190;p32"/>
          <p:cNvSpPr txBox="1"/>
          <p:nvPr/>
        </p:nvSpPr>
        <p:spPr>
          <a:xfrm>
            <a:off x="457200" y="1862783"/>
            <a:ext cx="2211000" cy="4155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Database Interaction:</a:t>
            </a:r>
            <a:endParaRPr b="0" i="0" sz="1800" u="none" cap="none" strike="noStrike">
              <a:solidFill>
                <a:schemeClr val="dk1"/>
              </a:solidFill>
              <a:latin typeface="Calibri"/>
              <a:ea typeface="Calibri"/>
              <a:cs typeface="Calibri"/>
              <a:sym typeface="Calibri"/>
            </a:endParaRPr>
          </a:p>
        </p:txBody>
      </p:sp>
      <p:sp>
        <p:nvSpPr>
          <p:cNvPr id="191" name="Google Shape;191;p32"/>
          <p:cNvSpPr txBox="1"/>
          <p:nvPr/>
        </p:nvSpPr>
        <p:spPr>
          <a:xfrm>
            <a:off x="457200" y="2821133"/>
            <a:ext cx="2211000" cy="4155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Frontend &amp; Backend:</a:t>
            </a:r>
            <a:endParaRPr b="0" i="0" sz="1800" u="none" cap="none" strike="noStrike">
              <a:solidFill>
                <a:schemeClr val="dk1"/>
              </a:solidFill>
              <a:latin typeface="Calibri"/>
              <a:ea typeface="Calibri"/>
              <a:cs typeface="Calibri"/>
              <a:sym typeface="Calibri"/>
            </a:endParaRPr>
          </a:p>
        </p:txBody>
      </p:sp>
      <p:sp>
        <p:nvSpPr>
          <p:cNvPr id="192" name="Google Shape;192;p32"/>
          <p:cNvSpPr txBox="1"/>
          <p:nvPr/>
        </p:nvSpPr>
        <p:spPr>
          <a:xfrm>
            <a:off x="4005075" y="2164050"/>
            <a:ext cx="1081500" cy="3849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P</a:t>
            </a:r>
            <a:r>
              <a:rPr lang="en" sz="1600">
                <a:solidFill>
                  <a:schemeClr val="dk1"/>
                </a:solidFill>
                <a:latin typeface="Calibri"/>
                <a:ea typeface="Calibri"/>
                <a:cs typeface="Calibri"/>
                <a:sym typeface="Calibri"/>
              </a:rPr>
              <a:t>ython</a:t>
            </a:r>
            <a:endParaRPr b="0" i="0" sz="1600" u="none" cap="none" strike="noStrike">
              <a:solidFill>
                <a:schemeClr val="dk1"/>
              </a:solidFill>
              <a:latin typeface="Calibri"/>
              <a:ea typeface="Calibri"/>
              <a:cs typeface="Calibri"/>
              <a:sym typeface="Calibri"/>
            </a:endParaRPr>
          </a:p>
        </p:txBody>
      </p:sp>
      <p:sp>
        <p:nvSpPr>
          <p:cNvPr id="193" name="Google Shape;193;p32"/>
          <p:cNvSpPr txBox="1"/>
          <p:nvPr/>
        </p:nvSpPr>
        <p:spPr>
          <a:xfrm>
            <a:off x="457200" y="3868920"/>
            <a:ext cx="2211000" cy="4155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Version Control:</a:t>
            </a:r>
            <a:endParaRPr b="0" i="0" sz="1800" u="none" cap="none" strike="noStrike">
              <a:solidFill>
                <a:schemeClr val="dk1"/>
              </a:solidFill>
              <a:latin typeface="Calibri"/>
              <a:ea typeface="Calibri"/>
              <a:cs typeface="Calibri"/>
              <a:sym typeface="Calibri"/>
            </a:endParaRPr>
          </a:p>
        </p:txBody>
      </p:sp>
      <p:sp>
        <p:nvSpPr>
          <p:cNvPr id="194" name="Google Shape;194;p32"/>
          <p:cNvSpPr txBox="1"/>
          <p:nvPr/>
        </p:nvSpPr>
        <p:spPr>
          <a:xfrm>
            <a:off x="5280310" y="2164050"/>
            <a:ext cx="1161300" cy="3849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600"/>
              <a:buFont typeface="Arial"/>
              <a:buNone/>
            </a:pPr>
            <a:r>
              <a:rPr lang="en" sz="1600">
                <a:solidFill>
                  <a:schemeClr val="dk1"/>
                </a:solidFill>
                <a:latin typeface="Calibri"/>
                <a:ea typeface="Calibri"/>
                <a:cs typeface="Calibri"/>
                <a:sym typeface="Calibri"/>
              </a:rPr>
              <a:t>Firebase</a:t>
            </a:r>
            <a:endParaRPr b="0" i="0" sz="1600" u="none" cap="none" strike="noStrike">
              <a:solidFill>
                <a:schemeClr val="dk1"/>
              </a:solidFill>
              <a:latin typeface="Calibri"/>
              <a:ea typeface="Calibri"/>
              <a:cs typeface="Calibri"/>
              <a:sym typeface="Calibri"/>
            </a:endParaRPr>
          </a:p>
        </p:txBody>
      </p:sp>
      <p:sp>
        <p:nvSpPr>
          <p:cNvPr id="195" name="Google Shape;195;p32"/>
          <p:cNvSpPr txBox="1"/>
          <p:nvPr/>
        </p:nvSpPr>
        <p:spPr>
          <a:xfrm>
            <a:off x="5229994" y="3185531"/>
            <a:ext cx="745200" cy="3849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FastAPI</a:t>
            </a:r>
            <a:endParaRPr b="0" i="0" sz="1600" u="none" cap="none" strike="noStrike">
              <a:solidFill>
                <a:schemeClr val="dk1"/>
              </a:solidFill>
              <a:latin typeface="Calibri"/>
              <a:ea typeface="Calibri"/>
              <a:cs typeface="Calibri"/>
              <a:sym typeface="Calibri"/>
            </a:endParaRPr>
          </a:p>
        </p:txBody>
      </p:sp>
      <p:sp>
        <p:nvSpPr>
          <p:cNvPr id="196" name="Google Shape;196;p32"/>
          <p:cNvSpPr txBox="1"/>
          <p:nvPr/>
        </p:nvSpPr>
        <p:spPr>
          <a:xfrm>
            <a:off x="4258144" y="3185531"/>
            <a:ext cx="628200" cy="3849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React</a:t>
            </a:r>
            <a:endParaRPr b="0" i="0" sz="1600" u="none" cap="none" strike="noStrike">
              <a:solidFill>
                <a:schemeClr val="dk1"/>
              </a:solidFill>
              <a:latin typeface="Calibri"/>
              <a:ea typeface="Calibri"/>
              <a:cs typeface="Calibri"/>
              <a:sym typeface="Calibri"/>
            </a:endParaRPr>
          </a:p>
        </p:txBody>
      </p:sp>
      <p:sp>
        <p:nvSpPr>
          <p:cNvPr id="197" name="Google Shape;197;p32"/>
          <p:cNvSpPr txBox="1"/>
          <p:nvPr/>
        </p:nvSpPr>
        <p:spPr>
          <a:xfrm>
            <a:off x="4188000" y="4284488"/>
            <a:ext cx="715800" cy="384900"/>
          </a:xfrm>
          <a:prstGeom prst="rect">
            <a:avLst/>
          </a:prstGeom>
          <a:noFill/>
          <a:ln>
            <a:noFill/>
          </a:ln>
        </p:spPr>
        <p:txBody>
          <a:bodyPr anchorCtr="0" anchor="t" bIns="68575" lIns="68575" spcFirstLastPara="1" rIns="68575" wrap="square" tIns="6857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Github</a:t>
            </a:r>
            <a:endParaRPr b="0" i="0" sz="1600" u="none" cap="none" strike="noStrike">
              <a:solidFill>
                <a:schemeClr val="dk1"/>
              </a:solidFill>
              <a:latin typeface="Calibri"/>
              <a:ea typeface="Calibri"/>
              <a:cs typeface="Calibri"/>
              <a:sym typeface="Calibri"/>
            </a:endParaRPr>
          </a:p>
        </p:txBody>
      </p:sp>
      <p:pic>
        <p:nvPicPr>
          <p:cNvPr id="198" name="Google Shape;198;p32"/>
          <p:cNvPicPr preferRelativeResize="0"/>
          <p:nvPr/>
        </p:nvPicPr>
        <p:blipFill>
          <a:blip r:embed="rId6">
            <a:alphaModFix/>
          </a:blip>
          <a:stretch>
            <a:fillRect/>
          </a:stretch>
        </p:blipFill>
        <p:spPr>
          <a:xfrm>
            <a:off x="4193688" y="671975"/>
            <a:ext cx="564075" cy="698114"/>
          </a:xfrm>
          <a:prstGeom prst="rect">
            <a:avLst/>
          </a:prstGeom>
          <a:noFill/>
          <a:ln>
            <a:noFill/>
          </a:ln>
        </p:spPr>
      </p:pic>
      <p:pic>
        <p:nvPicPr>
          <p:cNvPr id="199" name="Google Shape;199;p32"/>
          <p:cNvPicPr preferRelativeResize="0"/>
          <p:nvPr/>
        </p:nvPicPr>
        <p:blipFill>
          <a:blip r:embed="rId7">
            <a:alphaModFix/>
          </a:blip>
          <a:stretch>
            <a:fillRect/>
          </a:stretch>
        </p:blipFill>
        <p:spPr>
          <a:xfrm>
            <a:off x="5189025" y="781300"/>
            <a:ext cx="1081500" cy="588000"/>
          </a:xfrm>
          <a:prstGeom prst="rect">
            <a:avLst/>
          </a:prstGeom>
          <a:noFill/>
          <a:ln>
            <a:noFill/>
          </a:ln>
        </p:spPr>
      </p:pic>
      <p:pic>
        <p:nvPicPr>
          <p:cNvPr id="200" name="Google Shape;200;p32"/>
          <p:cNvPicPr preferRelativeResize="0"/>
          <p:nvPr/>
        </p:nvPicPr>
        <p:blipFill>
          <a:blip r:embed="rId8">
            <a:alphaModFix/>
          </a:blip>
          <a:stretch>
            <a:fillRect/>
          </a:stretch>
        </p:blipFill>
        <p:spPr>
          <a:xfrm>
            <a:off x="4111925" y="1658850"/>
            <a:ext cx="564075" cy="619415"/>
          </a:xfrm>
          <a:prstGeom prst="rect">
            <a:avLst/>
          </a:prstGeom>
          <a:noFill/>
          <a:ln>
            <a:noFill/>
          </a:ln>
        </p:spPr>
      </p:pic>
      <p:pic>
        <p:nvPicPr>
          <p:cNvPr id="201" name="Google Shape;201;p32"/>
          <p:cNvPicPr preferRelativeResize="0"/>
          <p:nvPr/>
        </p:nvPicPr>
        <p:blipFill>
          <a:blip r:embed="rId9">
            <a:alphaModFix/>
          </a:blip>
          <a:stretch>
            <a:fillRect/>
          </a:stretch>
        </p:blipFill>
        <p:spPr>
          <a:xfrm>
            <a:off x="5432427" y="1618750"/>
            <a:ext cx="452207" cy="61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457200" y="0"/>
            <a:ext cx="8229600" cy="588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Calibri"/>
              <a:buNone/>
            </a:pPr>
            <a:r>
              <a:rPr b="1" lang="en"/>
              <a:t>Methodology (Modules)</a:t>
            </a:r>
            <a:endParaRPr b="1"/>
          </a:p>
        </p:txBody>
      </p:sp>
      <p:sp>
        <p:nvSpPr>
          <p:cNvPr id="207" name="Google Shape;207;p33"/>
          <p:cNvSpPr txBox="1"/>
          <p:nvPr>
            <p:ph idx="1" type="body"/>
          </p:nvPr>
        </p:nvSpPr>
        <p:spPr>
          <a:xfrm>
            <a:off x="457201" y="632450"/>
            <a:ext cx="8229600" cy="4090200"/>
          </a:xfrm>
          <a:prstGeom prst="rect">
            <a:avLst/>
          </a:prstGeom>
          <a:noFill/>
          <a:ln>
            <a:noFill/>
          </a:ln>
        </p:spPr>
        <p:txBody>
          <a:bodyPr anchorCtr="0" anchor="t" bIns="34275" lIns="68575" spcFirstLastPara="1" rIns="68575" wrap="square" tIns="34275">
            <a:noAutofit/>
          </a:bodyPr>
          <a:lstStyle/>
          <a:p>
            <a:pPr indent="0" lvl="0" marL="0" rtl="0" algn="just">
              <a:spcBef>
                <a:spcPts val="400"/>
              </a:spcBef>
              <a:spcAft>
                <a:spcPts val="0"/>
              </a:spcAft>
              <a:buClr>
                <a:schemeClr val="dk1"/>
              </a:buClr>
              <a:buSzPts val="1100"/>
              <a:buFont typeface="Arial"/>
              <a:buNone/>
            </a:pPr>
            <a:r>
              <a:rPr b="1" lang="en" sz="1100">
                <a:solidFill>
                  <a:schemeClr val="dk1"/>
                </a:solidFill>
              </a:rPr>
              <a:t>Fire Detection Module:</a:t>
            </a:r>
            <a:endParaRPr b="1" sz="1100">
              <a:solidFill>
                <a:schemeClr val="dk1"/>
              </a:solidFill>
            </a:endParaRPr>
          </a:p>
          <a:p>
            <a:pPr indent="-298450" lvl="0" marL="457200" rtl="0" algn="l">
              <a:lnSpc>
                <a:spcPct val="115000"/>
              </a:lnSpc>
              <a:spcBef>
                <a:spcPts val="1200"/>
              </a:spcBef>
              <a:spcAft>
                <a:spcPts val="0"/>
              </a:spcAft>
              <a:buSzPts val="1100"/>
              <a:buChar char="●"/>
            </a:pPr>
            <a:r>
              <a:rPr b="1" lang="en" sz="1100">
                <a:solidFill>
                  <a:schemeClr val="dk1"/>
                </a:solidFill>
              </a:rPr>
              <a:t>Purpose:</a:t>
            </a:r>
            <a:r>
              <a:rPr lang="en" sz="1100">
                <a:solidFill>
                  <a:schemeClr val="dk1"/>
                </a:solidFill>
              </a:rPr>
              <a:t> Detect fire &amp; smoke in real-time using YOLOv8 for object detection and OpenCV for image processing.</a:t>
            </a:r>
            <a:endParaRPr sz="1100">
              <a:solidFill>
                <a:schemeClr val="dk1"/>
              </a:solidFill>
            </a:endParaRPr>
          </a:p>
          <a:p>
            <a:pPr indent="-298450" lvl="0" marL="457200" rtl="0" algn="l">
              <a:lnSpc>
                <a:spcPct val="115000"/>
              </a:lnSpc>
              <a:spcBef>
                <a:spcPts val="0"/>
              </a:spcBef>
              <a:spcAft>
                <a:spcPts val="0"/>
              </a:spcAft>
              <a:buSzPts val="1100"/>
              <a:buChar char="●"/>
            </a:pPr>
            <a:r>
              <a:rPr b="1" lang="en" sz="1100">
                <a:solidFill>
                  <a:schemeClr val="dk1"/>
                </a:solidFill>
              </a:rPr>
              <a:t>Process:</a:t>
            </a:r>
            <a:endParaRPr b="1" sz="1100">
              <a:solidFill>
                <a:schemeClr val="dk1"/>
              </a:solidFill>
            </a:endParaRPr>
          </a:p>
          <a:p>
            <a:pPr indent="-298450" lvl="1" marL="914400" rtl="0" algn="l">
              <a:lnSpc>
                <a:spcPct val="115000"/>
              </a:lnSpc>
              <a:spcBef>
                <a:spcPts val="0"/>
              </a:spcBef>
              <a:spcAft>
                <a:spcPts val="0"/>
              </a:spcAft>
              <a:buSzPts val="1100"/>
              <a:buChar char="○"/>
            </a:pPr>
            <a:r>
              <a:rPr lang="en" sz="1100">
                <a:solidFill>
                  <a:schemeClr val="dk1"/>
                </a:solidFill>
              </a:rPr>
              <a:t>Video feed is captured (e.g., from a camera).</a:t>
            </a:r>
            <a:endParaRPr sz="1100">
              <a:solidFill>
                <a:schemeClr val="dk1"/>
              </a:solidFill>
            </a:endParaRPr>
          </a:p>
          <a:p>
            <a:pPr indent="-298450" lvl="1" marL="914400" rtl="0" algn="l">
              <a:lnSpc>
                <a:spcPct val="115000"/>
              </a:lnSpc>
              <a:spcBef>
                <a:spcPts val="0"/>
              </a:spcBef>
              <a:spcAft>
                <a:spcPts val="0"/>
              </a:spcAft>
              <a:buSzPts val="1100"/>
              <a:buChar char="○"/>
            </a:pPr>
            <a:r>
              <a:rPr lang="en" sz="1100">
                <a:solidFill>
                  <a:schemeClr val="dk1"/>
                </a:solidFill>
              </a:rPr>
              <a:t>YOLOv8 detects fire/smoke in the frames.</a:t>
            </a:r>
            <a:endParaRPr sz="1100">
              <a:solidFill>
                <a:schemeClr val="dk1"/>
              </a:solidFill>
            </a:endParaRPr>
          </a:p>
          <a:p>
            <a:pPr indent="-298450" lvl="1" marL="914400" rtl="0" algn="l">
              <a:lnSpc>
                <a:spcPct val="115000"/>
              </a:lnSpc>
              <a:spcBef>
                <a:spcPts val="0"/>
              </a:spcBef>
              <a:spcAft>
                <a:spcPts val="0"/>
              </a:spcAft>
              <a:buSzPts val="1100"/>
              <a:buChar char="○"/>
            </a:pPr>
            <a:r>
              <a:rPr lang="en" sz="1100">
                <a:solidFill>
                  <a:schemeClr val="dk1"/>
                </a:solidFill>
              </a:rPr>
              <a:t>The system flags the presence of fire and triggers the alert process.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Alerting System Module:</a:t>
            </a:r>
            <a:endParaRPr b="1" sz="1100">
              <a:solidFill>
                <a:schemeClr val="dk1"/>
              </a:solidFill>
            </a:endParaRPr>
          </a:p>
          <a:p>
            <a:pPr indent="-298450" lvl="0" marL="457200" rtl="0" algn="l">
              <a:lnSpc>
                <a:spcPct val="115000"/>
              </a:lnSpc>
              <a:spcBef>
                <a:spcPts val="1200"/>
              </a:spcBef>
              <a:spcAft>
                <a:spcPts val="0"/>
              </a:spcAft>
              <a:buSzPts val="1100"/>
              <a:buChar char="●"/>
            </a:pPr>
            <a:r>
              <a:rPr b="1" lang="en" sz="1100">
                <a:solidFill>
                  <a:schemeClr val="dk1"/>
                </a:solidFill>
              </a:rPr>
              <a:t>Purpose:</a:t>
            </a:r>
            <a:r>
              <a:rPr lang="en" sz="1100">
                <a:solidFill>
                  <a:schemeClr val="dk1"/>
                </a:solidFill>
              </a:rPr>
              <a:t> Notify users immediately when a fire is detected.</a:t>
            </a:r>
            <a:endParaRPr sz="1100">
              <a:solidFill>
                <a:schemeClr val="dk1"/>
              </a:solidFill>
            </a:endParaRPr>
          </a:p>
          <a:p>
            <a:pPr indent="-298450" lvl="0" marL="457200" rtl="0" algn="l">
              <a:lnSpc>
                <a:spcPct val="115000"/>
              </a:lnSpc>
              <a:spcBef>
                <a:spcPts val="0"/>
              </a:spcBef>
              <a:spcAft>
                <a:spcPts val="0"/>
              </a:spcAft>
              <a:buSzPts val="1100"/>
              <a:buChar char="●"/>
            </a:pPr>
            <a:r>
              <a:rPr b="1" lang="en" sz="1100">
                <a:solidFill>
                  <a:schemeClr val="dk1"/>
                </a:solidFill>
              </a:rPr>
              <a:t>Process:</a:t>
            </a:r>
            <a:endParaRPr b="1" sz="1100">
              <a:solidFill>
                <a:schemeClr val="dk1"/>
              </a:solidFill>
            </a:endParaRPr>
          </a:p>
          <a:p>
            <a:pPr indent="-298450" lvl="1" marL="914400" rtl="0" algn="l">
              <a:lnSpc>
                <a:spcPct val="115000"/>
              </a:lnSpc>
              <a:spcBef>
                <a:spcPts val="0"/>
              </a:spcBef>
              <a:spcAft>
                <a:spcPts val="0"/>
              </a:spcAft>
              <a:buSzPts val="1100"/>
              <a:buChar char="○"/>
            </a:pPr>
            <a:r>
              <a:rPr lang="en" sz="1100">
                <a:solidFill>
                  <a:schemeClr val="dk1"/>
                </a:solidFill>
              </a:rPr>
              <a:t>Once fire is detected, the system sends an SMS/Email notification </a:t>
            </a:r>
            <a:endParaRPr sz="1100">
              <a:solidFill>
                <a:schemeClr val="dk1"/>
              </a:solidFill>
            </a:endParaRPr>
          </a:p>
          <a:p>
            <a:pPr indent="-298450" lvl="1" marL="914400" rtl="0" algn="l">
              <a:lnSpc>
                <a:spcPct val="115000"/>
              </a:lnSpc>
              <a:spcBef>
                <a:spcPts val="0"/>
              </a:spcBef>
              <a:spcAft>
                <a:spcPts val="0"/>
              </a:spcAft>
              <a:buSzPts val="1100"/>
              <a:buChar char="○"/>
            </a:pPr>
            <a:r>
              <a:rPr lang="en" sz="1100">
                <a:solidFill>
                  <a:schemeClr val="dk1"/>
                </a:solidFill>
              </a:rPr>
              <a:t>Alerts include details like time, location (if applicable), and fire status.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Logging Module:</a:t>
            </a:r>
            <a:endParaRPr b="1" sz="1100">
              <a:solidFill>
                <a:schemeClr val="dk1"/>
              </a:solidFill>
            </a:endParaRPr>
          </a:p>
          <a:p>
            <a:pPr indent="-298450" lvl="0" marL="457200" rtl="0" algn="l">
              <a:lnSpc>
                <a:spcPct val="115000"/>
              </a:lnSpc>
              <a:spcBef>
                <a:spcPts val="1200"/>
              </a:spcBef>
              <a:spcAft>
                <a:spcPts val="0"/>
              </a:spcAft>
              <a:buSzPts val="1100"/>
              <a:buChar char="●"/>
            </a:pPr>
            <a:r>
              <a:rPr b="1" lang="en" sz="1100">
                <a:solidFill>
                  <a:schemeClr val="dk1"/>
                </a:solidFill>
              </a:rPr>
              <a:t>Purpose:</a:t>
            </a:r>
            <a:r>
              <a:rPr lang="en" sz="1100">
                <a:solidFill>
                  <a:schemeClr val="dk1"/>
                </a:solidFill>
              </a:rPr>
              <a:t> Record fire detection events for later review and analysis.</a:t>
            </a:r>
            <a:endParaRPr sz="1100">
              <a:solidFill>
                <a:schemeClr val="dk1"/>
              </a:solidFill>
            </a:endParaRPr>
          </a:p>
          <a:p>
            <a:pPr indent="-298450" lvl="0" marL="457200" rtl="0" algn="l">
              <a:lnSpc>
                <a:spcPct val="115000"/>
              </a:lnSpc>
              <a:spcBef>
                <a:spcPts val="0"/>
              </a:spcBef>
              <a:spcAft>
                <a:spcPts val="0"/>
              </a:spcAft>
              <a:buSzPts val="1100"/>
              <a:buChar char="●"/>
            </a:pPr>
            <a:r>
              <a:rPr b="1" lang="en" sz="1100">
                <a:solidFill>
                  <a:schemeClr val="dk1"/>
                </a:solidFill>
              </a:rPr>
              <a:t>Process:</a:t>
            </a:r>
            <a:endParaRPr b="1" sz="1100">
              <a:solidFill>
                <a:schemeClr val="dk1"/>
              </a:solidFill>
            </a:endParaRPr>
          </a:p>
          <a:p>
            <a:pPr indent="-298450" lvl="1" marL="914400" rtl="0" algn="l">
              <a:lnSpc>
                <a:spcPct val="115000"/>
              </a:lnSpc>
              <a:spcBef>
                <a:spcPts val="0"/>
              </a:spcBef>
              <a:spcAft>
                <a:spcPts val="0"/>
              </a:spcAft>
              <a:buSzPts val="1100"/>
              <a:buChar char="○"/>
            </a:pPr>
            <a:r>
              <a:rPr lang="en" sz="1100">
                <a:solidFill>
                  <a:schemeClr val="dk1"/>
                </a:solidFill>
              </a:rPr>
              <a:t>Every fire detection event is logged into Firebase in real-time.</a:t>
            </a:r>
            <a:endParaRPr sz="1100">
              <a:solidFill>
                <a:schemeClr val="dk1"/>
              </a:solidFill>
            </a:endParaRPr>
          </a:p>
          <a:p>
            <a:pPr indent="-298450" lvl="1" marL="914400" rtl="0" algn="l">
              <a:lnSpc>
                <a:spcPct val="115000"/>
              </a:lnSpc>
              <a:spcBef>
                <a:spcPts val="0"/>
              </a:spcBef>
              <a:spcAft>
                <a:spcPts val="0"/>
              </a:spcAft>
              <a:buSzPts val="1100"/>
              <a:buChar char="○"/>
            </a:pPr>
            <a:r>
              <a:rPr lang="en" sz="1100">
                <a:solidFill>
                  <a:schemeClr val="dk1"/>
                </a:solidFill>
              </a:rPr>
              <a:t>Logs include event timestamp, location, and detection details.</a:t>
            </a:r>
            <a:endParaRPr sz="1100">
              <a:solidFill>
                <a:schemeClr val="dk1"/>
              </a:solidFill>
            </a:endParaRPr>
          </a:p>
          <a:p>
            <a:pPr indent="0" lvl="0" marL="0" rtl="0" algn="just">
              <a:lnSpc>
                <a:spcPct val="100000"/>
              </a:lnSpc>
              <a:spcBef>
                <a:spcPts val="1200"/>
              </a:spcBef>
              <a:spcAft>
                <a:spcPts val="0"/>
              </a:spcAft>
              <a:buClr>
                <a:schemeClr val="dk1"/>
              </a:buClr>
              <a:buSzPts val="800"/>
              <a:buFont typeface="Arial"/>
              <a:buNone/>
            </a:pPr>
            <a:r>
              <a:t/>
            </a:r>
            <a:endParaRPr b="1" sz="1700"/>
          </a:p>
        </p:txBody>
      </p:sp>
      <p:sp>
        <p:nvSpPr>
          <p:cNvPr id="208" name="Google Shape;208;p33"/>
          <p:cNvSpPr txBox="1"/>
          <p:nvPr>
            <p:ph idx="10" type="dt"/>
          </p:nvPr>
        </p:nvSpPr>
        <p:spPr>
          <a:xfrm>
            <a:off x="457200" y="4722649"/>
            <a:ext cx="1600200" cy="205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t>22/02/2025</a:t>
            </a:r>
            <a:endParaRPr/>
          </a:p>
        </p:txBody>
      </p:sp>
      <p:sp>
        <p:nvSpPr>
          <p:cNvPr id="209" name="Google Shape;209;p33"/>
          <p:cNvSpPr txBox="1"/>
          <p:nvPr>
            <p:ph idx="12" type="sldNum"/>
          </p:nvPr>
        </p:nvSpPr>
        <p:spPr>
          <a:xfrm>
            <a:off x="7086600" y="4722649"/>
            <a:ext cx="1600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457200" y="0"/>
            <a:ext cx="8229600" cy="588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Calibri"/>
              <a:buNone/>
            </a:pPr>
            <a:r>
              <a:rPr b="1" lang="en"/>
              <a:t>Methodology (Modules)</a:t>
            </a:r>
            <a:endParaRPr b="1"/>
          </a:p>
        </p:txBody>
      </p:sp>
      <p:sp>
        <p:nvSpPr>
          <p:cNvPr id="215" name="Google Shape;215;p34"/>
          <p:cNvSpPr txBox="1"/>
          <p:nvPr>
            <p:ph idx="1" type="body"/>
          </p:nvPr>
        </p:nvSpPr>
        <p:spPr>
          <a:xfrm>
            <a:off x="457201" y="632450"/>
            <a:ext cx="8229600" cy="40902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b="1" lang="en" sz="1100">
                <a:solidFill>
                  <a:schemeClr val="dk1"/>
                </a:solidFill>
              </a:rPr>
              <a:t>Web Interface Module:</a:t>
            </a:r>
            <a:endParaRPr b="1" sz="1100">
              <a:solidFill>
                <a:schemeClr val="dk1"/>
              </a:solidFill>
            </a:endParaRPr>
          </a:p>
          <a:p>
            <a:pPr indent="-298450" lvl="0" marL="457200" rtl="0" algn="l">
              <a:lnSpc>
                <a:spcPct val="115000"/>
              </a:lnSpc>
              <a:spcBef>
                <a:spcPts val="1200"/>
              </a:spcBef>
              <a:spcAft>
                <a:spcPts val="0"/>
              </a:spcAft>
              <a:buSzPts val="1100"/>
              <a:buChar char="●"/>
            </a:pPr>
            <a:r>
              <a:rPr b="1" lang="en" sz="1100">
                <a:solidFill>
                  <a:schemeClr val="dk1"/>
                </a:solidFill>
              </a:rPr>
              <a:t>Purpose:</a:t>
            </a:r>
            <a:r>
              <a:rPr lang="en" sz="1100">
                <a:solidFill>
                  <a:schemeClr val="dk1"/>
                </a:solidFill>
              </a:rPr>
              <a:t> Display real-time fire detection data and logs.</a:t>
            </a:r>
            <a:endParaRPr sz="1100">
              <a:solidFill>
                <a:schemeClr val="dk1"/>
              </a:solidFill>
            </a:endParaRPr>
          </a:p>
          <a:p>
            <a:pPr indent="-298450" lvl="0" marL="457200" rtl="0" algn="l">
              <a:lnSpc>
                <a:spcPct val="115000"/>
              </a:lnSpc>
              <a:spcBef>
                <a:spcPts val="0"/>
              </a:spcBef>
              <a:spcAft>
                <a:spcPts val="0"/>
              </a:spcAft>
              <a:buSzPts val="1100"/>
              <a:buChar char="●"/>
            </a:pPr>
            <a:r>
              <a:rPr b="1" lang="en" sz="1100">
                <a:solidFill>
                  <a:schemeClr val="dk1"/>
                </a:solidFill>
              </a:rPr>
              <a:t>Process:</a:t>
            </a:r>
            <a:endParaRPr b="1" sz="1100">
              <a:solidFill>
                <a:schemeClr val="dk1"/>
              </a:solidFill>
            </a:endParaRPr>
          </a:p>
          <a:p>
            <a:pPr indent="-298450" lvl="1" marL="914400" rtl="0" algn="l">
              <a:lnSpc>
                <a:spcPct val="115000"/>
              </a:lnSpc>
              <a:spcBef>
                <a:spcPts val="0"/>
              </a:spcBef>
              <a:spcAft>
                <a:spcPts val="0"/>
              </a:spcAft>
              <a:buSzPts val="1100"/>
              <a:buChar char="○"/>
            </a:pPr>
            <a:r>
              <a:rPr lang="en" sz="1100">
                <a:solidFill>
                  <a:schemeClr val="dk1"/>
                </a:solidFill>
              </a:rPr>
              <a:t>The Node.js-powered web interface is connected to the Firebase database to fetch and display data.</a:t>
            </a:r>
            <a:endParaRPr sz="1100">
              <a:solidFill>
                <a:schemeClr val="dk1"/>
              </a:solidFill>
            </a:endParaRPr>
          </a:p>
          <a:p>
            <a:pPr indent="-298450" lvl="1" marL="914400" rtl="0" algn="l">
              <a:lnSpc>
                <a:spcPct val="115000"/>
              </a:lnSpc>
              <a:spcBef>
                <a:spcPts val="0"/>
              </a:spcBef>
              <a:spcAft>
                <a:spcPts val="0"/>
              </a:spcAft>
              <a:buSzPts val="1100"/>
              <a:buChar char="○"/>
            </a:pPr>
            <a:r>
              <a:rPr lang="en" sz="1100">
                <a:solidFill>
                  <a:schemeClr val="dk1"/>
                </a:solidFill>
              </a:rPr>
              <a:t>Users can view real-time detection status, logs, and past events on the website.</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Deployment and Integration:</a:t>
            </a:r>
            <a:endParaRPr b="1" sz="1100">
              <a:solidFill>
                <a:schemeClr val="dk1"/>
              </a:solidFill>
            </a:endParaRPr>
          </a:p>
          <a:p>
            <a:pPr indent="-298450" lvl="0" marL="457200" rtl="0" algn="l">
              <a:lnSpc>
                <a:spcPct val="115000"/>
              </a:lnSpc>
              <a:spcBef>
                <a:spcPts val="1200"/>
              </a:spcBef>
              <a:spcAft>
                <a:spcPts val="0"/>
              </a:spcAft>
              <a:buSzPts val="1100"/>
              <a:buChar char="●"/>
            </a:pPr>
            <a:r>
              <a:rPr b="1" lang="en" sz="1100">
                <a:solidFill>
                  <a:schemeClr val="dk1"/>
                </a:solidFill>
              </a:rPr>
              <a:t>Purpose:</a:t>
            </a:r>
            <a:r>
              <a:rPr lang="en" sz="1100">
                <a:solidFill>
                  <a:schemeClr val="dk1"/>
                </a:solidFill>
              </a:rPr>
              <a:t> Deploy and integrate all modules into a fully functional system.</a:t>
            </a:r>
            <a:endParaRPr sz="1100">
              <a:solidFill>
                <a:schemeClr val="dk1"/>
              </a:solidFill>
            </a:endParaRPr>
          </a:p>
          <a:p>
            <a:pPr indent="-298450" lvl="0" marL="457200" rtl="0" algn="l">
              <a:lnSpc>
                <a:spcPct val="115000"/>
              </a:lnSpc>
              <a:spcBef>
                <a:spcPts val="0"/>
              </a:spcBef>
              <a:spcAft>
                <a:spcPts val="0"/>
              </a:spcAft>
              <a:buSzPts val="1100"/>
              <a:buChar char="●"/>
            </a:pPr>
            <a:r>
              <a:rPr b="1" lang="en" sz="1100">
                <a:solidFill>
                  <a:schemeClr val="dk1"/>
                </a:solidFill>
              </a:rPr>
              <a:t>Process:</a:t>
            </a:r>
            <a:endParaRPr b="1" sz="1100">
              <a:solidFill>
                <a:schemeClr val="dk1"/>
              </a:solidFill>
            </a:endParaRPr>
          </a:p>
          <a:p>
            <a:pPr indent="-298450" lvl="1" marL="914400" rtl="0" algn="l">
              <a:lnSpc>
                <a:spcPct val="115000"/>
              </a:lnSpc>
              <a:spcBef>
                <a:spcPts val="0"/>
              </a:spcBef>
              <a:spcAft>
                <a:spcPts val="0"/>
              </a:spcAft>
              <a:buSzPts val="1100"/>
              <a:buChar char="○"/>
            </a:pPr>
            <a:r>
              <a:rPr lang="en" sz="1100">
                <a:solidFill>
                  <a:schemeClr val="dk1"/>
                </a:solidFill>
              </a:rPr>
              <a:t>The entire system (detection, alerting, logging, and web interface) is deployed on Vercel for scalable access and performance.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t/>
            </a:r>
            <a:endParaRPr b="1" sz="1100">
              <a:solidFill>
                <a:schemeClr val="dk1"/>
              </a:solidFill>
            </a:endParaRPr>
          </a:p>
          <a:p>
            <a:pPr indent="0" lvl="0" marL="0" rtl="0" algn="just">
              <a:lnSpc>
                <a:spcPct val="100000"/>
              </a:lnSpc>
              <a:spcBef>
                <a:spcPts val="1200"/>
              </a:spcBef>
              <a:spcAft>
                <a:spcPts val="0"/>
              </a:spcAft>
              <a:buClr>
                <a:schemeClr val="dk1"/>
              </a:buClr>
              <a:buSzPts val="800"/>
              <a:buFont typeface="Arial"/>
              <a:buNone/>
            </a:pPr>
            <a:r>
              <a:t/>
            </a:r>
            <a:endParaRPr b="1" sz="1700"/>
          </a:p>
        </p:txBody>
      </p:sp>
      <p:sp>
        <p:nvSpPr>
          <p:cNvPr id="216" name="Google Shape;216;p34"/>
          <p:cNvSpPr txBox="1"/>
          <p:nvPr>
            <p:ph idx="10" type="dt"/>
          </p:nvPr>
        </p:nvSpPr>
        <p:spPr>
          <a:xfrm>
            <a:off x="457200" y="4722649"/>
            <a:ext cx="1600200" cy="2055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lang="en"/>
              <a:t>22/02/2025</a:t>
            </a:r>
            <a:endParaRPr/>
          </a:p>
        </p:txBody>
      </p:sp>
      <p:sp>
        <p:nvSpPr>
          <p:cNvPr id="217" name="Google Shape;217;p34"/>
          <p:cNvSpPr txBox="1"/>
          <p:nvPr>
            <p:ph idx="12" type="sldNum"/>
          </p:nvPr>
        </p:nvSpPr>
        <p:spPr>
          <a:xfrm>
            <a:off x="7086600" y="4722649"/>
            <a:ext cx="1600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