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87" d="100"/>
          <a:sy n="87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8084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22034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82A3EEA-16B2-4B41-2A22-6505D7BE44DC}"/>
              </a:ext>
            </a:extLst>
          </p:cNvPr>
          <p:cNvSpPr txBox="1"/>
          <p:nvPr/>
        </p:nvSpPr>
        <p:spPr>
          <a:xfrm>
            <a:off x="-100361" y="2345206"/>
            <a:ext cx="14730761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IBM Project Presentation </a:t>
            </a:r>
          </a:p>
          <a:p>
            <a:pPr algn="ctr"/>
            <a:r>
              <a:rPr lang="en-US" sz="3200" dirty="0"/>
              <a:t>On</a:t>
            </a:r>
          </a:p>
          <a:p>
            <a:pPr algn="ctr"/>
            <a:r>
              <a:rPr lang="en-US" sz="3200" dirty="0"/>
              <a:t>“A Solution to Healthcare”</a:t>
            </a:r>
          </a:p>
          <a:p>
            <a:pPr algn="ctr"/>
            <a:r>
              <a:rPr lang="en-US" sz="3200" dirty="0"/>
              <a:t>By</a:t>
            </a:r>
          </a:p>
          <a:p>
            <a:pPr algn="ctr"/>
            <a:r>
              <a:rPr lang="en-US" sz="3200" dirty="0"/>
              <a:t>Group ID: 31</a:t>
            </a:r>
          </a:p>
          <a:p>
            <a:pPr algn="ctr"/>
            <a:endParaRPr lang="en-US" sz="3200" dirty="0"/>
          </a:p>
          <a:p>
            <a:pPr algn="ctr"/>
            <a:r>
              <a:rPr lang="en-US" sz="3200" dirty="0"/>
              <a:t>Aakarsh Vyas [21162121038]</a:t>
            </a:r>
          </a:p>
          <a:p>
            <a:pPr algn="ctr"/>
            <a:r>
              <a:rPr lang="en-US" sz="3200" dirty="0"/>
              <a:t>Krish Patel [</a:t>
            </a:r>
            <a:r>
              <a:rPr lang="en-IN" sz="32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21162171023</a:t>
            </a:r>
            <a:r>
              <a:rPr lang="en-US" sz="3200" dirty="0"/>
              <a:t>] </a:t>
            </a:r>
          </a:p>
          <a:p>
            <a:pPr algn="ctr"/>
            <a:r>
              <a:rPr lang="en-US" sz="3200" dirty="0"/>
              <a:t>Yash </a:t>
            </a:r>
            <a:r>
              <a:rPr lang="en-US" sz="3200" dirty="0" err="1"/>
              <a:t>Sathwara</a:t>
            </a:r>
            <a:r>
              <a:rPr lang="en-US" sz="3200" dirty="0"/>
              <a:t> [22162122009] </a:t>
            </a:r>
          </a:p>
          <a:p>
            <a:pPr algn="ctr"/>
            <a:endParaRPr lang="en-US" sz="3200" dirty="0"/>
          </a:p>
          <a:p>
            <a:pPr algn="ctr"/>
            <a:r>
              <a:rPr lang="en-US" sz="3200" dirty="0"/>
              <a:t>Institute of Computer Technology, Ganpat University</a:t>
            </a:r>
            <a:endParaRPr lang="en-IN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F6D1D9-6D75-736B-1A3D-B78B1FBCF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003" y="520160"/>
            <a:ext cx="5808393" cy="150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980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745462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 Solution to Regulate Private Healthcare Sector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503182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Presented by Aakarsh Vyas, Krish Patel, Yash Sathwara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6280190" y="5121235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Guided by Prof. Ravindra Patel and Mr. Parwinder S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23053"/>
            <a:ext cx="697730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Project Overview &amp; Goals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7988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Challenges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37995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Lack of transparency in private healthcare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82215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Uneven service distribution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26434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Difficulty finding right facility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9521" y="37988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Solution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599521" y="437995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Web platform for hospital search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482215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Doctor and bed availability check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526434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AI-driven patient admission forecasting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849886"/>
            <a:ext cx="783943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Key Features of the Platform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4898827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530906" y="4976693"/>
            <a:ext cx="434804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Disease-Based Hospital Search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530906" y="5467112"/>
            <a:ext cx="56426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Find hospitals by illness or condition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7457003" y="4898827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8194119" y="4976693"/>
            <a:ext cx="400097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Real-Time Doctor Availability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8194119" y="5467112"/>
            <a:ext cx="56426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View doctor schedules before visits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628364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530906" y="6361509"/>
            <a:ext cx="300597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Appointment Booking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530906" y="6851928"/>
            <a:ext cx="56426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Book appointments directly online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7457003" y="628364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8194119" y="6361509"/>
            <a:ext cx="343078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Doctor Recommendation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8194119" y="6851928"/>
            <a:ext cx="56426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Machine learning suggests suitable doctors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27829" y="895588"/>
            <a:ext cx="7299246" cy="6498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100"/>
              </a:lnSpc>
              <a:buNone/>
            </a:pPr>
            <a:r>
              <a:rPr lang="en-US" sz="40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Technology Stack &amp; Security</a:t>
            </a:r>
            <a:endParaRPr lang="en-US" sz="4050" dirty="0"/>
          </a:p>
        </p:txBody>
      </p:sp>
      <p:sp>
        <p:nvSpPr>
          <p:cNvPr id="4" name="Shape 1"/>
          <p:cNvSpPr/>
          <p:nvPr/>
        </p:nvSpPr>
        <p:spPr>
          <a:xfrm>
            <a:off x="727829" y="1857256"/>
            <a:ext cx="7688342" cy="1213247"/>
          </a:xfrm>
          <a:prstGeom prst="roundRect">
            <a:avLst>
              <a:gd name="adj" fmla="val 719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943332" y="2072759"/>
            <a:ext cx="2599372" cy="3248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Frontend</a:t>
            </a:r>
            <a:endParaRPr lang="en-US" sz="2000" dirty="0"/>
          </a:p>
        </p:txBody>
      </p:sp>
      <p:sp>
        <p:nvSpPr>
          <p:cNvPr id="6" name="Text 3"/>
          <p:cNvSpPr/>
          <p:nvPr/>
        </p:nvSpPr>
        <p:spPr>
          <a:xfrm>
            <a:off x="943332" y="2522220"/>
            <a:ext cx="7257336" cy="332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React.js for responsive user interface</a:t>
            </a:r>
            <a:endParaRPr lang="en-US" sz="1600" dirty="0"/>
          </a:p>
        </p:txBody>
      </p:sp>
      <p:sp>
        <p:nvSpPr>
          <p:cNvPr id="7" name="Shape 4"/>
          <p:cNvSpPr/>
          <p:nvPr/>
        </p:nvSpPr>
        <p:spPr>
          <a:xfrm>
            <a:off x="727829" y="3278386"/>
            <a:ext cx="7688342" cy="1213247"/>
          </a:xfrm>
          <a:prstGeom prst="roundRect">
            <a:avLst>
              <a:gd name="adj" fmla="val 719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943332" y="3493889"/>
            <a:ext cx="2599372" cy="3248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Backend</a:t>
            </a:r>
            <a:endParaRPr lang="en-US" sz="2000" dirty="0"/>
          </a:p>
        </p:txBody>
      </p:sp>
      <p:sp>
        <p:nvSpPr>
          <p:cNvPr id="9" name="Text 6"/>
          <p:cNvSpPr/>
          <p:nvPr/>
        </p:nvSpPr>
        <p:spPr>
          <a:xfrm>
            <a:off x="943332" y="3943350"/>
            <a:ext cx="7257336" cy="332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Django with PostgreSQL database</a:t>
            </a:r>
            <a:endParaRPr lang="en-US" sz="1600" dirty="0"/>
          </a:p>
        </p:txBody>
      </p:sp>
      <p:sp>
        <p:nvSpPr>
          <p:cNvPr id="10" name="Shape 7"/>
          <p:cNvSpPr/>
          <p:nvPr/>
        </p:nvSpPr>
        <p:spPr>
          <a:xfrm>
            <a:off x="727829" y="4699516"/>
            <a:ext cx="7688342" cy="1213247"/>
          </a:xfrm>
          <a:prstGeom prst="roundRect">
            <a:avLst>
              <a:gd name="adj" fmla="val 719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43332" y="4915019"/>
            <a:ext cx="2599372" cy="3248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Security</a:t>
            </a:r>
            <a:endParaRPr lang="en-US" sz="2000" dirty="0"/>
          </a:p>
        </p:txBody>
      </p:sp>
      <p:sp>
        <p:nvSpPr>
          <p:cNvPr id="12" name="Text 9"/>
          <p:cNvSpPr/>
          <p:nvPr/>
        </p:nvSpPr>
        <p:spPr>
          <a:xfrm>
            <a:off x="943332" y="5364480"/>
            <a:ext cx="7257336" cy="332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OTP-based login, encrypted passwords, JWT tokens</a:t>
            </a:r>
            <a:endParaRPr lang="en-US" sz="1600" dirty="0"/>
          </a:p>
        </p:txBody>
      </p:sp>
      <p:sp>
        <p:nvSpPr>
          <p:cNvPr id="13" name="Shape 10"/>
          <p:cNvSpPr/>
          <p:nvPr/>
        </p:nvSpPr>
        <p:spPr>
          <a:xfrm>
            <a:off x="727829" y="6120646"/>
            <a:ext cx="7688342" cy="1213247"/>
          </a:xfrm>
          <a:prstGeom prst="roundRect">
            <a:avLst>
              <a:gd name="adj" fmla="val 719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943332" y="6336149"/>
            <a:ext cx="2599372" cy="3248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Scalability</a:t>
            </a:r>
            <a:endParaRPr lang="en-US" sz="2000" dirty="0"/>
          </a:p>
        </p:txBody>
      </p:sp>
      <p:sp>
        <p:nvSpPr>
          <p:cNvPr id="15" name="Text 12"/>
          <p:cNvSpPr/>
          <p:nvPr/>
        </p:nvSpPr>
        <p:spPr>
          <a:xfrm>
            <a:off x="943332" y="6785610"/>
            <a:ext cx="7257336" cy="332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Robust architecture for growing users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20551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7458" y="2692360"/>
            <a:ext cx="5676067" cy="551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300"/>
              </a:lnSpc>
              <a:buNone/>
            </a:pPr>
            <a:r>
              <a:rPr lang="en-US" sz="3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Implementation Highlights</a:t>
            </a:r>
            <a:endParaRPr lang="en-US" sz="3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458" y="3508296"/>
            <a:ext cx="882134" cy="105858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764149" y="3684627"/>
            <a:ext cx="2205514" cy="275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Frontend Pages</a:t>
            </a:r>
            <a:endParaRPr lang="en-US" sz="1700" dirty="0"/>
          </a:p>
        </p:txBody>
      </p:sp>
      <p:sp>
        <p:nvSpPr>
          <p:cNvPr id="6" name="Text 2"/>
          <p:cNvSpPr/>
          <p:nvPr/>
        </p:nvSpPr>
        <p:spPr>
          <a:xfrm>
            <a:off x="1764149" y="4066103"/>
            <a:ext cx="12248793" cy="2822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Home, Login/Register, Patient &amp; Doctor Dashboards</a:t>
            </a:r>
            <a:endParaRPr lang="en-US" sz="13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458" y="4566880"/>
            <a:ext cx="882134" cy="105858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764149" y="4743212"/>
            <a:ext cx="2205514" cy="275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API Integration</a:t>
            </a:r>
            <a:endParaRPr lang="en-US" sz="1700" dirty="0"/>
          </a:p>
        </p:txBody>
      </p:sp>
      <p:sp>
        <p:nvSpPr>
          <p:cNvPr id="9" name="Text 4"/>
          <p:cNvSpPr/>
          <p:nvPr/>
        </p:nvSpPr>
        <p:spPr>
          <a:xfrm>
            <a:off x="1764149" y="5124688"/>
            <a:ext cx="12248793" cy="2822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Axios for real-time data fetching</a:t>
            </a:r>
            <a:endParaRPr lang="en-US" sz="13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458" y="5625465"/>
            <a:ext cx="882134" cy="105858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764149" y="5801797"/>
            <a:ext cx="2205514" cy="275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Backend APIs</a:t>
            </a:r>
            <a:endParaRPr lang="en-US" sz="1700" dirty="0"/>
          </a:p>
        </p:txBody>
      </p:sp>
      <p:sp>
        <p:nvSpPr>
          <p:cNvPr id="12" name="Text 6"/>
          <p:cNvSpPr/>
          <p:nvPr/>
        </p:nvSpPr>
        <p:spPr>
          <a:xfrm>
            <a:off x="1764149" y="6183273"/>
            <a:ext cx="12248793" cy="2822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RESTful services for users and appointments</a:t>
            </a:r>
            <a:endParaRPr lang="en-US" sz="13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458" y="6684050"/>
            <a:ext cx="882134" cy="1058585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1764149" y="6860381"/>
            <a:ext cx="2205514" cy="275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Machine Learning</a:t>
            </a:r>
            <a:endParaRPr lang="en-US" sz="1700" dirty="0"/>
          </a:p>
        </p:txBody>
      </p:sp>
      <p:sp>
        <p:nvSpPr>
          <p:cNvPr id="15" name="Text 8"/>
          <p:cNvSpPr/>
          <p:nvPr/>
        </p:nvSpPr>
        <p:spPr>
          <a:xfrm>
            <a:off x="1764149" y="7241858"/>
            <a:ext cx="12248793" cy="2822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XGBoost for doctor recommendations</a:t>
            </a:r>
            <a:endParaRPr lang="en-US" sz="13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047512"/>
            <a:ext cx="742473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Process Model &amp; Workflow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1048941" y="2096453"/>
            <a:ext cx="30480" cy="5085636"/>
          </a:xfrm>
          <a:prstGeom prst="roundRect">
            <a:avLst>
              <a:gd name="adj" fmla="val 312558"/>
            </a:avLst>
          </a:prstGeom>
          <a:solidFill>
            <a:srgbClr val="C0C1D7"/>
          </a:solidFill>
          <a:ln/>
        </p:spPr>
      </p:sp>
      <p:sp>
        <p:nvSpPr>
          <p:cNvPr id="5" name="Shape 2"/>
          <p:cNvSpPr/>
          <p:nvPr/>
        </p:nvSpPr>
        <p:spPr>
          <a:xfrm>
            <a:off x="1273612" y="2336363"/>
            <a:ext cx="680442" cy="30480"/>
          </a:xfrm>
          <a:prstGeom prst="roundRect">
            <a:avLst>
              <a:gd name="adj" fmla="val 312558"/>
            </a:avLst>
          </a:prstGeom>
          <a:solidFill>
            <a:srgbClr val="C0C1D7"/>
          </a:solidFill>
          <a:ln/>
        </p:spPr>
      </p:sp>
      <p:sp>
        <p:nvSpPr>
          <p:cNvPr id="6" name="Shape 3"/>
          <p:cNvSpPr/>
          <p:nvPr/>
        </p:nvSpPr>
        <p:spPr>
          <a:xfrm>
            <a:off x="793790" y="209645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878860" y="2138958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2650" dirty="0"/>
          </a:p>
        </p:txBody>
      </p:sp>
      <p:sp>
        <p:nvSpPr>
          <p:cNvPr id="8" name="Text 5"/>
          <p:cNvSpPr/>
          <p:nvPr/>
        </p:nvSpPr>
        <p:spPr>
          <a:xfrm>
            <a:off x="2183011" y="2174319"/>
            <a:ext cx="321111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Requirement Gathering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2183011" y="2664738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Identify user needs and challenges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1273612" y="3721179"/>
            <a:ext cx="680442" cy="30480"/>
          </a:xfrm>
          <a:prstGeom prst="roundRect">
            <a:avLst>
              <a:gd name="adj" fmla="val 312558"/>
            </a:avLst>
          </a:prstGeom>
          <a:solidFill>
            <a:srgbClr val="C0C1D7"/>
          </a:solidFill>
          <a:ln/>
        </p:spPr>
      </p:sp>
      <p:sp>
        <p:nvSpPr>
          <p:cNvPr id="11" name="Shape 8"/>
          <p:cNvSpPr/>
          <p:nvPr/>
        </p:nvSpPr>
        <p:spPr>
          <a:xfrm>
            <a:off x="793790" y="348126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878860" y="3523774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2650" dirty="0"/>
          </a:p>
        </p:txBody>
      </p:sp>
      <p:sp>
        <p:nvSpPr>
          <p:cNvPr id="13" name="Text 10"/>
          <p:cNvSpPr/>
          <p:nvPr/>
        </p:nvSpPr>
        <p:spPr>
          <a:xfrm>
            <a:off x="2183011" y="3559135"/>
            <a:ext cx="312777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Design &amp; Development</a:t>
            </a:r>
            <a:endParaRPr lang="en-US" sz="2200" dirty="0"/>
          </a:p>
        </p:txBody>
      </p:sp>
      <p:sp>
        <p:nvSpPr>
          <p:cNvPr id="14" name="Text 11"/>
          <p:cNvSpPr/>
          <p:nvPr/>
        </p:nvSpPr>
        <p:spPr>
          <a:xfrm>
            <a:off x="2183011" y="4049554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Build frontend and backend components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1273612" y="5105995"/>
            <a:ext cx="680442" cy="30480"/>
          </a:xfrm>
          <a:prstGeom prst="roundRect">
            <a:avLst>
              <a:gd name="adj" fmla="val 312558"/>
            </a:avLst>
          </a:prstGeom>
          <a:solidFill>
            <a:srgbClr val="C0C1D7"/>
          </a:solidFill>
          <a:ln/>
        </p:spPr>
      </p:sp>
      <p:sp>
        <p:nvSpPr>
          <p:cNvPr id="16" name="Shape 13"/>
          <p:cNvSpPr/>
          <p:nvPr/>
        </p:nvSpPr>
        <p:spPr>
          <a:xfrm>
            <a:off x="793790" y="486608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7" name="Text 14"/>
          <p:cNvSpPr/>
          <p:nvPr/>
        </p:nvSpPr>
        <p:spPr>
          <a:xfrm>
            <a:off x="878860" y="4908590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</a:t>
            </a:r>
            <a:endParaRPr lang="en-US" sz="2650" dirty="0"/>
          </a:p>
        </p:txBody>
      </p:sp>
      <p:sp>
        <p:nvSpPr>
          <p:cNvPr id="18" name="Text 15"/>
          <p:cNvSpPr/>
          <p:nvPr/>
        </p:nvSpPr>
        <p:spPr>
          <a:xfrm>
            <a:off x="2183011" y="4943951"/>
            <a:ext cx="303085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Testing &amp; Deployment</a:t>
            </a:r>
            <a:endParaRPr lang="en-US" sz="2200" dirty="0"/>
          </a:p>
        </p:txBody>
      </p:sp>
      <p:sp>
        <p:nvSpPr>
          <p:cNvPr id="19" name="Text 16"/>
          <p:cNvSpPr/>
          <p:nvPr/>
        </p:nvSpPr>
        <p:spPr>
          <a:xfrm>
            <a:off x="2183011" y="5434370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Ensure functionality and launch platform</a:t>
            </a:r>
            <a:endParaRPr lang="en-US" sz="1750" dirty="0"/>
          </a:p>
        </p:txBody>
      </p:sp>
      <p:sp>
        <p:nvSpPr>
          <p:cNvPr id="20" name="Shape 17"/>
          <p:cNvSpPr/>
          <p:nvPr/>
        </p:nvSpPr>
        <p:spPr>
          <a:xfrm>
            <a:off x="1273612" y="6490811"/>
            <a:ext cx="680442" cy="30480"/>
          </a:xfrm>
          <a:prstGeom prst="roundRect">
            <a:avLst>
              <a:gd name="adj" fmla="val 312558"/>
            </a:avLst>
          </a:prstGeom>
          <a:solidFill>
            <a:srgbClr val="C0C1D7"/>
          </a:solidFill>
          <a:ln/>
        </p:spPr>
      </p:sp>
      <p:sp>
        <p:nvSpPr>
          <p:cNvPr id="21" name="Shape 18"/>
          <p:cNvSpPr/>
          <p:nvPr/>
        </p:nvSpPr>
        <p:spPr>
          <a:xfrm>
            <a:off x="793790" y="625090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22" name="Text 19"/>
          <p:cNvSpPr/>
          <p:nvPr/>
        </p:nvSpPr>
        <p:spPr>
          <a:xfrm>
            <a:off x="878860" y="6293406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4</a:t>
            </a:r>
            <a:endParaRPr lang="en-US" sz="2650" dirty="0"/>
          </a:p>
        </p:txBody>
      </p:sp>
      <p:sp>
        <p:nvSpPr>
          <p:cNvPr id="23" name="Text 20"/>
          <p:cNvSpPr/>
          <p:nvPr/>
        </p:nvSpPr>
        <p:spPr>
          <a:xfrm>
            <a:off x="2183011" y="6328767"/>
            <a:ext cx="328672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Maintenance &amp; Updates</a:t>
            </a:r>
            <a:endParaRPr lang="en-US" sz="2200" dirty="0"/>
          </a:p>
        </p:txBody>
      </p:sp>
      <p:sp>
        <p:nvSpPr>
          <p:cNvPr id="24" name="Text 21"/>
          <p:cNvSpPr/>
          <p:nvPr/>
        </p:nvSpPr>
        <p:spPr>
          <a:xfrm>
            <a:off x="2183011" y="6819186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Continuous improvements and support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72321" y="371118"/>
            <a:ext cx="4809053" cy="4217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Screenshots &amp; User Interface</a:t>
            </a:r>
            <a:endParaRPr lang="en-US" sz="26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321" y="1062752"/>
            <a:ext cx="3374231" cy="208538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015264" y="1062752"/>
            <a:ext cx="1687116" cy="2108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3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Homepage</a:t>
            </a:r>
            <a:endParaRPr lang="en-US" sz="1300" dirty="0"/>
          </a:p>
        </p:txBody>
      </p:sp>
      <p:sp>
        <p:nvSpPr>
          <p:cNvPr id="5" name="Text 2"/>
          <p:cNvSpPr/>
          <p:nvPr/>
        </p:nvSpPr>
        <p:spPr>
          <a:xfrm>
            <a:off x="4015264" y="1354574"/>
            <a:ext cx="10142815" cy="2159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0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Clean layout with featured hospitals</a:t>
            </a:r>
            <a:endParaRPr lang="en-US" sz="10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321" y="3418046"/>
            <a:ext cx="3374231" cy="208538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015264" y="3418046"/>
            <a:ext cx="1687116" cy="2108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3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Patient Dashboard</a:t>
            </a:r>
            <a:endParaRPr lang="en-US" sz="1300" dirty="0"/>
          </a:p>
        </p:txBody>
      </p:sp>
      <p:sp>
        <p:nvSpPr>
          <p:cNvPr id="8" name="Text 4"/>
          <p:cNvSpPr/>
          <p:nvPr/>
        </p:nvSpPr>
        <p:spPr>
          <a:xfrm>
            <a:off x="4015264" y="3709868"/>
            <a:ext cx="10142815" cy="2159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0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Search and filter doctors by disease</a:t>
            </a:r>
            <a:endParaRPr lang="en-US" sz="10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321" y="5773341"/>
            <a:ext cx="3374231" cy="208538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4015264" y="5773341"/>
            <a:ext cx="1687116" cy="2108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3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Doctor Dashboard</a:t>
            </a:r>
            <a:endParaRPr lang="en-US" sz="1300" dirty="0"/>
          </a:p>
        </p:txBody>
      </p:sp>
      <p:sp>
        <p:nvSpPr>
          <p:cNvPr id="11" name="Text 6"/>
          <p:cNvSpPr/>
          <p:nvPr/>
        </p:nvSpPr>
        <p:spPr>
          <a:xfrm>
            <a:off x="4015264" y="6065163"/>
            <a:ext cx="10142815" cy="2159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0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Manage availability and appointments</a:t>
            </a:r>
            <a:endParaRPr lang="en-US" sz="10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21412"/>
            <a:ext cx="569166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Conclusion &amp; Impact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Transparency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Improves clarity in private healthcare services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4200406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Accessibility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4200406" y="4578310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Faster hospital and doctor discovery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607022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Efficiency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07022" y="4578310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Streamlines appointment booking and resource use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11013638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Security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11013638" y="4578310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Protects patient data with strong authentication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300</Words>
  <Application>Microsoft Office PowerPoint</Application>
  <PresentationFormat>Custom</PresentationFormat>
  <Paragraphs>87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Inter</vt:lpstr>
      <vt:lpstr>Inter Bold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KRISH PATEL</cp:lastModifiedBy>
  <cp:revision>4</cp:revision>
  <dcterms:created xsi:type="dcterms:W3CDTF">2025-05-03T11:43:25Z</dcterms:created>
  <dcterms:modified xsi:type="dcterms:W3CDTF">2025-05-04T19:19:52Z</dcterms:modified>
</cp:coreProperties>
</file>