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Lato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e083394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e083394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e083394a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2e083394a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e083394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e083394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2e083394a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2e083394a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2e083394a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2e083394a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2e083394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2e083394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e083394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2e083394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e083394a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e083394a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e083394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e083394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e083394a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e083394a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e083394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e083394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e083394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e083394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e083394a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e083394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2e083394a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2e083394a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e083394a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2e083394a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2e083394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2e083394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file/d/1Eksv9YB9IDAbbgvSebWkgByAMW3dEZJK/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4294967295" type="body"/>
          </p:nvPr>
        </p:nvSpPr>
        <p:spPr>
          <a:xfrm>
            <a:off x="311700" y="1044975"/>
            <a:ext cx="8520600" cy="3587700"/>
          </a:xfrm>
          <a:prstGeom prst="rect">
            <a:avLst/>
          </a:prstGeom>
        </p:spPr>
        <p:txBody>
          <a:bodyPr anchorCtr="0" anchor="t" bIns="91425" lIns="91425" spcFirstLastPara="1" rIns="91425" wrap="square" tIns="91425">
            <a:normAutofit lnSpcReduction="20000"/>
          </a:bodyPr>
          <a:lstStyle/>
          <a:p>
            <a:pPr indent="457200" lvl="0" marL="2286000" rtl="0" algn="l">
              <a:lnSpc>
                <a:spcPct val="100000"/>
              </a:lnSpc>
              <a:spcBef>
                <a:spcPts val="0"/>
              </a:spcBef>
              <a:spcAft>
                <a:spcPts val="0"/>
              </a:spcAft>
              <a:buClr>
                <a:schemeClr val="dk1"/>
              </a:buClr>
              <a:buSzPts val="1100"/>
              <a:buFont typeface="Arial"/>
              <a:buNone/>
            </a:pPr>
            <a:r>
              <a:rPr b="1" lang="en-GB" sz="1300">
                <a:solidFill>
                  <a:schemeClr val="dk2"/>
                </a:solidFill>
              </a:rPr>
              <a:t>U</a:t>
            </a:r>
            <a:r>
              <a:rPr b="1" lang="en-GB" sz="1500">
                <a:solidFill>
                  <a:schemeClr val="dk2"/>
                </a:solidFill>
              </a:rPr>
              <a:t>ser Experience Design Project</a:t>
            </a:r>
            <a:endParaRPr b="1" sz="1500">
              <a:solidFill>
                <a:schemeClr val="dk2"/>
              </a:solidFill>
            </a:endParaRPr>
          </a:p>
          <a:p>
            <a:pPr indent="457200" lvl="0" marL="3200400" rtl="0" algn="l">
              <a:lnSpc>
                <a:spcPct val="100000"/>
              </a:lnSpc>
              <a:spcBef>
                <a:spcPts val="0"/>
              </a:spcBef>
              <a:spcAft>
                <a:spcPts val="0"/>
              </a:spcAft>
              <a:buNone/>
            </a:pPr>
            <a:r>
              <a:rPr b="1" lang="en-GB" sz="1500">
                <a:solidFill>
                  <a:schemeClr val="dk2"/>
                </a:solidFill>
              </a:rPr>
              <a:t>Presentation</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rPr b="1" lang="en-GB" sz="1500">
                <a:solidFill>
                  <a:schemeClr val="dk2"/>
                </a:solidFill>
              </a:rPr>
              <a:t>On</a:t>
            </a:r>
            <a:endParaRPr b="1" sz="1500">
              <a:solidFill>
                <a:schemeClr val="dk2"/>
              </a:solidFill>
            </a:endParaRPr>
          </a:p>
          <a:p>
            <a:pPr indent="0" lvl="0" marL="0" rtl="0" algn="l">
              <a:lnSpc>
                <a:spcPct val="100000"/>
              </a:lnSpc>
              <a:spcBef>
                <a:spcPts val="0"/>
              </a:spcBef>
              <a:spcAft>
                <a:spcPts val="0"/>
              </a:spcAft>
              <a:buClr>
                <a:schemeClr val="dk1"/>
              </a:buClr>
              <a:buSzPts val="1100"/>
              <a:buFont typeface="Arial"/>
              <a:buNone/>
            </a:pPr>
            <a:r>
              <a:rPr b="1" lang="en-GB" sz="1500">
                <a:solidFill>
                  <a:schemeClr val="dk2"/>
                </a:solidFill>
              </a:rPr>
              <a:t>							    Medical Shop Online</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rPr b="1" lang="en-GB" sz="1500">
                <a:solidFill>
                  <a:schemeClr val="dk2"/>
                </a:solidFill>
              </a:rPr>
              <a:t>By</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rPr b="1" lang="en-GB" sz="1500">
                <a:solidFill>
                  <a:schemeClr val="dk2"/>
                </a:solidFill>
              </a:rPr>
              <a:t>Group ID: G28</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t/>
            </a:r>
            <a:endParaRPr b="1" sz="1500">
              <a:solidFill>
                <a:schemeClr val="dk2"/>
              </a:solidFill>
            </a:endParaRPr>
          </a:p>
          <a:p>
            <a:pPr indent="0" lvl="0" marL="0" rtl="0" algn="ctr">
              <a:lnSpc>
                <a:spcPct val="100000"/>
              </a:lnSpc>
              <a:spcBef>
                <a:spcPts val="0"/>
              </a:spcBef>
              <a:spcAft>
                <a:spcPts val="0"/>
              </a:spcAft>
              <a:buNone/>
            </a:pPr>
            <a:r>
              <a:rPr b="1" lang="en-GB" sz="1500">
                <a:solidFill>
                  <a:schemeClr val="dk2"/>
                </a:solidFill>
              </a:rPr>
              <a:t>Jinay Shah (20162121025)</a:t>
            </a:r>
            <a:endParaRPr b="1" sz="1500">
              <a:solidFill>
                <a:schemeClr val="dk2"/>
              </a:solidFill>
            </a:endParaRPr>
          </a:p>
          <a:p>
            <a:pPr indent="0" lvl="0" marL="0" rtl="0" algn="ctr">
              <a:lnSpc>
                <a:spcPct val="100000"/>
              </a:lnSpc>
              <a:spcBef>
                <a:spcPts val="0"/>
              </a:spcBef>
              <a:spcAft>
                <a:spcPts val="0"/>
              </a:spcAft>
              <a:buNone/>
            </a:pPr>
            <a:r>
              <a:rPr b="1" lang="en-GB" sz="1500">
                <a:solidFill>
                  <a:schemeClr val="dk2"/>
                </a:solidFill>
              </a:rPr>
              <a:t>Purav Shah (20162121026)</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rPr b="1" lang="en-GB" sz="1500">
                <a:solidFill>
                  <a:schemeClr val="dk2"/>
                </a:solidFill>
              </a:rPr>
              <a:t>Tirth Patel (20162121029)</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t/>
            </a:r>
            <a:endParaRPr b="1" sz="1500">
              <a:solidFill>
                <a:schemeClr val="dk2"/>
              </a:solidFill>
            </a:endParaRPr>
          </a:p>
          <a:p>
            <a:pPr indent="0" lvl="0" marL="0" rtl="0" algn="ctr">
              <a:lnSpc>
                <a:spcPct val="100000"/>
              </a:lnSpc>
              <a:spcBef>
                <a:spcPts val="0"/>
              </a:spcBef>
              <a:spcAft>
                <a:spcPts val="0"/>
              </a:spcAft>
              <a:buNone/>
            </a:pPr>
            <a:r>
              <a:rPr b="1" lang="en-GB" sz="1500">
                <a:solidFill>
                  <a:schemeClr val="dk2"/>
                </a:solidFill>
              </a:rPr>
              <a:t>Institute of Computer Technology</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rPr b="1" lang="en-GB" sz="1500">
                <a:solidFill>
                  <a:schemeClr val="dk2"/>
                </a:solidFill>
              </a:rPr>
              <a:t>Ganpat University</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t/>
            </a:r>
            <a:endParaRPr b="1" sz="1500">
              <a:solidFill>
                <a:schemeClr val="dk2"/>
              </a:solidFill>
            </a:endParaRPr>
          </a:p>
          <a:p>
            <a:pPr indent="0" lvl="0" marL="0" rtl="0" algn="ctr">
              <a:lnSpc>
                <a:spcPct val="100000"/>
              </a:lnSpc>
              <a:spcBef>
                <a:spcPts val="0"/>
              </a:spcBef>
              <a:spcAft>
                <a:spcPts val="0"/>
              </a:spcAft>
              <a:buClr>
                <a:schemeClr val="dk1"/>
              </a:buClr>
              <a:buSzPts val="1100"/>
              <a:buFont typeface="Arial"/>
              <a:buNone/>
            </a:pPr>
            <a:r>
              <a:rPr b="1" lang="en-GB" sz="1500">
                <a:solidFill>
                  <a:schemeClr val="dk2"/>
                </a:solidFill>
              </a:rPr>
              <a:t>Date:11-03-2022</a:t>
            </a:r>
            <a:endParaRPr b="1">
              <a:solidFill>
                <a:schemeClr val="dk2"/>
              </a:solidFill>
            </a:endParaRPr>
          </a:p>
        </p:txBody>
      </p:sp>
      <p:pic>
        <p:nvPicPr>
          <p:cNvPr id="87" name="Google Shape;87;p13"/>
          <p:cNvPicPr preferRelativeResize="0"/>
          <p:nvPr/>
        </p:nvPicPr>
        <p:blipFill>
          <a:blip r:embed="rId3">
            <a:alphaModFix/>
          </a:blip>
          <a:stretch>
            <a:fillRect/>
          </a:stretch>
        </p:blipFill>
        <p:spPr>
          <a:xfrm>
            <a:off x="6334900" y="0"/>
            <a:ext cx="2809098" cy="740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768338" y="1398227"/>
            <a:ext cx="7607326" cy="34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0" l="0" r="0" t="1931"/>
          <a:stretch/>
        </p:blipFill>
        <p:spPr>
          <a:xfrm>
            <a:off x="598875" y="1438550"/>
            <a:ext cx="7946251" cy="3542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3">
            <a:alphaModFix/>
          </a:blip>
          <a:srcRect b="0" l="0" r="0" t="4770"/>
          <a:stretch/>
        </p:blipFill>
        <p:spPr>
          <a:xfrm>
            <a:off x="773600" y="1506400"/>
            <a:ext cx="8012075" cy="3474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rotWithShape="1">
          <a:blip r:embed="rId3">
            <a:alphaModFix/>
          </a:blip>
          <a:srcRect b="0" l="0" r="0" t="4834"/>
          <a:stretch/>
        </p:blipFill>
        <p:spPr>
          <a:xfrm>
            <a:off x="814300" y="1519975"/>
            <a:ext cx="7848626" cy="3406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 Flow Diagram</a:t>
            </a:r>
            <a:endParaRPr/>
          </a:p>
        </p:txBody>
      </p:sp>
      <p:sp>
        <p:nvSpPr>
          <p:cNvPr id="156" name="Google Shape;15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600">
                <a:solidFill>
                  <a:schemeClr val="dk2"/>
                </a:solidFill>
                <a:latin typeface="Lato Black"/>
                <a:ea typeface="Lato Black"/>
                <a:cs typeface="Lato Black"/>
                <a:sym typeface="Lato Black"/>
              </a:rPr>
              <a:t>Click Here To See:</a:t>
            </a:r>
            <a:endParaRPr sz="1600">
              <a:solidFill>
                <a:schemeClr val="dk2"/>
              </a:solidFill>
              <a:latin typeface="Lato Black"/>
              <a:ea typeface="Lato Black"/>
              <a:cs typeface="Lato Black"/>
              <a:sym typeface="Lato Black"/>
            </a:endParaRPr>
          </a:p>
          <a:p>
            <a:pPr indent="0" lvl="0" marL="0" rtl="0" algn="just">
              <a:spcBef>
                <a:spcPts val="1200"/>
              </a:spcBef>
              <a:spcAft>
                <a:spcPts val="1200"/>
              </a:spcAft>
              <a:buNone/>
            </a:pPr>
            <a:r>
              <a:rPr lang="en-GB" sz="1600" u="sng">
                <a:solidFill>
                  <a:schemeClr val="hlink"/>
                </a:solidFill>
                <a:hlinkClick r:id="rId3"/>
              </a:rPr>
              <a:t>https://drive.google.com/file/d/1Eksv9YB9IDAbbgvSebWkgByAMW3dEZJK/view?usp=sharing</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62" name="Google Shape;162;p27"/>
          <p:cNvSpPr txBox="1"/>
          <p:nvPr>
            <p:ph idx="1" type="body"/>
          </p:nvPr>
        </p:nvSpPr>
        <p:spPr>
          <a:xfrm>
            <a:off x="729450" y="2078875"/>
            <a:ext cx="7688700" cy="2318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00">
                <a:solidFill>
                  <a:schemeClr val="dk2"/>
                </a:solidFill>
              </a:rPr>
              <a:t>Our project conclusion is to make patient and doctors interaction in a much easier way. With the help of online interaction doctor patient transportation cost will be null. Also our goal is to supply every medicines and medical related product in a  affordable price  by giving patient different types of discount.</a:t>
            </a:r>
            <a:endParaRPr sz="14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1" type="body"/>
          </p:nvPr>
        </p:nvSpPr>
        <p:spPr>
          <a:xfrm>
            <a:off x="729450" y="1533550"/>
            <a:ext cx="7688700" cy="28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0" y="4651"/>
            <a:ext cx="9143999" cy="51341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7650" y="1853850"/>
            <a:ext cx="7688700" cy="3086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400">
                <a:solidFill>
                  <a:srgbClr val="000000"/>
                </a:solidFill>
                <a:highlight>
                  <a:srgbClr val="FFFFFF"/>
                </a:highlight>
              </a:rPr>
              <a:t>The establishment and improvement of doctor-patient (student/staff) interaction system is a very important requirement, especially now when the communication technology is developing rapidly. The advantages of web can be made full use of to make up the time and distance gap between doctors and patients and to provide fast and adequate medical services. Through the connection between user terminals and specific service, both doctors and patients are able to obtain required data to achieve a better interaction. The platform, Web services and database technology are all gradually maturing, so that we can develop a doctor- patient (student/staff)  interaction system on web application platform to meet the needs of the patient and provide doctors more efficient and convenient   means of communication with patients. Doctor can see the complaint and provide the necessary solutions for the patients. Admin can manages the patient record in efficiently. Using the web portal admin can also generate the day/weekly/monthly reports.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99" name="Google Shape;99;p15"/>
          <p:cNvSpPr txBox="1"/>
          <p:nvPr>
            <p:ph idx="1" type="body"/>
          </p:nvPr>
        </p:nvSpPr>
        <p:spPr>
          <a:xfrm>
            <a:off x="729450" y="2078875"/>
            <a:ext cx="7688700" cy="279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GB">
                <a:solidFill>
                  <a:schemeClr val="dk2"/>
                </a:solidFill>
              </a:rPr>
              <a:t>CSS</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BOOTSTARP</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MDBOOTSTARP</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JSP</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Request Dispatcher</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HTTP Session</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Connection</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Statement</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Prepared Statement</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Result Set</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JSP Include Action Tag</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Snapshots</a:t>
            </a:r>
            <a:endParaRPr/>
          </a:p>
        </p:txBody>
      </p:sp>
      <p:pic>
        <p:nvPicPr>
          <p:cNvPr id="105" name="Google Shape;105;p16"/>
          <p:cNvPicPr preferRelativeResize="0"/>
          <p:nvPr/>
        </p:nvPicPr>
        <p:blipFill>
          <a:blip r:embed="rId3">
            <a:alphaModFix/>
          </a:blip>
          <a:stretch>
            <a:fillRect/>
          </a:stretch>
        </p:blipFill>
        <p:spPr>
          <a:xfrm>
            <a:off x="729450" y="1735600"/>
            <a:ext cx="7854326" cy="330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b="-12959" l="-770" r="769" t="12960"/>
          <a:stretch/>
        </p:blipFill>
        <p:spPr>
          <a:xfrm>
            <a:off x="827850" y="1514201"/>
            <a:ext cx="7759724" cy="349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289250" y="1485350"/>
            <a:ext cx="7081177" cy="3198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rotWithShape="1">
          <a:blip r:embed="rId3">
            <a:alphaModFix/>
          </a:blip>
          <a:srcRect b="0" l="0" r="0" t="2874"/>
          <a:stretch/>
        </p:blipFill>
        <p:spPr>
          <a:xfrm>
            <a:off x="707275" y="1492825"/>
            <a:ext cx="7729450" cy="3423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rotWithShape="1">
          <a:blip r:embed="rId3">
            <a:alphaModFix/>
          </a:blip>
          <a:srcRect b="0" l="0" r="0" t="2219"/>
          <a:stretch/>
        </p:blipFill>
        <p:spPr>
          <a:xfrm>
            <a:off x="829400" y="1452125"/>
            <a:ext cx="7666200" cy="3402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3">
            <a:alphaModFix/>
          </a:blip>
          <a:srcRect b="0" l="0" r="0" t="2524"/>
          <a:stretch/>
        </p:blipFill>
        <p:spPr>
          <a:xfrm>
            <a:off x="977125" y="1465700"/>
            <a:ext cx="7078049" cy="312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