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60" r:id="rId2"/>
  </p:sldMasterIdLst>
  <p:notesMasterIdLst>
    <p:notesMasterId r:id="rId16"/>
  </p:notesMasterIdLst>
  <p:sldIdLst>
    <p:sldId id="282"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rbel" panose="020B0503020204020204" pitchFamily="34" charset="0"/>
      <p:regular r:id="rId21"/>
      <p:bold r:id="rId22"/>
      <p:italic r:id="rId23"/>
      <p:boldItalic r:id="rId24"/>
    </p:embeddedFont>
    <p:embeddedFont>
      <p:font typeface="Franklin Gothic" panose="020B0604020202020204" charset="0"/>
      <p:bold r:id="rId25"/>
    </p:embeddedFont>
    <p:embeddedFont>
      <p:font typeface="Impact" panose="020B0806030902050204" pitchFamily="34" charset="0"/>
      <p:regular r:id="rId26"/>
    </p:embeddedFont>
    <p:embeddedFont>
      <p:font typeface="Libre Franklin"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iagUZkVYXm47pUPSxhbl2D/Kw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b9df4d6a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b9df4d6a0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1b9df4d6a0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7" name="Google Shape;37;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2740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6" name="Google Shape;106;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16"/>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4" name="Google Shape;44;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1"/>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1"/>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1" name="Google Shape;51;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7" name="Google Shape;57;p22"/>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4" name="Google Shape;64;p23"/>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5" name="Google Shape;65;p23"/>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23"/>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26"/>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6"/>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3" name="Google Shape;83;p26"/>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4" name="Google Shape;84;p26"/>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a:spLocks noGrp="1"/>
          </p:cNvSpPr>
          <p:nvPr>
            <p:ph type="pic" idx="2"/>
          </p:nvPr>
        </p:nvSpPr>
        <p:spPr>
          <a:xfrm>
            <a:off x="447817" y="641350"/>
            <a:ext cx="11290859" cy="3651249"/>
          </a:xfrm>
          <a:prstGeom prst="rect">
            <a:avLst/>
          </a:prstGeom>
          <a:noFill/>
          <a:ln>
            <a:noFill/>
          </a:ln>
        </p:spPr>
      </p:sp>
      <p:sp>
        <p:nvSpPr>
          <p:cNvPr id="90" name="Google Shape;90;p27"/>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91" name="Google Shape;91;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 name="Google Shape;27;p14"/>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9" name="Google Shape;29;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0" name="Google Shape;30;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31" name="Google Shape;31;p1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Franklin Gothic"/>
              <a:buNone/>
              <a:defRPr sz="2800" b="0" i="0" u="none" strike="noStrike" cap="none">
                <a:solidFill>
                  <a:srgbClr val="FEFEFE"/>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6" name="Google Shape;96;p1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FEFEFE"/>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FEFEFE"/>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FEFEFE"/>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FEFEFE"/>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FEFEFE"/>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9" name="Google Shape;99;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FEFEFE"/>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FEFEFE"/>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FEFEFE"/>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FEFEFE"/>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FEFEFE"/>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FEFEFE"/>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FEFEFE"/>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FEFEFE"/>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00" name="Google Shape;100;p1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3877" r="33877"/>
          <a:stretch>
            <a:fillRect/>
          </a:stretch>
        </p:blipFill>
        <p:spPr/>
      </p:pic>
      <p:sp>
        <p:nvSpPr>
          <p:cNvPr id="16" name="TextBox 15">
            <a:extLst>
              <a:ext uri="{FF2B5EF4-FFF2-40B4-BE49-F238E27FC236}">
                <a16:creationId xmlns:a16="http://schemas.microsoft.com/office/drawing/2014/main" id="{E2F2BFDF-E9F2-4569-A9F2-E1FFCB7FB82D}"/>
              </a:ext>
            </a:extLst>
          </p:cNvPr>
          <p:cNvSpPr txBox="1"/>
          <p:nvPr/>
        </p:nvSpPr>
        <p:spPr>
          <a:xfrm>
            <a:off x="4351283" y="2932644"/>
            <a:ext cx="2733957" cy="395424"/>
          </a:xfrm>
          <a:prstGeom prst="rect">
            <a:avLst/>
          </a:prstGeom>
          <a:noFill/>
        </p:spPr>
        <p:txBody>
          <a:bodyPr wrap="square" lIns="0" tIns="36000" rIns="0" bIns="0" rtlCol="0">
            <a:spAutoFit/>
          </a:bodyPr>
          <a:lstStyle/>
          <a:p>
            <a:pPr algn="r">
              <a:lnSpc>
                <a:spcPts val="1400"/>
              </a:lnSpc>
            </a:pPr>
            <a:r>
              <a:rPr lang="en-US" sz="1600" b="1" spc="-100" dirty="0">
                <a:solidFill>
                  <a:schemeClr val="tx1">
                    <a:lumMod val="50000"/>
                    <a:lumOff val="50000"/>
                  </a:schemeClr>
                </a:solidFill>
                <a:latin typeface="Corbel" panose="020B0503020204020204" pitchFamily="34" charset="0"/>
              </a:rPr>
              <a:t>User Experience Design Project</a:t>
            </a:r>
            <a:br>
              <a:rPr lang="en-US" sz="1600" b="1" spc="-100" dirty="0">
                <a:solidFill>
                  <a:schemeClr val="accent1"/>
                </a:solidFill>
                <a:latin typeface="Corbel" panose="020B0503020204020204" pitchFamily="34" charset="0"/>
              </a:rPr>
            </a:br>
            <a:r>
              <a:rPr lang="en-US" sz="1600" b="1" spc="-100" dirty="0">
                <a:latin typeface="Corbel" panose="020B0503020204020204" pitchFamily="34" charset="0"/>
              </a:rPr>
              <a:t>GANPAT UNIVERSITY, ICT</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3400358"/>
            <a:ext cx="6798250" cy="1674470"/>
          </a:xfrm>
        </p:spPr>
        <p:txBody>
          <a:bodyPr/>
          <a:lstStyle/>
          <a:p>
            <a:r>
              <a:rPr lang="en-IN" dirty="0"/>
              <a:t>Veterinary</a:t>
            </a:r>
            <a:br>
              <a:rPr lang="en-IN" dirty="0"/>
            </a:br>
            <a:r>
              <a:rPr lang="en-IN" dirty="0"/>
              <a:t>CARE</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11904" y="3751894"/>
            <a:ext cx="3401478" cy="1192038"/>
          </a:xfrm>
        </p:spPr>
        <p:txBody>
          <a:bodyPr/>
          <a:lstStyle/>
          <a:p>
            <a:r>
              <a:rPr lang="en-US" dirty="0"/>
              <a:t>We care about your pet, We protect who need protection.</a:t>
            </a:r>
          </a:p>
        </p:txBody>
      </p:sp>
      <p:sp>
        <p:nvSpPr>
          <p:cNvPr id="6" name="TextBox 5"/>
          <p:cNvSpPr txBox="1"/>
          <p:nvPr/>
        </p:nvSpPr>
        <p:spPr>
          <a:xfrm>
            <a:off x="3941379" y="5074828"/>
            <a:ext cx="3143861" cy="1477328"/>
          </a:xfrm>
          <a:prstGeom prst="rect">
            <a:avLst/>
          </a:prstGeom>
          <a:noFill/>
        </p:spPr>
        <p:txBody>
          <a:bodyPr wrap="square" rtlCol="0">
            <a:spAutoFit/>
          </a:bodyPr>
          <a:lstStyle/>
          <a:p>
            <a:pPr algn="r"/>
            <a:r>
              <a:rPr lang="en-IN" dirty="0"/>
              <a:t>Group - 12</a:t>
            </a:r>
          </a:p>
          <a:p>
            <a:pPr algn="r"/>
            <a:r>
              <a:rPr lang="en-IN" dirty="0" err="1"/>
              <a:t>Juhi</a:t>
            </a:r>
            <a:r>
              <a:rPr lang="en-IN" dirty="0"/>
              <a:t> John (20162121006)</a:t>
            </a:r>
          </a:p>
          <a:p>
            <a:pPr algn="r"/>
            <a:r>
              <a:rPr lang="en-IN" dirty="0"/>
              <a:t>Krupal Patel (20162121007)</a:t>
            </a:r>
          </a:p>
          <a:p>
            <a:pPr algn="r"/>
            <a:r>
              <a:rPr lang="en-IN" dirty="0"/>
              <a:t>Manasvi Patel (20162121008)</a:t>
            </a:r>
          </a:p>
          <a:p>
            <a:endParaRPr lang="en-IN"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F3F3F"/>
              </a:buClr>
              <a:buSzPts val="4400"/>
              <a:buFont typeface="Franklin Gothic"/>
              <a:buNone/>
            </a:pPr>
            <a:r>
              <a:rPr lang="en-IN" sz="4400"/>
              <a:t>FLOW CHART</a:t>
            </a:r>
            <a:endParaRPr/>
          </a:p>
        </p:txBody>
      </p:sp>
      <p:sp>
        <p:nvSpPr>
          <p:cNvPr id="226" name="Google Shape;226;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t" anchorCtr="0">
            <a:normAutofit/>
          </a:bodyPr>
          <a:lstStyle/>
          <a:p>
            <a:pPr marL="306000" lvl="0" indent="-218370" algn="l" rtl="0">
              <a:lnSpc>
                <a:spcPct val="110000"/>
              </a:lnSpc>
              <a:spcBef>
                <a:spcPts val="0"/>
              </a:spcBef>
              <a:spcAft>
                <a:spcPts val="0"/>
              </a:spcAft>
              <a:buSzPts val="1380"/>
              <a:buNone/>
            </a:pPr>
            <a:endParaRPr sz="1500"/>
          </a:p>
          <a:p>
            <a:pPr marL="306000" lvl="0" indent="-206686" algn="l" rtl="0">
              <a:lnSpc>
                <a:spcPct val="110000"/>
              </a:lnSpc>
              <a:spcBef>
                <a:spcPts val="940"/>
              </a:spcBef>
              <a:spcAft>
                <a:spcPts val="0"/>
              </a:spcAft>
              <a:buSzPts val="1564"/>
              <a:buNone/>
            </a:pPr>
            <a:endParaRPr/>
          </a:p>
        </p:txBody>
      </p:sp>
      <p:pic>
        <p:nvPicPr>
          <p:cNvPr id="3" name="Picture 2">
            <a:extLst>
              <a:ext uri="{FF2B5EF4-FFF2-40B4-BE49-F238E27FC236}">
                <a16:creationId xmlns:a16="http://schemas.microsoft.com/office/drawing/2014/main" id="{F5890879-B6F8-2F2A-03E3-4EE0F3238AF0}"/>
              </a:ext>
            </a:extLst>
          </p:cNvPr>
          <p:cNvPicPr>
            <a:picLocks noChangeAspect="1"/>
          </p:cNvPicPr>
          <p:nvPr/>
        </p:nvPicPr>
        <p:blipFill>
          <a:blip r:embed="rId3"/>
          <a:stretch>
            <a:fillRect/>
          </a:stretch>
        </p:blipFill>
        <p:spPr>
          <a:xfrm>
            <a:off x="581192" y="1591255"/>
            <a:ext cx="11029615" cy="51337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32" name="Google Shape;232;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Franklin Gothic"/>
              <a:buNone/>
            </a:pPr>
            <a:r>
              <a:rPr lang="en-IN">
                <a:solidFill>
                  <a:srgbClr val="FFFEFF"/>
                </a:solidFill>
              </a:rPr>
              <a:t>TOOLS AND TECHNOLOGY</a:t>
            </a:r>
            <a:endParaRPr/>
          </a:p>
        </p:txBody>
      </p:sp>
      <p:sp>
        <p:nvSpPr>
          <p:cNvPr id="237" name="Google Shape;237;p12"/>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r>
              <a:rPr lang="en-IN"/>
              <a:t>SOFTWARE:</a:t>
            </a:r>
            <a:endParaRPr/>
          </a:p>
          <a:p>
            <a:pPr marL="306000" lvl="0" indent="-306000" algn="l" rtl="0">
              <a:lnSpc>
                <a:spcPct val="110000"/>
              </a:lnSpc>
              <a:spcBef>
                <a:spcPts val="940"/>
              </a:spcBef>
              <a:spcAft>
                <a:spcPts val="0"/>
              </a:spcAft>
              <a:buSzPts val="1564"/>
              <a:buChar char="◼"/>
            </a:pPr>
            <a:r>
              <a:rPr lang="en-IN"/>
              <a:t>Figma</a:t>
            </a:r>
            <a:endParaRPr/>
          </a:p>
          <a:p>
            <a:pPr marL="306000" lvl="0" indent="-306000" algn="l" rtl="0">
              <a:lnSpc>
                <a:spcPct val="110000"/>
              </a:lnSpc>
              <a:spcBef>
                <a:spcPts val="940"/>
              </a:spcBef>
              <a:spcAft>
                <a:spcPts val="0"/>
              </a:spcAft>
              <a:buSzPts val="1564"/>
              <a:buChar char="◼"/>
            </a:pPr>
            <a:r>
              <a:rPr lang="en-IN"/>
              <a:t>Eclipse</a:t>
            </a:r>
            <a:endParaRPr/>
          </a:p>
          <a:p>
            <a:pPr marL="0" lvl="0" indent="0" algn="l" rtl="0">
              <a:lnSpc>
                <a:spcPct val="110000"/>
              </a:lnSpc>
              <a:spcBef>
                <a:spcPts val="940"/>
              </a:spcBef>
              <a:spcAft>
                <a:spcPts val="0"/>
              </a:spcAft>
              <a:buSzPts val="1564"/>
              <a:buNone/>
            </a:pPr>
            <a:r>
              <a:rPr lang="en-IN"/>
              <a:t>TECHNOLOGY:</a:t>
            </a:r>
            <a:endParaRPr/>
          </a:p>
          <a:p>
            <a:pPr marL="306000" lvl="0" indent="-306000" algn="l" rtl="0">
              <a:lnSpc>
                <a:spcPct val="110000"/>
              </a:lnSpc>
              <a:spcBef>
                <a:spcPts val="940"/>
              </a:spcBef>
              <a:spcAft>
                <a:spcPts val="0"/>
              </a:spcAft>
              <a:buSzPts val="1564"/>
              <a:buChar char="◼"/>
            </a:pPr>
            <a:r>
              <a:rPr lang="en-IN"/>
              <a:t>HTML</a:t>
            </a:r>
            <a:endParaRPr/>
          </a:p>
          <a:p>
            <a:pPr marL="306000" lvl="0" indent="-306000" algn="l" rtl="0">
              <a:lnSpc>
                <a:spcPct val="110000"/>
              </a:lnSpc>
              <a:spcBef>
                <a:spcPts val="940"/>
              </a:spcBef>
              <a:spcAft>
                <a:spcPts val="0"/>
              </a:spcAft>
              <a:buSzPts val="1564"/>
              <a:buChar char="◼"/>
            </a:pPr>
            <a:r>
              <a:rPr lang="en-IN"/>
              <a:t>CSS</a:t>
            </a:r>
            <a:endParaRPr/>
          </a:p>
          <a:p>
            <a:pPr marL="306000" lvl="0" indent="-306000" algn="l" rtl="0">
              <a:lnSpc>
                <a:spcPct val="110000"/>
              </a:lnSpc>
              <a:spcBef>
                <a:spcPts val="940"/>
              </a:spcBef>
              <a:spcAft>
                <a:spcPts val="0"/>
              </a:spcAft>
              <a:buSzPts val="1564"/>
              <a:buChar char="◼"/>
            </a:pPr>
            <a:r>
              <a:rPr lang="en-IN"/>
              <a:t>MySQL</a:t>
            </a:r>
            <a:endParaRPr/>
          </a:p>
          <a:p>
            <a:pPr marL="306000" lvl="0" indent="-306000" algn="l" rtl="0">
              <a:lnSpc>
                <a:spcPct val="110000"/>
              </a:lnSpc>
              <a:spcBef>
                <a:spcPts val="940"/>
              </a:spcBef>
              <a:spcAft>
                <a:spcPts val="0"/>
              </a:spcAft>
              <a:buSzPts val="1564"/>
              <a:buChar char="◼"/>
            </a:pPr>
            <a:r>
              <a:rPr lang="en-IN"/>
              <a:t>JSP</a:t>
            </a:r>
            <a:endParaRPr/>
          </a:p>
          <a:p>
            <a:pPr marL="306000" lvl="0" indent="-306000" algn="l" rtl="0">
              <a:lnSpc>
                <a:spcPct val="110000"/>
              </a:lnSpc>
              <a:spcBef>
                <a:spcPts val="940"/>
              </a:spcBef>
              <a:spcAft>
                <a:spcPts val="0"/>
              </a:spcAft>
              <a:buSzPts val="1564"/>
              <a:buChar char="◼"/>
            </a:pPr>
            <a:r>
              <a:rPr lang="en-IN"/>
              <a:t>JAVA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13"/>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43" name="Google Shape;243;p1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Franklin Gothic"/>
              <a:buNone/>
            </a:pPr>
            <a:r>
              <a:rPr lang="en-IN">
                <a:solidFill>
                  <a:srgbClr val="FFFEFF"/>
                </a:solidFill>
              </a:rPr>
              <a:t>CONCLUSION</a:t>
            </a:r>
            <a:endParaRPr/>
          </a:p>
        </p:txBody>
      </p:sp>
      <p:sp>
        <p:nvSpPr>
          <p:cNvPr id="248" name="Google Shape;248;p13"/>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IN"/>
              <a:t>This application will help villagers to over come there problems for there animals / pets for free if they use Government doctors.</a:t>
            </a:r>
            <a:endParaRPr/>
          </a:p>
          <a:p>
            <a:pPr marL="306000" lvl="0" indent="-306000" algn="l" rtl="0">
              <a:lnSpc>
                <a:spcPct val="110000"/>
              </a:lnSpc>
              <a:spcBef>
                <a:spcPts val="940"/>
              </a:spcBef>
              <a:spcAft>
                <a:spcPts val="0"/>
              </a:spcAft>
              <a:buSzPts val="1564"/>
              <a:buChar char="◼"/>
            </a:pPr>
            <a:r>
              <a:rPr lang="en-IN"/>
              <a:t>It will also help them to overcome problem of taking animals / pets to nearby vet care centre.</a:t>
            </a:r>
            <a:endParaRPr/>
          </a:p>
          <a:p>
            <a:pPr marL="306000" lvl="0" indent="-306000" algn="l" rtl="0">
              <a:lnSpc>
                <a:spcPct val="110000"/>
              </a:lnSpc>
              <a:spcBef>
                <a:spcPts val="940"/>
              </a:spcBef>
              <a:spcAft>
                <a:spcPts val="0"/>
              </a:spcAft>
              <a:buSzPts val="1564"/>
              <a:buChar char="◼"/>
            </a:pPr>
            <a:r>
              <a:rPr lang="en-IN"/>
              <a:t>It also helps people to get pets / animals need online in this pandemic time.</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1b9df4d6a0_1_0"/>
          <p:cNvSpPr txBox="1"/>
          <p:nvPr/>
        </p:nvSpPr>
        <p:spPr>
          <a:xfrm>
            <a:off x="1437750" y="2951850"/>
            <a:ext cx="93165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5000">
                <a:latin typeface="Impact"/>
                <a:ea typeface="Impact"/>
                <a:cs typeface="Impact"/>
                <a:sym typeface="Impact"/>
              </a:rPr>
              <a:t>Thank You</a:t>
            </a:r>
            <a:endParaRPr sz="50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3"/>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8" name="Google Shape;128;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Franklin Gothic"/>
              <a:buNone/>
            </a:pPr>
            <a:r>
              <a:rPr lang="en-IN">
                <a:solidFill>
                  <a:srgbClr val="FFFEFF"/>
                </a:solidFill>
              </a:rPr>
              <a:t>INTRODUCTION</a:t>
            </a:r>
            <a:endParaRPr/>
          </a:p>
        </p:txBody>
      </p:sp>
      <p:sp>
        <p:nvSpPr>
          <p:cNvPr id="133" name="Google Shape;133;p3"/>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r>
              <a:rPr lang="en-IN" i="0"/>
              <a:t>“Vet Care” is an application which is simple and easy to use. Users that are registered can send the symptoms of his pet/animal to the doctor and get responds. This application is useful for distant areas. Farmer has to register first and has to subscribe. Farmer will freely subscribe to Govt. CVHs.</a:t>
            </a:r>
            <a:endParaRPr/>
          </a:p>
          <a:p>
            <a:pPr marL="0" lvl="0" indent="0" algn="l" rtl="0">
              <a:lnSpc>
                <a:spcPct val="110000"/>
              </a:lnSpc>
              <a:spcBef>
                <a:spcPts val="940"/>
              </a:spcBef>
              <a:spcAft>
                <a:spcPts val="0"/>
              </a:spcAft>
              <a:buSzPts val="1564"/>
              <a:buNone/>
            </a:pPr>
            <a:r>
              <a:rPr lang="en-IN" i="0"/>
              <a:t> The user has to pay fee if user will subscribe to the private clinic’s doctor. Animal Medical Veterinary Doctor App We are developing a system which is useful for layman. </a:t>
            </a:r>
            <a:endParaRPr/>
          </a:p>
          <a:p>
            <a:pPr marL="0" lvl="0" indent="0" algn="l" rtl="0">
              <a:lnSpc>
                <a:spcPct val="110000"/>
              </a:lnSpc>
              <a:spcBef>
                <a:spcPts val="940"/>
              </a:spcBef>
              <a:spcAft>
                <a:spcPts val="0"/>
              </a:spcAft>
              <a:buSzPts val="1564"/>
              <a:buNone/>
            </a:pPr>
            <a:r>
              <a:rPr lang="en-IN" i="0"/>
              <a:t>“Vet Care” is an web application which is useful for users. Farmer has to set appointment for his pet. The doctor will receive the farmer’s requests and responds. The user’s data will be automatically added to the database. Farmer has to register first and has to subscribe.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7"/>
        <p:cNvGrpSpPr/>
        <p:nvPr/>
      </p:nvGrpSpPr>
      <p:grpSpPr>
        <a:xfrm>
          <a:off x="0" y="0"/>
          <a:ext cx="0" cy="0"/>
          <a:chOff x="0" y="0"/>
          <a:chExt cx="0" cy="0"/>
        </a:xfrm>
      </p:grpSpPr>
      <p:sp>
        <p:nvSpPr>
          <p:cNvPr id="138" name="Google Shape;138;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9" name="Google Shape;139;p4"/>
          <p:cNvSpPr/>
          <p:nvPr/>
        </p:nvSpPr>
        <p:spPr>
          <a:xfrm>
            <a:off x="6667029" y="457200"/>
            <a:ext cx="5010912" cy="9144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4" descr="Graphical user interface, text, application&#10;&#10;Description automatically generated"/>
          <p:cNvPicPr preferRelativeResize="0"/>
          <p:nvPr/>
        </p:nvPicPr>
        <p:blipFill rotWithShape="1">
          <a:blip r:embed="rId3">
            <a:alphaModFix/>
          </a:blip>
          <a:srcRect t="8110" r="-1" b="4183"/>
          <a:stretch/>
        </p:blipFill>
        <p:spPr>
          <a:xfrm>
            <a:off x="1602309" y="634550"/>
            <a:ext cx="3713029" cy="5789365"/>
          </a:xfrm>
          <a:prstGeom prst="rect">
            <a:avLst/>
          </a:prstGeom>
          <a:solidFill>
            <a:schemeClr val="dk1"/>
          </a:solidFill>
          <a:ln>
            <a:noFill/>
          </a:ln>
        </p:spPr>
      </p:pic>
      <p:sp>
        <p:nvSpPr>
          <p:cNvPr id="141" name="Google Shape;141;p4"/>
          <p:cNvSpPr/>
          <p:nvPr/>
        </p:nvSpPr>
        <p:spPr>
          <a:xfrm>
            <a:off x="6667791" y="601200"/>
            <a:ext cx="5009388" cy="578936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a:spLocks noGrp="1"/>
          </p:cNvSpPr>
          <p:nvPr>
            <p:ph type="title"/>
          </p:nvPr>
        </p:nvSpPr>
        <p:spPr>
          <a:xfrm>
            <a:off x="6873606" y="938022"/>
            <a:ext cx="4597758"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2800"/>
              <a:buFont typeface="Franklin Gothic"/>
              <a:buNone/>
            </a:pPr>
            <a:r>
              <a:rPr lang="en-IN">
                <a:solidFill>
                  <a:srgbClr val="FFFFFF"/>
                </a:solidFill>
              </a:rPr>
              <a:t>COMPETITIVE ANALYSIS</a:t>
            </a:r>
            <a:endParaRPr/>
          </a:p>
        </p:txBody>
      </p:sp>
      <p:sp>
        <p:nvSpPr>
          <p:cNvPr id="143" name="Google Shape;143;p4"/>
          <p:cNvSpPr txBox="1">
            <a:spLocks noGrp="1"/>
          </p:cNvSpPr>
          <p:nvPr>
            <p:ph type="body" idx="1"/>
          </p:nvPr>
        </p:nvSpPr>
        <p:spPr>
          <a:xfrm>
            <a:off x="6873606" y="2340864"/>
            <a:ext cx="4597758" cy="3793237"/>
          </a:xfrm>
          <a:prstGeom prst="rect">
            <a:avLst/>
          </a:prstGeom>
          <a:noFill/>
          <a:ln>
            <a:noFill/>
          </a:ln>
        </p:spPr>
        <p:txBody>
          <a:bodyPr spcFirstLastPara="1" wrap="square" lIns="91425" tIns="45700" rIns="91425" bIns="45700" anchor="ctr" anchorCtr="0">
            <a:normAutofit/>
          </a:bodyPr>
          <a:lstStyle/>
          <a:p>
            <a:pPr marL="285750" lvl="0" indent="-285750" algn="l" rtl="0">
              <a:lnSpc>
                <a:spcPct val="110000"/>
              </a:lnSpc>
              <a:spcBef>
                <a:spcPts val="0"/>
              </a:spcBef>
              <a:spcAft>
                <a:spcPts val="0"/>
              </a:spcAft>
              <a:buSzPts val="1564"/>
              <a:buFont typeface="Arial"/>
              <a:buChar char="•"/>
            </a:pPr>
            <a:r>
              <a:rPr lang="en-IN">
                <a:solidFill>
                  <a:srgbClr val="FFFFFF"/>
                </a:solidFill>
              </a:rPr>
              <a:t>It provides Consultation, and stores your animals records</a:t>
            </a:r>
            <a:endParaRPr/>
          </a:p>
          <a:p>
            <a:pPr marL="285750" lvl="0" indent="-285750" algn="l" rtl="0">
              <a:lnSpc>
                <a:spcPct val="110000"/>
              </a:lnSpc>
              <a:spcBef>
                <a:spcPts val="940"/>
              </a:spcBef>
              <a:spcAft>
                <a:spcPts val="0"/>
              </a:spcAft>
              <a:buSzPts val="1564"/>
              <a:buFont typeface="Arial"/>
              <a:buChar char="•"/>
            </a:pPr>
            <a:r>
              <a:rPr lang="en-IN">
                <a:solidFill>
                  <a:srgbClr val="FFFFFF"/>
                </a:solidFill>
              </a:rPr>
              <a:t>It have follow up the chat  </a:t>
            </a:r>
            <a:endParaRPr/>
          </a:p>
          <a:p>
            <a:pPr marL="285750" lvl="0" indent="-285750" algn="l" rtl="0">
              <a:lnSpc>
                <a:spcPct val="110000"/>
              </a:lnSpc>
              <a:spcBef>
                <a:spcPts val="940"/>
              </a:spcBef>
              <a:spcAft>
                <a:spcPts val="0"/>
              </a:spcAft>
              <a:buSzPts val="1564"/>
              <a:buFont typeface="Arial"/>
              <a:buChar char="•"/>
            </a:pPr>
            <a:r>
              <a:rPr lang="en-IN">
                <a:solidFill>
                  <a:srgbClr val="FFFFFF"/>
                </a:solidFill>
              </a:rPr>
              <a:t>Here we can also shop for pets</a:t>
            </a:r>
            <a:endParaRPr/>
          </a:p>
          <a:p>
            <a:pPr marL="285750" lvl="0" indent="-285750" algn="l" rtl="0">
              <a:lnSpc>
                <a:spcPct val="110000"/>
              </a:lnSpc>
              <a:spcBef>
                <a:spcPts val="940"/>
              </a:spcBef>
              <a:spcAft>
                <a:spcPts val="0"/>
              </a:spcAft>
              <a:buSzPts val="1564"/>
              <a:buFont typeface="Arial"/>
              <a:buChar char="•"/>
            </a:pPr>
            <a:r>
              <a:rPr lang="en-IN">
                <a:solidFill>
                  <a:srgbClr val="FFFFFF"/>
                </a:solidFill>
              </a:rPr>
              <a:t>But you can’t add multiple pets.</a:t>
            </a:r>
            <a:endParaRPr/>
          </a:p>
          <a:p>
            <a:pPr marL="285750" lvl="0" indent="-285750" algn="l" rtl="0">
              <a:lnSpc>
                <a:spcPct val="110000"/>
              </a:lnSpc>
              <a:spcBef>
                <a:spcPts val="940"/>
              </a:spcBef>
              <a:spcAft>
                <a:spcPts val="0"/>
              </a:spcAft>
              <a:buSzPts val="1564"/>
              <a:buFont typeface="Arial"/>
              <a:buChar char="•"/>
            </a:pPr>
            <a:r>
              <a:rPr lang="en-IN">
                <a:solidFill>
                  <a:srgbClr val="FFFFFF"/>
                </a:solidFill>
              </a:rPr>
              <a:t>Govt. doctors are not there so it’s paid</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7"/>
        <p:cNvGrpSpPr/>
        <p:nvPr/>
      </p:nvGrpSpPr>
      <p:grpSpPr>
        <a:xfrm>
          <a:off x="0" y="0"/>
          <a:ext cx="0" cy="0"/>
          <a:chOff x="0" y="0"/>
          <a:chExt cx="0" cy="0"/>
        </a:xfrm>
      </p:grpSpPr>
      <p:sp>
        <p:nvSpPr>
          <p:cNvPr id="148" name="Google Shape;148;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49" name="Google Shape;149;p5"/>
          <p:cNvSpPr/>
          <p:nvPr/>
        </p:nvSpPr>
        <p:spPr>
          <a:xfrm>
            <a:off x="6667029" y="457200"/>
            <a:ext cx="5010912" cy="9144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5"/>
          <p:cNvPicPr preferRelativeResize="0"/>
          <p:nvPr/>
        </p:nvPicPr>
        <p:blipFill rotWithShape="1">
          <a:blip r:embed="rId3">
            <a:alphaModFix/>
          </a:blip>
          <a:srcRect t="11302" r="3" b="444"/>
          <a:stretch/>
        </p:blipFill>
        <p:spPr>
          <a:xfrm>
            <a:off x="1602286" y="634550"/>
            <a:ext cx="3713074" cy="5789365"/>
          </a:xfrm>
          <a:prstGeom prst="rect">
            <a:avLst/>
          </a:prstGeom>
          <a:noFill/>
          <a:ln>
            <a:noFill/>
          </a:ln>
        </p:spPr>
      </p:pic>
      <p:sp>
        <p:nvSpPr>
          <p:cNvPr id="151" name="Google Shape;151;p5"/>
          <p:cNvSpPr/>
          <p:nvPr/>
        </p:nvSpPr>
        <p:spPr>
          <a:xfrm>
            <a:off x="6667791" y="601200"/>
            <a:ext cx="5009388" cy="578936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a:spLocks noGrp="1"/>
          </p:cNvSpPr>
          <p:nvPr>
            <p:ph type="title"/>
          </p:nvPr>
        </p:nvSpPr>
        <p:spPr>
          <a:xfrm>
            <a:off x="6873606" y="938022"/>
            <a:ext cx="4597758"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2800"/>
              <a:buFont typeface="Franklin Gothic"/>
              <a:buNone/>
            </a:pPr>
            <a:r>
              <a:rPr lang="en-IN">
                <a:solidFill>
                  <a:srgbClr val="FFFFFF"/>
                </a:solidFill>
              </a:rPr>
              <a:t>COMPETITIVE ANALYSIS</a:t>
            </a:r>
            <a:endParaRPr/>
          </a:p>
        </p:txBody>
      </p:sp>
      <p:sp>
        <p:nvSpPr>
          <p:cNvPr id="153" name="Google Shape;153;p5"/>
          <p:cNvSpPr txBox="1">
            <a:spLocks noGrp="1"/>
          </p:cNvSpPr>
          <p:nvPr>
            <p:ph type="body" idx="1"/>
          </p:nvPr>
        </p:nvSpPr>
        <p:spPr>
          <a:xfrm>
            <a:off x="6873606" y="2340864"/>
            <a:ext cx="4597758" cy="3793237"/>
          </a:xfrm>
          <a:prstGeom prst="rect">
            <a:avLst/>
          </a:prstGeom>
          <a:noFill/>
          <a:ln>
            <a:noFill/>
          </a:ln>
        </p:spPr>
        <p:txBody>
          <a:bodyPr spcFirstLastPara="1" wrap="square" lIns="91425" tIns="45700" rIns="91425" bIns="45700" anchor="ctr" anchorCtr="0">
            <a:normAutofit/>
          </a:bodyPr>
          <a:lstStyle/>
          <a:p>
            <a:pPr marL="285750" lvl="0" indent="-285750" algn="l" rtl="0">
              <a:lnSpc>
                <a:spcPct val="110000"/>
              </a:lnSpc>
              <a:spcBef>
                <a:spcPts val="0"/>
              </a:spcBef>
              <a:spcAft>
                <a:spcPts val="0"/>
              </a:spcAft>
              <a:buSzPts val="1564"/>
              <a:buFont typeface="Arial"/>
              <a:buChar char="•"/>
            </a:pPr>
            <a:r>
              <a:rPr lang="en-IN">
                <a:solidFill>
                  <a:srgbClr val="FFFFFF"/>
                </a:solidFill>
              </a:rPr>
              <a:t>This are some menu options</a:t>
            </a:r>
            <a:endParaRPr>
              <a:solidFill>
                <a:srgbClr val="FFFFFF"/>
              </a:solidFill>
            </a:endParaRPr>
          </a:p>
          <a:p>
            <a:pPr marL="285750" lvl="0" indent="-285750" algn="l" rtl="0">
              <a:lnSpc>
                <a:spcPct val="110000"/>
              </a:lnSpc>
              <a:spcBef>
                <a:spcPts val="940"/>
              </a:spcBef>
              <a:spcAft>
                <a:spcPts val="0"/>
              </a:spcAft>
              <a:buSzPts val="1564"/>
              <a:buFont typeface="Arial"/>
              <a:buChar char="•"/>
            </a:pPr>
            <a:r>
              <a:rPr lang="en-IN">
                <a:solidFill>
                  <a:srgbClr val="FFFFFF"/>
                </a:solidFill>
              </a:rPr>
              <a:t>In this my wallet is not so much use for villages as they will choose government doctor which is free of cost</a:t>
            </a:r>
            <a:endParaRPr>
              <a:solidFill>
                <a:srgbClr val="FFFFFF"/>
              </a:solidFill>
            </a:endParaRPr>
          </a:p>
          <a:p>
            <a:pPr marL="285750" lvl="0" indent="-285750" algn="l" rtl="0">
              <a:lnSpc>
                <a:spcPct val="110000"/>
              </a:lnSpc>
              <a:spcBef>
                <a:spcPts val="940"/>
              </a:spcBef>
              <a:spcAft>
                <a:spcPts val="0"/>
              </a:spcAft>
              <a:buSzPts val="1564"/>
              <a:buFont typeface="Arial"/>
              <a:buChar char="•"/>
            </a:pPr>
            <a:r>
              <a:rPr lang="en-IN">
                <a:solidFill>
                  <a:srgbClr val="FFFFFF"/>
                </a:solidFill>
              </a:rPr>
              <a:t>In this there are so Menu options so person can get confused so we can limit it.</a:t>
            </a:r>
            <a:endParaRPr>
              <a:solidFill>
                <a:srgbClr val="FFFFFF"/>
              </a:solidFill>
            </a:endParaRPr>
          </a:p>
          <a:p>
            <a:pPr marL="0" lvl="0" indent="0" algn="l" rtl="0">
              <a:lnSpc>
                <a:spcPct val="110000"/>
              </a:lnSpc>
              <a:spcBef>
                <a:spcPts val="940"/>
              </a:spcBef>
              <a:spcAft>
                <a:spcPts val="0"/>
              </a:spcAft>
              <a:buSzPts val="1564"/>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442377" y="601200"/>
            <a:ext cx="3707477" cy="562497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txBox="1">
            <a:spLocks noGrp="1"/>
          </p:cNvSpPr>
          <p:nvPr>
            <p:ph type="title"/>
          </p:nvPr>
        </p:nvSpPr>
        <p:spPr>
          <a:xfrm>
            <a:off x="601255" y="702155"/>
            <a:ext cx="3409783" cy="130036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2800"/>
              <a:buFont typeface="Franklin Gothic"/>
              <a:buNone/>
            </a:pPr>
            <a:r>
              <a:rPr lang="en-IN">
                <a:solidFill>
                  <a:srgbClr val="FFFFFF"/>
                </a:solidFill>
              </a:rPr>
              <a:t>PROTOYPE</a:t>
            </a:r>
            <a:endParaRPr/>
          </a:p>
        </p:txBody>
      </p:sp>
      <p:sp>
        <p:nvSpPr>
          <p:cNvPr id="164" name="Google Shape;164;p6"/>
          <p:cNvSpPr txBox="1">
            <a:spLocks noGrp="1"/>
          </p:cNvSpPr>
          <p:nvPr>
            <p:ph type="body" idx="1"/>
          </p:nvPr>
        </p:nvSpPr>
        <p:spPr>
          <a:xfrm>
            <a:off x="601255" y="2177142"/>
            <a:ext cx="3409782" cy="3823607"/>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p:txBody>
      </p:sp>
      <p:pic>
        <p:nvPicPr>
          <p:cNvPr id="165" name="Google Shape;165;p6" descr="Graphical user interface&#10;&#10;Description automatically generated with medium confidence"/>
          <p:cNvPicPr preferRelativeResize="0"/>
          <p:nvPr/>
        </p:nvPicPr>
        <p:blipFill rotWithShape="1">
          <a:blip r:embed="rId3">
            <a:alphaModFix/>
          </a:blip>
          <a:srcRect/>
          <a:stretch/>
        </p:blipFill>
        <p:spPr>
          <a:xfrm>
            <a:off x="4592231" y="969492"/>
            <a:ext cx="6831503" cy="49016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1" name="Google Shape;171;p7"/>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442377" y="601200"/>
            <a:ext cx="3707477" cy="562497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txBox="1">
            <a:spLocks noGrp="1"/>
          </p:cNvSpPr>
          <p:nvPr>
            <p:ph type="title"/>
          </p:nvPr>
        </p:nvSpPr>
        <p:spPr>
          <a:xfrm>
            <a:off x="601255" y="702155"/>
            <a:ext cx="3409783" cy="130036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2800"/>
              <a:buFont typeface="Franklin Gothic"/>
              <a:buNone/>
            </a:pPr>
            <a:r>
              <a:rPr lang="en-IN">
                <a:solidFill>
                  <a:srgbClr val="FFFFFF"/>
                </a:solidFill>
              </a:rPr>
              <a:t>PROTOYPE</a:t>
            </a:r>
            <a:endParaRPr/>
          </a:p>
        </p:txBody>
      </p:sp>
      <p:sp>
        <p:nvSpPr>
          <p:cNvPr id="176" name="Google Shape;176;p7"/>
          <p:cNvSpPr txBox="1">
            <a:spLocks noGrp="1"/>
          </p:cNvSpPr>
          <p:nvPr>
            <p:ph type="body" idx="1"/>
          </p:nvPr>
        </p:nvSpPr>
        <p:spPr>
          <a:xfrm>
            <a:off x="601255" y="2177142"/>
            <a:ext cx="3409782" cy="3823607"/>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p:txBody>
      </p:sp>
      <p:pic>
        <p:nvPicPr>
          <p:cNvPr id="177" name="Google Shape;177;p7"/>
          <p:cNvPicPr preferRelativeResize="0"/>
          <p:nvPr/>
        </p:nvPicPr>
        <p:blipFill rotWithShape="1">
          <a:blip r:embed="rId3">
            <a:alphaModFix/>
          </a:blip>
          <a:srcRect/>
          <a:stretch/>
        </p:blipFill>
        <p:spPr>
          <a:xfrm>
            <a:off x="4639640" y="936141"/>
            <a:ext cx="6736684" cy="4968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1"/>
        <p:cNvGrpSpPr/>
        <p:nvPr/>
      </p:nvGrpSpPr>
      <p:grpSpPr>
        <a:xfrm>
          <a:off x="0" y="0"/>
          <a:ext cx="0" cy="0"/>
          <a:chOff x="0" y="0"/>
          <a:chExt cx="0" cy="0"/>
        </a:xfrm>
      </p:grpSpPr>
      <p:sp>
        <p:nvSpPr>
          <p:cNvPr id="182" name="Google Shape;182;p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83" name="Google Shape;183;p8"/>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442377" y="601200"/>
            <a:ext cx="3707477" cy="562497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txBox="1">
            <a:spLocks noGrp="1"/>
          </p:cNvSpPr>
          <p:nvPr>
            <p:ph type="title"/>
          </p:nvPr>
        </p:nvSpPr>
        <p:spPr>
          <a:xfrm>
            <a:off x="601255" y="702155"/>
            <a:ext cx="3409783" cy="130036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2800"/>
              <a:buFont typeface="Franklin Gothic"/>
              <a:buNone/>
            </a:pPr>
            <a:r>
              <a:rPr lang="en-IN">
                <a:solidFill>
                  <a:srgbClr val="FFFFFF"/>
                </a:solidFill>
              </a:rPr>
              <a:t>PROTOYPE</a:t>
            </a:r>
            <a:endParaRPr/>
          </a:p>
        </p:txBody>
      </p:sp>
      <p:sp>
        <p:nvSpPr>
          <p:cNvPr id="188" name="Google Shape;188;p8"/>
          <p:cNvSpPr txBox="1">
            <a:spLocks noGrp="1"/>
          </p:cNvSpPr>
          <p:nvPr>
            <p:ph type="body" idx="1"/>
          </p:nvPr>
        </p:nvSpPr>
        <p:spPr>
          <a:xfrm>
            <a:off x="601255" y="2177142"/>
            <a:ext cx="3409782" cy="3823607"/>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a:p>
            <a:pPr marL="306000" lvl="0" indent="-206686" algn="l" rtl="0">
              <a:lnSpc>
                <a:spcPct val="110000"/>
              </a:lnSpc>
              <a:spcBef>
                <a:spcPts val="940"/>
              </a:spcBef>
              <a:spcAft>
                <a:spcPts val="0"/>
              </a:spcAft>
              <a:buSzPts val="1564"/>
              <a:buNone/>
            </a:pPr>
            <a:endParaRPr>
              <a:solidFill>
                <a:srgbClr val="FFFFFF"/>
              </a:solidFill>
            </a:endParaRPr>
          </a:p>
        </p:txBody>
      </p:sp>
      <p:pic>
        <p:nvPicPr>
          <p:cNvPr id="189" name="Google Shape;189;p8"/>
          <p:cNvPicPr preferRelativeResize="0"/>
          <p:nvPr/>
        </p:nvPicPr>
        <p:blipFill rotWithShape="1">
          <a:blip r:embed="rId3">
            <a:alphaModFix/>
          </a:blip>
          <a:srcRect/>
          <a:stretch/>
        </p:blipFill>
        <p:spPr>
          <a:xfrm>
            <a:off x="4592231" y="986571"/>
            <a:ext cx="6831503" cy="4867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METHODOLOGY</a:t>
            </a:r>
            <a:endParaRPr/>
          </a:p>
        </p:txBody>
      </p:sp>
      <p:grpSp>
        <p:nvGrpSpPr>
          <p:cNvPr id="195" name="Google Shape;195;p9"/>
          <p:cNvGrpSpPr/>
          <p:nvPr/>
        </p:nvGrpSpPr>
        <p:grpSpPr>
          <a:xfrm>
            <a:off x="2504497" y="2107729"/>
            <a:ext cx="7183004" cy="4436172"/>
            <a:chOff x="1923472" y="25710"/>
            <a:chExt cx="7183004" cy="4436172"/>
          </a:xfrm>
        </p:grpSpPr>
        <p:sp>
          <p:nvSpPr>
            <p:cNvPr id="196" name="Google Shape;196;p9"/>
            <p:cNvSpPr/>
            <p:nvPr/>
          </p:nvSpPr>
          <p:spPr>
            <a:xfrm rot="5400000">
              <a:off x="2230693" y="1311136"/>
              <a:ext cx="1159587" cy="1320149"/>
            </a:xfrm>
            <a:prstGeom prst="bentUpArrow">
              <a:avLst>
                <a:gd name="adj1" fmla="val 32840"/>
                <a:gd name="adj2" fmla="val 25000"/>
                <a:gd name="adj3" fmla="val 35780"/>
              </a:avLst>
            </a:prstGeom>
            <a:solidFill>
              <a:srgbClr val="D4E6F4"/>
            </a:solidFill>
            <a:ln w="22225" cap="rnd" cmpd="sng">
              <a:solidFill>
                <a:srgbClr val="66A7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923472" y="25710"/>
              <a:ext cx="1952062" cy="1366380"/>
            </a:xfrm>
            <a:prstGeom prst="roundRect">
              <a:avLst>
                <a:gd name="adj" fmla="val 16670"/>
              </a:avLst>
            </a:prstGeom>
            <a:solidFill>
              <a:schemeClr val="lt1"/>
            </a:solidFill>
            <a:ln w="22225" cap="rnd" cmpd="sng">
              <a:solidFill>
                <a:srgbClr val="66A7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txBox="1"/>
            <p:nvPr/>
          </p:nvSpPr>
          <p:spPr>
            <a:xfrm>
              <a:off x="1990185" y="92423"/>
              <a:ext cx="1818636" cy="123295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Libre Franklin"/>
                <a:buNone/>
              </a:pPr>
              <a:r>
                <a:rPr lang="en-IN" sz="1900" b="0" i="0" u="none" strike="noStrike" cap="none">
                  <a:solidFill>
                    <a:schemeClr val="lt1"/>
                  </a:solidFill>
                  <a:latin typeface="Libre Franklin"/>
                  <a:ea typeface="Libre Franklin"/>
                  <a:cs typeface="Libre Franklin"/>
                  <a:sym typeface="Libre Franklin"/>
                </a:rPr>
                <a:t>Design</a:t>
              </a:r>
              <a:endParaRPr/>
            </a:p>
          </p:txBody>
        </p:sp>
        <p:sp>
          <p:nvSpPr>
            <p:cNvPr id="199" name="Google Shape;199;p9"/>
            <p:cNvSpPr/>
            <p:nvPr/>
          </p:nvSpPr>
          <p:spPr>
            <a:xfrm>
              <a:off x="3889306" y="156026"/>
              <a:ext cx="2651457" cy="11043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txBox="1"/>
            <p:nvPr/>
          </p:nvSpPr>
          <p:spPr>
            <a:xfrm>
              <a:off x="3889306" y="156026"/>
              <a:ext cx="2651457" cy="1104368"/>
            </a:xfrm>
            <a:prstGeom prst="rect">
              <a:avLst/>
            </a:prstGeom>
            <a:noFill/>
            <a:ln>
              <a:noFill/>
            </a:ln>
          </p:spPr>
          <p:txBody>
            <a:bodyPr spcFirstLastPara="1" wrap="square" lIns="72375" tIns="72375" rIns="72375" bIns="72375" anchor="ctr" anchorCtr="0">
              <a:noAutofit/>
            </a:bodyPr>
            <a:lstStyle/>
            <a:p>
              <a:pPr marL="114300" marR="0" lvl="1" indent="-114300" algn="l" rtl="0">
                <a:lnSpc>
                  <a:spcPct val="90000"/>
                </a:lnSpc>
                <a:spcBef>
                  <a:spcPts val="0"/>
                </a:spcBef>
                <a:spcAft>
                  <a:spcPts val="0"/>
                </a:spcAft>
                <a:buClr>
                  <a:schemeClr val="dk1"/>
                </a:buClr>
                <a:buSzPts val="1500"/>
                <a:buFont typeface="Libre Franklin"/>
                <a:buChar char="•"/>
              </a:pPr>
              <a:r>
                <a:rPr lang="en-IN" sz="1500" b="0" i="0" u="none" strike="noStrike" cap="none">
                  <a:solidFill>
                    <a:schemeClr val="dk1"/>
                  </a:solidFill>
                  <a:latin typeface="Libre Franklin"/>
                  <a:ea typeface="Libre Franklin"/>
                  <a:cs typeface="Libre Franklin"/>
                  <a:sym typeface="Libre Franklin"/>
                </a:rPr>
                <a:t>Creating templet</a:t>
              </a:r>
              <a:endParaRPr/>
            </a:p>
            <a:p>
              <a:pPr marL="114300" marR="0" lvl="1" indent="-114300" algn="l" rtl="0">
                <a:lnSpc>
                  <a:spcPct val="90000"/>
                </a:lnSpc>
                <a:spcBef>
                  <a:spcPts val="225"/>
                </a:spcBef>
                <a:spcAft>
                  <a:spcPts val="0"/>
                </a:spcAft>
                <a:buClr>
                  <a:schemeClr val="dk1"/>
                </a:buClr>
                <a:buSzPts val="1500"/>
                <a:buFont typeface="Libre Franklin"/>
                <a:buChar char="•"/>
              </a:pPr>
              <a:r>
                <a:rPr lang="en-IN" sz="1500" b="0" i="0" u="none" strike="noStrike" cap="none">
                  <a:solidFill>
                    <a:schemeClr val="dk1"/>
                  </a:solidFill>
                  <a:latin typeface="Libre Franklin"/>
                  <a:ea typeface="Libre Franklin"/>
                  <a:cs typeface="Libre Franklin"/>
                  <a:sym typeface="Libre Franklin"/>
                </a:rPr>
                <a:t>Checking for missing points</a:t>
              </a:r>
              <a:endParaRPr/>
            </a:p>
            <a:p>
              <a:pPr marL="114300" marR="0" lvl="1" indent="-114300" algn="l" rtl="0">
                <a:lnSpc>
                  <a:spcPct val="90000"/>
                </a:lnSpc>
                <a:spcBef>
                  <a:spcPts val="225"/>
                </a:spcBef>
                <a:spcAft>
                  <a:spcPts val="0"/>
                </a:spcAft>
                <a:buClr>
                  <a:schemeClr val="dk1"/>
                </a:buClr>
                <a:buSzPts val="1500"/>
                <a:buFont typeface="Libre Franklin"/>
                <a:buChar char="•"/>
              </a:pPr>
              <a:r>
                <a:rPr lang="en-IN" sz="1500" b="0" i="0" u="none" strike="noStrike" cap="none">
                  <a:solidFill>
                    <a:schemeClr val="dk1"/>
                  </a:solidFill>
                  <a:latin typeface="Libre Franklin"/>
                  <a:ea typeface="Libre Franklin"/>
                  <a:cs typeface="Libre Franklin"/>
                  <a:sym typeface="Libre Franklin"/>
                </a:rPr>
                <a:t>Proper UXD usage</a:t>
              </a:r>
              <a:endParaRPr/>
            </a:p>
          </p:txBody>
        </p:sp>
        <p:sp>
          <p:nvSpPr>
            <p:cNvPr id="201" name="Google Shape;201;p9"/>
            <p:cNvSpPr/>
            <p:nvPr/>
          </p:nvSpPr>
          <p:spPr>
            <a:xfrm rot="5400000">
              <a:off x="4144771" y="2846032"/>
              <a:ext cx="1159587" cy="1320149"/>
            </a:xfrm>
            <a:prstGeom prst="bentUpArrow">
              <a:avLst>
                <a:gd name="adj1" fmla="val 32840"/>
                <a:gd name="adj2" fmla="val 25000"/>
                <a:gd name="adj3" fmla="val 35780"/>
              </a:avLst>
            </a:prstGeom>
            <a:solidFill>
              <a:srgbClr val="D4E6F4"/>
            </a:solidFill>
            <a:ln w="22225" cap="rnd" cmpd="sng">
              <a:solidFill>
                <a:srgbClr val="66A7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3837551" y="1560606"/>
              <a:ext cx="1952062" cy="1366380"/>
            </a:xfrm>
            <a:prstGeom prst="roundRect">
              <a:avLst>
                <a:gd name="adj" fmla="val 16670"/>
              </a:avLst>
            </a:prstGeom>
            <a:solidFill>
              <a:schemeClr val="lt1"/>
            </a:solidFill>
            <a:ln w="22225" cap="rnd" cmpd="sng">
              <a:solidFill>
                <a:srgbClr val="66A7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txBox="1"/>
            <p:nvPr/>
          </p:nvSpPr>
          <p:spPr>
            <a:xfrm>
              <a:off x="3904264" y="1627319"/>
              <a:ext cx="1818636" cy="123295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Libre Franklin"/>
                <a:buNone/>
              </a:pPr>
              <a:r>
                <a:rPr lang="en-IN" sz="1900" b="0" i="0" u="none" strike="noStrike" cap="none">
                  <a:solidFill>
                    <a:schemeClr val="lt1"/>
                  </a:solidFill>
                  <a:latin typeface="Libre Franklin"/>
                  <a:ea typeface="Libre Franklin"/>
                  <a:cs typeface="Libre Franklin"/>
                  <a:sym typeface="Libre Franklin"/>
                </a:rPr>
                <a:t>Implementation </a:t>
              </a:r>
              <a:endParaRPr/>
            </a:p>
            <a:p>
              <a:pPr marL="0" marR="0" lvl="0" indent="0" algn="ctr" rtl="0">
                <a:lnSpc>
                  <a:spcPct val="90000"/>
                </a:lnSpc>
                <a:spcBef>
                  <a:spcPts val="665"/>
                </a:spcBef>
                <a:spcAft>
                  <a:spcPts val="0"/>
                </a:spcAft>
                <a:buClr>
                  <a:schemeClr val="lt1"/>
                </a:buClr>
                <a:buSzPts val="1900"/>
                <a:buFont typeface="Libre Franklin"/>
                <a:buNone/>
              </a:pPr>
              <a:r>
                <a:rPr lang="en-IN" sz="1900" b="0" i="0" u="none" strike="noStrike" cap="none">
                  <a:solidFill>
                    <a:schemeClr val="lt1"/>
                  </a:solidFill>
                  <a:latin typeface="Libre Franklin"/>
                  <a:ea typeface="Libre Franklin"/>
                  <a:cs typeface="Libre Franklin"/>
                  <a:sym typeface="Libre Franklin"/>
                </a:rPr>
                <a:t>As Web Application</a:t>
              </a:r>
              <a:endParaRPr/>
            </a:p>
          </p:txBody>
        </p:sp>
        <p:sp>
          <p:nvSpPr>
            <p:cNvPr id="204" name="Google Shape;204;p9"/>
            <p:cNvSpPr/>
            <p:nvPr/>
          </p:nvSpPr>
          <p:spPr>
            <a:xfrm>
              <a:off x="5807871" y="1690922"/>
              <a:ext cx="3270153" cy="11043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txBox="1"/>
            <p:nvPr/>
          </p:nvSpPr>
          <p:spPr>
            <a:xfrm>
              <a:off x="5807871" y="1690922"/>
              <a:ext cx="3270153" cy="1104368"/>
            </a:xfrm>
            <a:prstGeom prst="rect">
              <a:avLst/>
            </a:prstGeom>
            <a:noFill/>
            <a:ln>
              <a:noFill/>
            </a:ln>
          </p:spPr>
          <p:txBody>
            <a:bodyPr spcFirstLastPara="1" wrap="square" lIns="72375" tIns="72375" rIns="72375" bIns="72375" anchor="ctr" anchorCtr="0">
              <a:noAutofit/>
            </a:bodyPr>
            <a:lstStyle/>
            <a:p>
              <a:pPr marL="171450" marR="0" lvl="1" indent="-171450" algn="l" rtl="0">
                <a:lnSpc>
                  <a:spcPct val="90000"/>
                </a:lnSpc>
                <a:spcBef>
                  <a:spcPts val="0"/>
                </a:spcBef>
                <a:spcAft>
                  <a:spcPts val="0"/>
                </a:spcAft>
                <a:buClr>
                  <a:schemeClr val="dk1"/>
                </a:buClr>
                <a:buSzPts val="1900"/>
                <a:buFont typeface="Libre Franklin"/>
                <a:buChar char="•"/>
              </a:pPr>
              <a:r>
                <a:rPr lang="en-IN" sz="1900" b="0" i="0" u="none" strike="noStrike" cap="none">
                  <a:solidFill>
                    <a:schemeClr val="dk1"/>
                  </a:solidFill>
                  <a:latin typeface="Libre Franklin"/>
                  <a:ea typeface="Libre Franklin"/>
                  <a:cs typeface="Libre Franklin"/>
                  <a:sym typeface="Libre Franklin"/>
                </a:rPr>
                <a:t>Implementing using HTML, CSS</a:t>
              </a:r>
              <a:endParaRPr/>
            </a:p>
            <a:p>
              <a:pPr marL="171450" marR="0" lvl="1" indent="-171450" algn="l" rtl="0">
                <a:lnSpc>
                  <a:spcPct val="90000"/>
                </a:lnSpc>
                <a:spcBef>
                  <a:spcPts val="285"/>
                </a:spcBef>
                <a:spcAft>
                  <a:spcPts val="0"/>
                </a:spcAft>
                <a:buClr>
                  <a:schemeClr val="dk1"/>
                </a:buClr>
                <a:buSzPts val="1900"/>
                <a:buFont typeface="Libre Franklin"/>
                <a:buChar char="•"/>
              </a:pPr>
              <a:r>
                <a:rPr lang="en-IN" sz="1900" b="0" i="0" u="none" strike="noStrike" cap="none">
                  <a:solidFill>
                    <a:schemeClr val="dk1"/>
                  </a:solidFill>
                  <a:latin typeface="Libre Franklin"/>
                  <a:ea typeface="Libre Franklin"/>
                  <a:cs typeface="Libre Franklin"/>
                  <a:sym typeface="Libre Franklin"/>
                </a:rPr>
                <a:t>Adding backend</a:t>
              </a:r>
              <a:endParaRPr/>
            </a:p>
            <a:p>
              <a:pPr marL="171450" marR="0" lvl="1" indent="-171450" algn="l" rtl="0">
                <a:lnSpc>
                  <a:spcPct val="90000"/>
                </a:lnSpc>
                <a:spcBef>
                  <a:spcPts val="285"/>
                </a:spcBef>
                <a:spcAft>
                  <a:spcPts val="0"/>
                </a:spcAft>
                <a:buClr>
                  <a:schemeClr val="dk1"/>
                </a:buClr>
                <a:buSzPts val="1900"/>
                <a:buFont typeface="Libre Franklin"/>
                <a:buChar char="•"/>
              </a:pPr>
              <a:r>
                <a:rPr lang="en-IN" sz="1900" b="0" i="0" u="none" strike="noStrike" cap="none">
                  <a:solidFill>
                    <a:schemeClr val="dk1"/>
                  </a:solidFill>
                  <a:latin typeface="Libre Franklin"/>
                  <a:ea typeface="Libre Franklin"/>
                  <a:cs typeface="Libre Franklin"/>
                  <a:sym typeface="Libre Franklin"/>
                </a:rPr>
                <a:t>Connecting with database</a:t>
              </a:r>
              <a:endParaRPr/>
            </a:p>
          </p:txBody>
        </p:sp>
        <p:sp>
          <p:nvSpPr>
            <p:cNvPr id="206" name="Google Shape;206;p9"/>
            <p:cNvSpPr/>
            <p:nvPr/>
          </p:nvSpPr>
          <p:spPr>
            <a:xfrm>
              <a:off x="5751629" y="3095502"/>
              <a:ext cx="1952062" cy="1366380"/>
            </a:xfrm>
            <a:prstGeom prst="roundRect">
              <a:avLst>
                <a:gd name="adj" fmla="val 16670"/>
              </a:avLst>
            </a:prstGeom>
            <a:solidFill>
              <a:schemeClr val="lt1"/>
            </a:solidFill>
            <a:ln w="22225" cap="rnd" cmpd="sng">
              <a:solidFill>
                <a:srgbClr val="66A7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txBox="1"/>
            <p:nvPr/>
          </p:nvSpPr>
          <p:spPr>
            <a:xfrm>
              <a:off x="5818342" y="3162215"/>
              <a:ext cx="1818636" cy="123295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Libre Franklin"/>
                <a:buNone/>
              </a:pPr>
              <a:r>
                <a:rPr lang="en-IN" sz="1900" b="0" i="0" u="none" strike="noStrike" cap="none">
                  <a:solidFill>
                    <a:schemeClr val="lt1"/>
                  </a:solidFill>
                  <a:latin typeface="Libre Franklin"/>
                  <a:ea typeface="Libre Franklin"/>
                  <a:cs typeface="Libre Franklin"/>
                  <a:sym typeface="Libre Franklin"/>
                </a:rPr>
                <a:t>User Person </a:t>
              </a:r>
              <a:endParaRPr/>
            </a:p>
            <a:p>
              <a:pPr marL="0" marR="0" lvl="0" indent="0" algn="ctr" rtl="0">
                <a:lnSpc>
                  <a:spcPct val="90000"/>
                </a:lnSpc>
                <a:spcBef>
                  <a:spcPts val="665"/>
                </a:spcBef>
                <a:spcAft>
                  <a:spcPts val="0"/>
                </a:spcAft>
                <a:buClr>
                  <a:schemeClr val="lt1"/>
                </a:buClr>
                <a:buSzPts val="1900"/>
                <a:buFont typeface="Libre Franklin"/>
                <a:buNone/>
              </a:pPr>
              <a:r>
                <a:rPr lang="en-IN" sz="1900" b="0" i="0" u="none" strike="noStrike" cap="none">
                  <a:solidFill>
                    <a:schemeClr val="lt1"/>
                  </a:solidFill>
                  <a:latin typeface="Libre Franklin"/>
                  <a:ea typeface="Libre Franklin"/>
                  <a:cs typeface="Libre Franklin"/>
                  <a:sym typeface="Libre Franklin"/>
                </a:rPr>
                <a:t>Feedback</a:t>
              </a:r>
              <a:endParaRPr/>
            </a:p>
          </p:txBody>
        </p:sp>
        <p:sp>
          <p:nvSpPr>
            <p:cNvPr id="208" name="Google Shape;208;p9"/>
            <p:cNvSpPr/>
            <p:nvPr/>
          </p:nvSpPr>
          <p:spPr>
            <a:xfrm>
              <a:off x="7720650" y="3225818"/>
              <a:ext cx="1385826" cy="11043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txBox="1"/>
            <p:nvPr/>
          </p:nvSpPr>
          <p:spPr>
            <a:xfrm>
              <a:off x="7720650" y="3225818"/>
              <a:ext cx="1385826" cy="1104368"/>
            </a:xfrm>
            <a:prstGeom prst="rect">
              <a:avLst/>
            </a:prstGeom>
            <a:noFill/>
            <a:ln>
              <a:noFill/>
            </a:ln>
          </p:spPr>
          <p:txBody>
            <a:bodyPr spcFirstLastPara="1" wrap="square" lIns="72375" tIns="72375" rIns="72375" bIns="72375" anchor="ctr" anchorCtr="0">
              <a:noAutofit/>
            </a:bodyPr>
            <a:lstStyle/>
            <a:p>
              <a:pPr marL="171450" marR="0" lvl="1" indent="-158750" algn="l" rtl="0">
                <a:lnSpc>
                  <a:spcPct val="90000"/>
                </a:lnSpc>
                <a:spcBef>
                  <a:spcPts val="0"/>
                </a:spcBef>
                <a:spcAft>
                  <a:spcPts val="0"/>
                </a:spcAft>
                <a:buClr>
                  <a:schemeClr val="dk1"/>
                </a:buClr>
                <a:buSzPts val="1700"/>
                <a:buFont typeface="Libre Franklin"/>
                <a:buChar char="•"/>
              </a:pPr>
              <a:r>
                <a:rPr lang="en-IN" sz="1700" b="0" i="0" u="none" strike="noStrike" cap="none">
                  <a:solidFill>
                    <a:schemeClr val="dk1"/>
                  </a:solidFill>
                  <a:latin typeface="Libre Franklin"/>
                  <a:ea typeface="Libre Franklin"/>
                  <a:cs typeface="Libre Franklin"/>
                  <a:sym typeface="Libre Franklin"/>
                </a:rPr>
                <a:t>Taking Feedback</a:t>
              </a:r>
              <a:endParaRPr sz="1200"/>
            </a:p>
            <a:p>
              <a:pPr marL="171450" marR="0" lvl="1" indent="-158750" algn="l" rtl="0">
                <a:lnSpc>
                  <a:spcPct val="90000"/>
                </a:lnSpc>
                <a:spcBef>
                  <a:spcPts val="285"/>
                </a:spcBef>
                <a:spcAft>
                  <a:spcPts val="0"/>
                </a:spcAft>
                <a:buClr>
                  <a:schemeClr val="dk1"/>
                </a:buClr>
                <a:buSzPts val="1700"/>
                <a:buFont typeface="Libre Franklin"/>
                <a:buChar char="•"/>
              </a:pPr>
              <a:r>
                <a:rPr lang="en-IN" sz="1700" b="0" i="0" u="none" strike="noStrike" cap="none">
                  <a:solidFill>
                    <a:schemeClr val="dk1"/>
                  </a:solidFill>
                  <a:latin typeface="Libre Franklin"/>
                  <a:ea typeface="Libre Franklin"/>
                  <a:cs typeface="Libre Franklin"/>
                  <a:sym typeface="Libre Franklin"/>
                </a:rPr>
                <a:t>Changing requested changes</a:t>
              </a:r>
              <a:endParaRPr sz="12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0"/>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15" name="Google Shape;215;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Franklin Gothic"/>
              <a:buNone/>
            </a:pPr>
            <a:r>
              <a:rPr lang="en-IN">
                <a:solidFill>
                  <a:srgbClr val="FFFEFF"/>
                </a:solidFill>
              </a:rPr>
              <a:t>METHODLOGY</a:t>
            </a:r>
            <a:endParaRPr/>
          </a:p>
        </p:txBody>
      </p:sp>
      <p:sp>
        <p:nvSpPr>
          <p:cNvPr id="220" name="Google Shape;220;p10"/>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IN"/>
              <a:t>Main home page</a:t>
            </a:r>
            <a:endParaRPr/>
          </a:p>
          <a:p>
            <a:pPr marL="306000" lvl="0" indent="-306000" algn="l" rtl="0">
              <a:lnSpc>
                <a:spcPct val="110000"/>
              </a:lnSpc>
              <a:spcBef>
                <a:spcPts val="940"/>
              </a:spcBef>
              <a:spcAft>
                <a:spcPts val="0"/>
              </a:spcAft>
              <a:buSzPts val="1564"/>
              <a:buChar char="◼"/>
            </a:pPr>
            <a:r>
              <a:rPr lang="en-IN"/>
              <a:t>Login page, if not registered then register and then login</a:t>
            </a:r>
            <a:endParaRPr/>
          </a:p>
          <a:p>
            <a:pPr marL="306000" lvl="0" indent="-306000" algn="l" rtl="0">
              <a:lnSpc>
                <a:spcPct val="110000"/>
              </a:lnSpc>
              <a:spcBef>
                <a:spcPts val="940"/>
              </a:spcBef>
              <a:spcAft>
                <a:spcPts val="0"/>
              </a:spcAft>
              <a:buSzPts val="1564"/>
              <a:buChar char="◼"/>
            </a:pPr>
            <a:r>
              <a:rPr lang="en-IN"/>
              <a:t>Dashboard (Add pet, Set appointment, Show pet details, Show appoinments, Check medical records)</a:t>
            </a: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theme/theme1.xml><?xml version="1.0" encoding="utf-8"?>
<a:theme xmlns:a="http://schemas.openxmlformats.org/drawingml/2006/main" name="DividendVTI">
  <a:themeElements>
    <a:clrScheme name="Aspect">
      <a:dk1>
        <a:srgbClr val="000000"/>
      </a:dk1>
      <a:lt1>
        <a:srgbClr val="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spect">
      <a:dk1>
        <a:srgbClr val="000000"/>
      </a:dk1>
      <a:lt1>
        <a:srgbClr val="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63</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Impact</vt:lpstr>
      <vt:lpstr>Noto Sans Symbols</vt:lpstr>
      <vt:lpstr>Calibri</vt:lpstr>
      <vt:lpstr>Times New Roman</vt:lpstr>
      <vt:lpstr>Libre Franklin</vt:lpstr>
      <vt:lpstr>Corbel</vt:lpstr>
      <vt:lpstr>Franklin Gothic</vt:lpstr>
      <vt:lpstr>DividendVTI</vt:lpstr>
      <vt:lpstr>DividendVTI</vt:lpstr>
      <vt:lpstr>Veterinary CARE</vt:lpstr>
      <vt:lpstr>INTRODUCTION</vt:lpstr>
      <vt:lpstr>COMPETITIVE ANALYSIS</vt:lpstr>
      <vt:lpstr>COMPETITIVE ANALYSIS</vt:lpstr>
      <vt:lpstr>PROTOYPE</vt:lpstr>
      <vt:lpstr>PROTOYPE</vt:lpstr>
      <vt:lpstr>PROTOYPE</vt:lpstr>
      <vt:lpstr>METHODOLOGY</vt:lpstr>
      <vt:lpstr>METHODLOGY</vt:lpstr>
      <vt:lpstr>FLOW CHART</vt:lpstr>
      <vt:lpstr>TOOLS AND TECHNOLOGY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Veterinary CARE</dc:title>
  <dc:creator>Manasvi Patel</dc:creator>
  <cp:lastModifiedBy>Krupal Patel</cp:lastModifiedBy>
  <cp:revision>1</cp:revision>
  <dcterms:created xsi:type="dcterms:W3CDTF">2022-05-06T15:08:01Z</dcterms:created>
  <dcterms:modified xsi:type="dcterms:W3CDTF">2022-05-06T19:41:00Z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