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257" r:id="rId3"/>
    <p:sldId id="304" r:id="rId4"/>
    <p:sldId id="327" r:id="rId5"/>
    <p:sldId id="328" r:id="rId6"/>
    <p:sldId id="331" r:id="rId7"/>
    <p:sldId id="332" r:id="rId8"/>
    <p:sldId id="333" r:id="rId9"/>
    <p:sldId id="337" r:id="rId10"/>
    <p:sldId id="334" r:id="rId11"/>
    <p:sldId id="338" r:id="rId12"/>
    <p:sldId id="340" r:id="rId13"/>
    <p:sldId id="335" r:id="rId14"/>
    <p:sldId id="326" r:id="rId15"/>
    <p:sldId id="343" r:id="rId16"/>
    <p:sldId id="344" r:id="rId17"/>
    <p:sldId id="345" r:id="rId18"/>
    <p:sldId id="346" r:id="rId19"/>
    <p:sldId id="347" r:id="rId20"/>
    <p:sldId id="348" r:id="rId21"/>
    <p:sldId id="342" r:id="rId22"/>
    <p:sldId id="315" r:id="rId23"/>
    <p:sldId id="317" r:id="rId24"/>
    <p:sldId id="324" r:id="rId25"/>
    <p:sldId id="267" r:id="rId26"/>
    <p:sldId id="341" r:id="rId27"/>
    <p:sldId id="305" r:id="rId28"/>
    <p:sldId id="269" r:id="rId29"/>
    <p:sldId id="349" r:id="rId30"/>
    <p:sldId id="303" r:id="rId31"/>
    <p:sldId id="307" r:id="rId32"/>
    <p:sldId id="352" r:id="rId33"/>
    <p:sldId id="308" r:id="rId34"/>
    <p:sldId id="350" r:id="rId35"/>
    <p:sldId id="351" r:id="rId36"/>
    <p:sldId id="353" r:id="rId37"/>
    <p:sldId id="354" r:id="rId38"/>
    <p:sldId id="355" r:id="rId39"/>
    <p:sldId id="356" r:id="rId40"/>
    <p:sldId id="306" r:id="rId41"/>
    <p:sldId id="309" r:id="rId42"/>
    <p:sldId id="310" r:id="rId43"/>
    <p:sldId id="311" r:id="rId44"/>
    <p:sldId id="312" r:id="rId45"/>
    <p:sldId id="313" r:id="rId46"/>
    <p:sldId id="325" r:id="rId47"/>
    <p:sldId id="336" r:id="rId48"/>
    <p:sldId id="357" r:id="rId49"/>
    <p:sldId id="358" r:id="rId50"/>
    <p:sldId id="359" r:id="rId51"/>
    <p:sldId id="360" r:id="rId52"/>
    <p:sldId id="361" r:id="rId53"/>
    <p:sldId id="362" r:id="rId54"/>
    <p:sldId id="364" r:id="rId55"/>
    <p:sldId id="36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8"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C9B43-6C86-4105-AE8A-26C6AC82A911}" type="datetimeFigureOut">
              <a:rPr lang="en-US" smtClean="0"/>
              <a:pPr/>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5B555-7100-4285-9AD5-4C99DEA7ECE6}" type="slidenum">
              <a:rPr lang="en-US" smtClean="0"/>
              <a:pPr/>
              <a:t>‹#›</a:t>
            </a:fld>
            <a:endParaRPr lang="en-US"/>
          </a:p>
        </p:txBody>
      </p:sp>
    </p:spTree>
    <p:extLst>
      <p:ext uri="{BB962C8B-B14F-4D97-AF65-F5344CB8AC3E}">
        <p14:creationId xmlns="" xmlns:p14="http://schemas.microsoft.com/office/powerpoint/2010/main" val="306737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5B555-7100-4285-9AD5-4C99DEA7ECE6}" type="slidenum">
              <a:rPr lang="en-US" smtClean="0"/>
              <a:pPr/>
              <a:t>1</a:t>
            </a:fld>
            <a:endParaRPr lang="en-US"/>
          </a:p>
        </p:txBody>
      </p:sp>
    </p:spTree>
    <p:extLst>
      <p:ext uri="{BB962C8B-B14F-4D97-AF65-F5344CB8AC3E}">
        <p14:creationId xmlns="" xmlns:p14="http://schemas.microsoft.com/office/powerpoint/2010/main" val="377070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0E461F-61FE-4D81-8611-0097AAEF7B68}" type="datetime1">
              <a:rPr lang="en-US" smtClean="0"/>
              <a:pPr/>
              <a:t>8/2/2021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41CA95-E0BC-48B5-948A-ECC494EB4D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93E650-B1F9-41B7-A814-30DF5D824348}" type="datetime1">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66AA3-ECFC-423D-9D1F-F2B307D4D685}" type="datetime1">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946075-E8DF-4742-8C24-79E95A67D237}" type="datetime1">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0B2289-7CF1-4619-A455-B0B4017B374E}" type="datetime1">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4FDEA8-FDD0-47AB-9B1E-6412E7EC60D7}" type="datetime1">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57D6ED-9C9A-4467-8EC7-039C0829B3DE}" type="datetime1">
              <a:rPr lang="en-US" smtClean="0"/>
              <a:pPr/>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9C30DE-6A64-4BEE-8EF3-DF084BEA05C1}" type="datetime1">
              <a:rPr lang="en-US" smtClean="0"/>
              <a:pPr/>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4CAAF-2F01-498F-89B0-DB7EA8EC2343}" type="datetime1">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10F7E6-27E1-42EF-8BDB-5661503F4C2D}" type="datetime1">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1CA95-E0BC-48B5-948A-ECC494EB4D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F16676-04F5-493E-A02A-6B73A4AE7951}" type="datetime1">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841CA95-E0BC-48B5-948A-ECC494EB4D84}"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969F45-234F-4D98-8AAE-7ED1F80960E9}" type="datetime1">
              <a:rPr lang="en-US" smtClean="0"/>
              <a:pPr/>
              <a:t>8/2/2021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841CA95-E0BC-48B5-948A-ECC494EB4D8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lab.research.google.com/noteboo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lab.research.google.com/notebook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machinelearningmastery.com/loocv-for-evaluating-machine-learning-algorithms/" TargetMode="External"/><Relationship Id="rId2" Type="http://schemas.openxmlformats.org/officeDocument/2006/relationships/hyperlink" Target="https://machinelearningmastery.com/train-test-split-for-evaluating-machine-learning-algorithms/" TargetMode="External"/><Relationship Id="rId1" Type="http://schemas.openxmlformats.org/officeDocument/2006/relationships/slideLayout" Target="../slideLayouts/slideLayout2.xml"/><Relationship Id="rId5" Type="http://schemas.openxmlformats.org/officeDocument/2006/relationships/hyperlink" Target="https://machinelearningmastery.com/repeated-k-fold-cross-validation-with-python/" TargetMode="External"/><Relationship Id="rId4" Type="http://schemas.openxmlformats.org/officeDocument/2006/relationships/hyperlink" Target="https://machinelearningmastery.com/cross-validation-for-imbalanced-classificatio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machinelearningmastery.com/nested-cross-validation-for-machine-learning-with-pyth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hyperlink" Target="http://www.wikipedia.org/" TargetMode="External"/><Relationship Id="rId7" Type="http://schemas.openxmlformats.org/officeDocument/2006/relationships/hyperlink" Target="https://seaborn.pydata.org/" TargetMode="External"/><Relationship Id="rId2" Type="http://schemas.openxmlformats.org/officeDocument/2006/relationships/hyperlink" Target="https://www.amazon.in/s/ref=dp_byline_sr_book_1?ie=UTF8&amp;field-author=Nischay+kumar+Hegde&amp;search-alias=stripbooks" TargetMode="External"/><Relationship Id="rId1" Type="http://schemas.openxmlformats.org/officeDocument/2006/relationships/slideLayout" Target="../slideLayouts/slideLayout2.xml"/><Relationship Id="rId6" Type="http://schemas.openxmlformats.org/officeDocument/2006/relationships/hyperlink" Target="https://pandas.pydata.org/" TargetMode="External"/><Relationship Id="rId5" Type="http://schemas.openxmlformats.org/officeDocument/2006/relationships/hyperlink" Target="https://colab.research.google.com/notebooks/intro.ipynb" TargetMode="External"/><Relationship Id="rId4" Type="http://schemas.openxmlformats.org/officeDocument/2006/relationships/hyperlink" Target="https://www.kagg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lon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8456"/>
            <a:ext cx="11599817" cy="1632857"/>
          </a:xfrm>
        </p:spPr>
        <p:txBody>
          <a:bodyPr>
            <a:normAutofit fontScale="90000"/>
          </a:bodyPr>
          <a:lstStyle/>
          <a:p>
            <a:r>
              <a:rPr lang="en-US" dirty="0" smtClean="0"/>
              <a:t>Automobile Spare Parts Management System </a:t>
            </a:r>
            <a:endParaRPr lang="en-US" dirty="0"/>
          </a:p>
        </p:txBody>
      </p:sp>
      <p:sp>
        <p:nvSpPr>
          <p:cNvPr id="3" name="Subtitle 2"/>
          <p:cNvSpPr>
            <a:spLocks noGrp="1"/>
          </p:cNvSpPr>
          <p:nvPr>
            <p:ph type="subTitle" idx="1"/>
          </p:nvPr>
        </p:nvSpPr>
        <p:spPr>
          <a:xfrm>
            <a:off x="548640" y="3228536"/>
            <a:ext cx="11155680" cy="2414618"/>
          </a:xfrm>
        </p:spPr>
        <p:txBody>
          <a:bodyPr/>
          <a:lstStyle/>
          <a:p>
            <a:r>
              <a:rPr lang="en-US" dirty="0" smtClean="0"/>
              <a:t>By-</a:t>
            </a:r>
            <a:r>
              <a:rPr lang="en-US" dirty="0" err="1" smtClean="0"/>
              <a:t>Ganraj</a:t>
            </a:r>
            <a:r>
              <a:rPr lang="en-US" dirty="0" smtClean="0"/>
              <a:t>  Rajendra Dol</a:t>
            </a:r>
          </a:p>
        </p:txBody>
      </p:sp>
      <p:pic>
        <p:nvPicPr>
          <p:cNvPr id="4" name="Picture 3" descr="istockphoto-1034249292-612x612.jpg"/>
          <p:cNvPicPr>
            <a:picLocks noChangeAspect="1"/>
          </p:cNvPicPr>
          <p:nvPr/>
        </p:nvPicPr>
        <p:blipFill>
          <a:blip r:embed="rId3"/>
          <a:stretch>
            <a:fillRect/>
          </a:stretch>
        </p:blipFill>
        <p:spPr>
          <a:xfrm>
            <a:off x="757646" y="2808514"/>
            <a:ext cx="6535783" cy="3579223"/>
          </a:xfrm>
          <a:prstGeom prst="rect">
            <a:avLst/>
          </a:prstGeom>
          <a:ln>
            <a:noFill/>
          </a:ln>
          <a:effectLst>
            <a:softEdge rad="112500"/>
          </a:effectLst>
        </p:spPr>
      </p:pic>
    </p:spTree>
    <p:extLst>
      <p:ext uri="{BB962C8B-B14F-4D97-AF65-F5344CB8AC3E}">
        <p14:creationId xmlns="" xmlns:p14="http://schemas.microsoft.com/office/powerpoint/2010/main" val="1115155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Scientist </a:t>
            </a:r>
            <a:br>
              <a:rPr lang="en-US" b="1" dirty="0" smtClean="0"/>
            </a:br>
            <a:endParaRPr lang="en-US" dirty="0"/>
          </a:p>
        </p:txBody>
      </p:sp>
      <p:sp>
        <p:nvSpPr>
          <p:cNvPr id="3" name="Content Placeholder 2"/>
          <p:cNvSpPr>
            <a:spLocks noGrp="1"/>
          </p:cNvSpPr>
          <p:nvPr>
            <p:ph idx="1"/>
          </p:nvPr>
        </p:nvSpPr>
        <p:spPr>
          <a:xfrm>
            <a:off x="609600" y="1345474"/>
            <a:ext cx="10972800" cy="4979126"/>
          </a:xfrm>
        </p:spPr>
        <p:txBody>
          <a:bodyPr/>
          <a:lstStyle/>
          <a:p>
            <a:pPr>
              <a:buNone/>
            </a:pPr>
            <a:r>
              <a:rPr lang="en-US" sz="1600" dirty="0" smtClean="0"/>
              <a:t>There are several definitions available on Data Scientists. In simple words, a Data Scientist is one who practices the art of Data Science. The term “Data Scientist” has been coined after considering the fact that a Data Scientist draws a lot of information from the scientific fields and applications whether it is statistics or mathematics.</a:t>
            </a:r>
          </a:p>
          <a:p>
            <a:endParaRPr lang="en-US" sz="2000" b="1" dirty="0" smtClean="0"/>
          </a:p>
          <a:p>
            <a:r>
              <a:rPr lang="en-US" sz="2000" b="1" dirty="0" smtClean="0"/>
              <a:t>What does a Data Scientist do?</a:t>
            </a:r>
          </a:p>
          <a:p>
            <a:pPr>
              <a:buNone/>
            </a:pPr>
            <a:r>
              <a:rPr lang="en-US" sz="1400" dirty="0" smtClean="0"/>
              <a:t>      Data scientists are those who crack complex data problems with their strong expertise in certain scientific disciplines. They work with several elements related to mathematics, statistics, computer science, etc (though they may not be an expert in all these fields). They make a lot of use of the latest technologies in finding solutions and reaching conclusions that are crucial for an organization’s growth and development. Data Scientists present the data in a much more useful form as compared to the raw data available to them from structured as well as unstructured forms.</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10</a:t>
            </a:fld>
            <a:endParaRPr lang="en-US"/>
          </a:p>
        </p:txBody>
      </p:sp>
      <p:pic>
        <p:nvPicPr>
          <p:cNvPr id="5" name="Picture 4" descr="https://media.geeksforgeeks.org/wp-content/uploads/20190716114440/data-science.png"/>
          <p:cNvPicPr/>
          <p:nvPr/>
        </p:nvPicPr>
        <p:blipFill>
          <a:blip r:embed="rId2" cstate="print"/>
          <a:srcRect/>
          <a:stretch>
            <a:fillRect/>
          </a:stretch>
        </p:blipFill>
        <p:spPr bwMode="auto">
          <a:xfrm>
            <a:off x="3785779" y="4084320"/>
            <a:ext cx="3105150" cy="2525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11</a:t>
            </a:fld>
            <a:endParaRPr lang="en-US"/>
          </a:p>
        </p:txBody>
      </p:sp>
      <p:sp>
        <p:nvSpPr>
          <p:cNvPr id="6" name="Title 1"/>
          <p:cNvSpPr>
            <a:spLocks noGrp="1"/>
          </p:cNvSpPr>
          <p:nvPr>
            <p:ph idx="1"/>
          </p:nvPr>
        </p:nvSpPr>
        <p:spPr>
          <a:xfrm>
            <a:off x="609600" y="769937"/>
            <a:ext cx="10972800" cy="5800679"/>
          </a:xfrm>
        </p:spPr>
        <p:txBody>
          <a:bodyPr>
            <a:normAutofit/>
          </a:bodyPr>
          <a:lstStyle/>
          <a:p>
            <a:pPr>
              <a:buNone/>
            </a:pPr>
            <a:r>
              <a:rPr lang="en-US" sz="1600" dirty="0" smtClean="0"/>
              <a:t>   Phase 1—Discovery: Before you begin the project, it is important to understand the  various specifications, requirements, priorities and required budget. You must possess the ability to ask the right questions. Here, you assess if you have the required resources present in terms of people, technology, time and data to support the project. In this phase, you also need to frame the business problem and formulate initial hypotheses (IH) to test.</a:t>
            </a:r>
          </a:p>
          <a:p>
            <a:pPr>
              <a:buNone/>
            </a:pPr>
            <a:endParaRPr lang="en-US" sz="1600" dirty="0" smtClean="0"/>
          </a:p>
          <a:p>
            <a:pPr>
              <a:buNone/>
            </a:pPr>
            <a:r>
              <a:rPr lang="en-US" sz="1600" dirty="0" smtClean="0"/>
              <a:t>     Phase 2—Data preparation: In this phase, you require analytical sandbox in which you can perform analytics for the entire duration of the project. You need to explore, preprocess and condition data prior to modeling. Further, you will perform ETLT (extract, transform, load and transform) to get data into the sandbox. Let’s have a look at the Statistical Analysis flow below.</a:t>
            </a:r>
          </a:p>
          <a:p>
            <a:pPr>
              <a:buNone/>
            </a:pPr>
            <a:endParaRPr lang="en-US" sz="1600" dirty="0" smtClean="0"/>
          </a:p>
          <a:p>
            <a:pPr>
              <a:buNone/>
            </a:pPr>
            <a:endParaRPr lang="en-US" sz="1600" dirty="0" smtClean="0"/>
          </a:p>
          <a:p>
            <a:pPr>
              <a:buNone/>
            </a:pPr>
            <a:endParaRPr lang="en-US" sz="1600" dirty="0" smtClean="0"/>
          </a:p>
          <a:p>
            <a:pPr>
              <a:buNone/>
            </a:pPr>
            <a:r>
              <a:rPr lang="en-US" sz="1600" dirty="0" smtClean="0"/>
              <a:t>    Phase 3—Model planning:  Here, you will determine the methods and techniques to draw the relationships between variables. These relationships will set the base for the algorithms which you will implement in the next phase. You will apply Exploratory Data Analytics (EDA) using various statistical formulas and visualization tools.</a:t>
            </a:r>
          </a:p>
          <a:p>
            <a:pPr>
              <a:buNone/>
            </a:pPr>
            <a:endParaRPr lang="en-US" sz="1600" dirty="0" smtClean="0"/>
          </a:p>
          <a:p>
            <a:pPr>
              <a:buNone/>
            </a:pPr>
            <a:endParaRPr lang="en-US" sz="1600" dirty="0" smtClean="0"/>
          </a:p>
          <a:p>
            <a:pPr>
              <a:buNone/>
            </a:pPr>
            <a:r>
              <a:rPr lang="en-US" sz="1600" dirty="0" smtClean="0"/>
              <a:t>      Phase 4—Model building: In this phase, you will develop datasets for training and testing purposes. Here you need to consider whether your existing tools will suffice for running the models or it will need a more robust environment (like fast and parallel processing). </a:t>
            </a:r>
            <a:endParaRPr lang="en-US" sz="1600" dirty="0"/>
          </a:p>
        </p:txBody>
      </p:sp>
      <p:pic>
        <p:nvPicPr>
          <p:cNvPr id="7" name="Picture 6" descr="Discovery of Data Science - Edureka"/>
          <p:cNvPicPr/>
          <p:nvPr/>
        </p:nvPicPr>
        <p:blipFill>
          <a:blip r:embed="rId2" cstate="print"/>
          <a:srcRect/>
          <a:stretch>
            <a:fillRect/>
          </a:stretch>
        </p:blipFill>
        <p:spPr bwMode="auto">
          <a:xfrm>
            <a:off x="195943" y="1112248"/>
            <a:ext cx="791845" cy="819150"/>
          </a:xfrm>
          <a:prstGeom prst="rect">
            <a:avLst/>
          </a:prstGeom>
          <a:noFill/>
          <a:ln w="9525">
            <a:noFill/>
            <a:miter lim="800000"/>
            <a:headEnd/>
            <a:tailEnd/>
          </a:ln>
        </p:spPr>
      </p:pic>
      <p:pic>
        <p:nvPicPr>
          <p:cNvPr id="8" name="Picture 7" descr="Data Science data preparation - Edureka"/>
          <p:cNvPicPr/>
          <p:nvPr/>
        </p:nvPicPr>
        <p:blipFill>
          <a:blip r:embed="rId3" cstate="print"/>
          <a:srcRect/>
          <a:stretch>
            <a:fillRect/>
          </a:stretch>
        </p:blipFill>
        <p:spPr bwMode="auto">
          <a:xfrm>
            <a:off x="156754" y="2278569"/>
            <a:ext cx="783772" cy="890074"/>
          </a:xfrm>
          <a:prstGeom prst="rect">
            <a:avLst/>
          </a:prstGeom>
          <a:noFill/>
          <a:ln w="9525">
            <a:noFill/>
            <a:miter lim="800000"/>
            <a:headEnd/>
            <a:tailEnd/>
          </a:ln>
        </p:spPr>
      </p:pic>
      <p:pic>
        <p:nvPicPr>
          <p:cNvPr id="9" name="Picture 8" descr="Lifecycle of Data Science"/>
          <p:cNvPicPr/>
          <p:nvPr/>
        </p:nvPicPr>
        <p:blipFill>
          <a:blip r:embed="rId4" cstate="print"/>
          <a:srcRect/>
          <a:stretch>
            <a:fillRect/>
          </a:stretch>
        </p:blipFill>
        <p:spPr bwMode="auto">
          <a:xfrm>
            <a:off x="2116182" y="3202281"/>
            <a:ext cx="7863024" cy="610191"/>
          </a:xfrm>
          <a:prstGeom prst="rect">
            <a:avLst/>
          </a:prstGeom>
          <a:noFill/>
          <a:ln w="9525">
            <a:noFill/>
            <a:miter lim="800000"/>
            <a:headEnd/>
            <a:tailEnd/>
          </a:ln>
        </p:spPr>
      </p:pic>
      <p:pic>
        <p:nvPicPr>
          <p:cNvPr id="11" name="Picture 10" descr="Data Science model planning - Edureka"/>
          <p:cNvPicPr/>
          <p:nvPr/>
        </p:nvPicPr>
        <p:blipFill>
          <a:blip r:embed="rId5" cstate="print"/>
          <a:srcRect/>
          <a:stretch>
            <a:fillRect/>
          </a:stretch>
        </p:blipFill>
        <p:spPr bwMode="auto">
          <a:xfrm>
            <a:off x="0" y="3866606"/>
            <a:ext cx="822960" cy="875891"/>
          </a:xfrm>
          <a:prstGeom prst="rect">
            <a:avLst/>
          </a:prstGeom>
          <a:noFill/>
          <a:ln w="9525">
            <a:noFill/>
            <a:miter lim="800000"/>
            <a:headEnd/>
            <a:tailEnd/>
          </a:ln>
        </p:spPr>
      </p:pic>
      <p:pic>
        <p:nvPicPr>
          <p:cNvPr id="12" name="Picture 11" descr="Data Science model building - Edureka"/>
          <p:cNvPicPr/>
          <p:nvPr/>
        </p:nvPicPr>
        <p:blipFill>
          <a:blip r:embed="rId6" cstate="print"/>
          <a:srcRect/>
          <a:stretch>
            <a:fillRect/>
          </a:stretch>
        </p:blipFill>
        <p:spPr bwMode="auto">
          <a:xfrm>
            <a:off x="1" y="5452790"/>
            <a:ext cx="84908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977" y="757646"/>
            <a:ext cx="10972800" cy="5566954"/>
          </a:xfrm>
        </p:spPr>
        <p:txBody>
          <a:bodyPr>
            <a:normAutofit/>
          </a:bodyPr>
          <a:lstStyle/>
          <a:p>
            <a:pPr>
              <a:buNone/>
            </a:pPr>
            <a:r>
              <a:rPr lang="en-US" sz="1600" dirty="0" smtClean="0"/>
              <a:t>      Phase 5—operationalize:   In this phase, you deliver final reports, briefings, and code and technical documents. In addition, sometimes a pilot project is also implemented in a real-time production environment. This will provide you a clear picture of the performance and other related constraints on a small scale before full deployment.</a:t>
            </a:r>
          </a:p>
          <a:p>
            <a:pPr>
              <a:buNone/>
            </a:pPr>
            <a:endParaRPr lang="en-US" sz="1600" dirty="0" smtClean="0"/>
          </a:p>
          <a:p>
            <a:pPr>
              <a:buNone/>
            </a:pPr>
            <a:endParaRPr lang="en-US" sz="1600" dirty="0" smtClean="0"/>
          </a:p>
          <a:p>
            <a:pPr>
              <a:buNone/>
            </a:pPr>
            <a:r>
              <a:rPr lang="en-US" sz="1600" dirty="0" smtClean="0"/>
              <a:t>      Phase 6—Communicate results: Now it is important to evaluate if you have been able to achieve your goal that you had planned in the first phase. So, in the last phase, you identify all the key findings, communicate to the stakeholders and determine if the results of the project are a success or a failure based on the criteria developed in Phase.</a:t>
            </a:r>
            <a:endParaRPr lang="en-US" sz="16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12</a:t>
            </a:fld>
            <a:endParaRPr lang="en-US"/>
          </a:p>
        </p:txBody>
      </p:sp>
      <p:pic>
        <p:nvPicPr>
          <p:cNvPr id="5" name="Picture 4" descr="Data Science operationalize - Edureka"/>
          <p:cNvPicPr/>
          <p:nvPr/>
        </p:nvPicPr>
        <p:blipFill>
          <a:blip r:embed="rId2" cstate="print"/>
          <a:srcRect/>
          <a:stretch>
            <a:fillRect/>
          </a:stretch>
        </p:blipFill>
        <p:spPr bwMode="auto">
          <a:xfrm>
            <a:off x="156754" y="514621"/>
            <a:ext cx="809897" cy="1047750"/>
          </a:xfrm>
          <a:prstGeom prst="rect">
            <a:avLst/>
          </a:prstGeom>
          <a:noFill/>
          <a:ln w="9525">
            <a:noFill/>
            <a:miter lim="800000"/>
            <a:headEnd/>
            <a:tailEnd/>
          </a:ln>
        </p:spPr>
      </p:pic>
      <p:pic>
        <p:nvPicPr>
          <p:cNvPr id="8" name="Picture 7" descr="Communication in Data Science - Edureka"/>
          <p:cNvPicPr/>
          <p:nvPr/>
        </p:nvPicPr>
        <p:blipFill>
          <a:blip r:embed="rId3" cstate="print"/>
          <a:srcRect/>
          <a:stretch>
            <a:fillRect/>
          </a:stretch>
        </p:blipFill>
        <p:spPr bwMode="auto">
          <a:xfrm>
            <a:off x="173355" y="2152513"/>
            <a:ext cx="806359" cy="82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Business Intelligence (BI) vs. Data Science</a:t>
            </a:r>
            <a:br>
              <a:rPr lang="en-US" b="1" dirty="0" smtClean="0"/>
            </a:br>
            <a:endParaRPr lang="en-US" dirty="0"/>
          </a:p>
        </p:txBody>
      </p:sp>
      <p:sp>
        <p:nvSpPr>
          <p:cNvPr id="3" name="Content Placeholder 2"/>
          <p:cNvSpPr>
            <a:spLocks noGrp="1"/>
          </p:cNvSpPr>
          <p:nvPr>
            <p:ph idx="1"/>
          </p:nvPr>
        </p:nvSpPr>
        <p:spPr>
          <a:xfrm>
            <a:off x="609600" y="1410789"/>
            <a:ext cx="10972800" cy="4913811"/>
          </a:xfrm>
        </p:spPr>
        <p:txBody>
          <a:bodyPr>
            <a:normAutofit/>
          </a:bodyPr>
          <a:lstStyle/>
          <a:p>
            <a:pPr lvl="0"/>
            <a:r>
              <a:rPr lang="en-US" sz="1600" dirty="0" smtClean="0"/>
              <a:t>Business Intelligence (BI) basically analyzes the previous data to find hindsight and insight to describe business trends. Here BI enables you to take data from external and internal sources, prepare it, run queries on it and create dashboards to answer questions like quarterly revenue analysis or business problems. BI can evaluate the impact of certain events in the near future.</a:t>
            </a:r>
          </a:p>
          <a:p>
            <a:r>
              <a:rPr lang="en-US" sz="1600" dirty="0" smtClean="0"/>
              <a:t>Data Science is a more forward-looking approach, an exploratory way with the focus on analyzing the past or current data and predicting the future outcomes with the aim of making informed decisions. It answers the open-ended questions as to “what” and “how” events occur</a:t>
            </a:r>
            <a:endParaRPr lang="en-US" sz="16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13</a:t>
            </a:fld>
            <a:endParaRPr lang="en-US"/>
          </a:p>
        </p:txBody>
      </p:sp>
      <p:pic>
        <p:nvPicPr>
          <p:cNvPr id="5" name="Picture 4"/>
          <p:cNvPicPr/>
          <p:nvPr/>
        </p:nvPicPr>
        <p:blipFill>
          <a:blip r:embed="rId2" cstate="print"/>
          <a:srcRect/>
          <a:stretch>
            <a:fillRect/>
          </a:stretch>
        </p:blipFill>
        <p:spPr bwMode="auto">
          <a:xfrm>
            <a:off x="1828800" y="3262720"/>
            <a:ext cx="8007531"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14</a:t>
            </a:fld>
            <a:endParaRPr lang="en-US"/>
          </a:p>
        </p:txBody>
      </p:sp>
      <p:sp>
        <p:nvSpPr>
          <p:cNvPr id="6" name="Title 1"/>
          <p:cNvSpPr>
            <a:spLocks noGrp="1"/>
          </p:cNvSpPr>
          <p:nvPr>
            <p:ph idx="1"/>
          </p:nvPr>
        </p:nvSpPr>
        <p:spPr>
          <a:xfrm>
            <a:off x="609600" y="769938"/>
            <a:ext cx="10972800" cy="5554662"/>
          </a:xfrm>
        </p:spPr>
        <p:txBody>
          <a:bodyPr>
            <a:normAutofit lnSpcReduction="10000"/>
          </a:bodyPr>
          <a:lstStyle/>
          <a:p>
            <a:r>
              <a:rPr lang="en-US" dirty="0" smtClean="0"/>
              <a:t> </a:t>
            </a:r>
            <a:r>
              <a:rPr lang="en-US" b="1" dirty="0" smtClean="0"/>
              <a:t>System Analysis</a:t>
            </a:r>
            <a:r>
              <a:rPr lang="en-US" dirty="0" smtClean="0"/>
              <a:t>: </a:t>
            </a:r>
          </a:p>
          <a:p>
            <a:pPr>
              <a:buNone/>
            </a:pPr>
            <a:r>
              <a:rPr lang="en-US" dirty="0" smtClean="0"/>
              <a:t> </a:t>
            </a:r>
          </a:p>
          <a:p>
            <a:pPr>
              <a:buNone/>
            </a:pPr>
            <a:r>
              <a:rPr lang="en-US" dirty="0" smtClean="0"/>
              <a:t>  -  Hardware Requirements:</a:t>
            </a:r>
          </a:p>
          <a:p>
            <a:pPr>
              <a:buNone/>
            </a:pPr>
            <a:r>
              <a:rPr lang="en-US" dirty="0" smtClean="0"/>
              <a:t>                  Processor 	   	:	i3 processor</a:t>
            </a:r>
          </a:p>
          <a:p>
            <a:pPr>
              <a:buNone/>
            </a:pPr>
            <a:r>
              <a:rPr lang="en-US" dirty="0" smtClean="0"/>
              <a:t>		       Memory		           :	  4 GB RAM</a:t>
            </a:r>
          </a:p>
          <a:p>
            <a:pPr>
              <a:buNone/>
            </a:pPr>
            <a:r>
              <a:rPr lang="en-US" dirty="0" smtClean="0"/>
              <a:t>	               Display		           :	 14’’ LCD</a:t>
            </a:r>
          </a:p>
          <a:p>
            <a:pPr>
              <a:buNone/>
            </a:pPr>
            <a:r>
              <a:rPr lang="en-US" dirty="0" smtClean="0"/>
              <a:t>	        Hard disk Drive	           :	   120 GB</a:t>
            </a:r>
          </a:p>
          <a:p>
            <a:pPr>
              <a:buNone/>
            </a:pPr>
            <a:r>
              <a:rPr lang="en-US" dirty="0" smtClean="0"/>
              <a:t> </a:t>
            </a:r>
          </a:p>
          <a:p>
            <a:pPr>
              <a:buNone/>
            </a:pPr>
            <a:r>
              <a:rPr lang="en-US" dirty="0" smtClean="0"/>
              <a:t> -  Software Requirements           :          </a:t>
            </a:r>
            <a:r>
              <a:rPr lang="en-US" u="sng" dirty="0" smtClean="0">
                <a:hlinkClick r:id="rId2"/>
              </a:rPr>
              <a:t>Google Co-laboratory</a:t>
            </a:r>
            <a:r>
              <a:rPr lang="en-US" dirty="0" smtClean="0"/>
              <a:t>, </a:t>
            </a:r>
          </a:p>
          <a:p>
            <a:pPr>
              <a:buNone/>
            </a:pPr>
            <a:r>
              <a:rPr lang="en-US" dirty="0" smtClean="0"/>
              <a:t>                                                                           </a:t>
            </a:r>
            <a:r>
              <a:rPr lang="en-US" dirty="0" err="1" smtClean="0"/>
              <a:t>Jupyternotebook</a:t>
            </a:r>
            <a:endParaRPr lang="en-US" dirty="0" smtClean="0"/>
          </a:p>
          <a:p>
            <a:pPr>
              <a:buNone/>
            </a:pPr>
            <a:r>
              <a:rPr lang="en-US" dirty="0" smtClean="0"/>
              <a:t> </a:t>
            </a:r>
          </a:p>
          <a:p>
            <a:pPr>
              <a:buNone/>
            </a:pPr>
            <a:r>
              <a:rPr lang="en-US" dirty="0" smtClean="0"/>
              <a:t>              Operating System           :	            Windows 7, 8.1,10.</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Datasets</a:t>
            </a:r>
            <a:r>
              <a:rPr lang="en-US" dirty="0" smtClean="0"/>
              <a:t/>
            </a:r>
            <a:br>
              <a:rPr lang="en-US" dirty="0" smtClean="0"/>
            </a:br>
            <a:endParaRPr lang="en-US" dirty="0"/>
          </a:p>
        </p:txBody>
      </p:sp>
      <p:sp>
        <p:nvSpPr>
          <p:cNvPr id="3" name="Content Placeholder 2"/>
          <p:cNvSpPr>
            <a:spLocks noGrp="1"/>
          </p:cNvSpPr>
          <p:nvPr>
            <p:ph idx="1"/>
          </p:nvPr>
        </p:nvSpPr>
        <p:spPr>
          <a:xfrm>
            <a:off x="609600" y="1410789"/>
            <a:ext cx="10972800" cy="4913811"/>
          </a:xfrm>
        </p:spPr>
        <p:txBody>
          <a:bodyPr/>
          <a:lstStyle/>
          <a:p>
            <a:r>
              <a:rPr lang="en-US" dirty="0" smtClean="0"/>
              <a:t>Dealers</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15</a:t>
            </a:fld>
            <a:endParaRPr lang="en-US"/>
          </a:p>
        </p:txBody>
      </p:sp>
      <p:pic>
        <p:nvPicPr>
          <p:cNvPr id="5" name="Picture 4" descr="C:\Users\Asus\OneDrive\Desktop\MCA Final Year Project\Dealer.png"/>
          <p:cNvPicPr/>
          <p:nvPr/>
        </p:nvPicPr>
        <p:blipFill>
          <a:blip r:embed="rId2" cstate="print"/>
          <a:srcRect/>
          <a:stretch>
            <a:fillRect/>
          </a:stretch>
        </p:blipFill>
        <p:spPr bwMode="auto">
          <a:xfrm>
            <a:off x="404950" y="2090059"/>
            <a:ext cx="10750732" cy="4130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16</a:t>
            </a:fld>
            <a:endParaRPr lang="en-US"/>
          </a:p>
        </p:txBody>
      </p:sp>
      <p:sp>
        <p:nvSpPr>
          <p:cNvPr id="6" name="Title 1"/>
          <p:cNvSpPr>
            <a:spLocks noGrp="1"/>
          </p:cNvSpPr>
          <p:nvPr>
            <p:ph idx="1"/>
          </p:nvPr>
        </p:nvSpPr>
        <p:spPr>
          <a:xfrm>
            <a:off x="609600" y="862013"/>
            <a:ext cx="10972800" cy="5462587"/>
          </a:xfrm>
        </p:spPr>
        <p:txBody>
          <a:bodyPr/>
          <a:lstStyle/>
          <a:p>
            <a:r>
              <a:rPr lang="en-US" dirty="0" smtClean="0"/>
              <a:t>Customers</a:t>
            </a:r>
            <a:endParaRPr lang="en-US" dirty="0"/>
          </a:p>
        </p:txBody>
      </p:sp>
      <p:pic>
        <p:nvPicPr>
          <p:cNvPr id="7" name="Picture 6" descr="C:\Users\Asus\OneDrive\Desktop\MCA Final Year Project\customers.png"/>
          <p:cNvPicPr/>
          <p:nvPr/>
        </p:nvPicPr>
        <p:blipFill>
          <a:blip r:embed="rId2" cstate="print"/>
          <a:srcRect/>
          <a:stretch>
            <a:fillRect/>
          </a:stretch>
        </p:blipFill>
        <p:spPr bwMode="auto">
          <a:xfrm>
            <a:off x="548640" y="1776434"/>
            <a:ext cx="10437223" cy="46113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17</a:t>
            </a:fld>
            <a:endParaRPr lang="en-US"/>
          </a:p>
        </p:txBody>
      </p:sp>
      <p:sp>
        <p:nvSpPr>
          <p:cNvPr id="5" name="Title 1"/>
          <p:cNvSpPr>
            <a:spLocks noGrp="1"/>
          </p:cNvSpPr>
          <p:nvPr>
            <p:ph idx="1"/>
          </p:nvPr>
        </p:nvSpPr>
        <p:spPr>
          <a:xfrm>
            <a:off x="609600" y="744538"/>
            <a:ext cx="10972800" cy="5580062"/>
          </a:xfrm>
        </p:spPr>
        <p:txBody>
          <a:bodyPr/>
          <a:lstStyle/>
          <a:p>
            <a:r>
              <a:rPr lang="en-US" dirty="0" smtClean="0"/>
              <a:t>Claims</a:t>
            </a:r>
            <a:endParaRPr lang="en-US" dirty="0"/>
          </a:p>
        </p:txBody>
      </p:sp>
      <p:pic>
        <p:nvPicPr>
          <p:cNvPr id="6" name="Picture 5" descr="C:\Users\Asus\OneDrive\Desktop\MCA Final Year Project\claims.png"/>
          <p:cNvPicPr/>
          <p:nvPr/>
        </p:nvPicPr>
        <p:blipFill>
          <a:blip r:embed="rId2" cstate="print"/>
          <a:srcRect/>
          <a:stretch>
            <a:fillRect/>
          </a:stretch>
        </p:blipFill>
        <p:spPr bwMode="auto">
          <a:xfrm>
            <a:off x="522514" y="1589057"/>
            <a:ext cx="10829109" cy="4785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44583"/>
            <a:ext cx="10972800" cy="5580017"/>
          </a:xfrm>
        </p:spPr>
        <p:txBody>
          <a:bodyPr/>
          <a:lstStyle/>
          <a:p>
            <a:r>
              <a:rPr lang="en-US" dirty="0" smtClean="0"/>
              <a:t>Parts</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18</a:t>
            </a:fld>
            <a:endParaRPr lang="en-US"/>
          </a:p>
        </p:txBody>
      </p:sp>
      <p:pic>
        <p:nvPicPr>
          <p:cNvPr id="5" name="Picture 4" descr="C:\Users\Asus\OneDrive\Desktop\MCA Final Year Project\parts.png"/>
          <p:cNvPicPr/>
          <p:nvPr/>
        </p:nvPicPr>
        <p:blipFill>
          <a:blip r:embed="rId2" cstate="print"/>
          <a:srcRect/>
          <a:stretch>
            <a:fillRect/>
          </a:stretch>
        </p:blipFill>
        <p:spPr bwMode="auto">
          <a:xfrm>
            <a:off x="796834" y="1606731"/>
            <a:ext cx="10528663" cy="454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19</a:t>
            </a:fld>
            <a:endParaRPr lang="en-US"/>
          </a:p>
        </p:txBody>
      </p:sp>
      <p:sp>
        <p:nvSpPr>
          <p:cNvPr id="5" name="Title 1"/>
          <p:cNvSpPr>
            <a:spLocks noGrp="1"/>
          </p:cNvSpPr>
          <p:nvPr>
            <p:ph idx="1"/>
          </p:nvPr>
        </p:nvSpPr>
        <p:spPr>
          <a:xfrm>
            <a:off x="609600" y="719138"/>
            <a:ext cx="10972800" cy="5605462"/>
          </a:xfrm>
        </p:spPr>
        <p:txBody>
          <a:bodyPr/>
          <a:lstStyle/>
          <a:p>
            <a:r>
              <a:rPr lang="en-US" dirty="0" smtClean="0"/>
              <a:t>Transactions</a:t>
            </a:r>
            <a:endParaRPr lang="en-US" dirty="0"/>
          </a:p>
        </p:txBody>
      </p:sp>
      <p:pic>
        <p:nvPicPr>
          <p:cNvPr id="6" name="Picture 5" descr="C:\Users\Asus\OneDrive\Desktop\MCA Final Year Project\transaction.png"/>
          <p:cNvPicPr/>
          <p:nvPr/>
        </p:nvPicPr>
        <p:blipFill>
          <a:blip r:embed="rId2" cstate="print"/>
          <a:srcRect/>
          <a:stretch>
            <a:fillRect/>
          </a:stretch>
        </p:blipFill>
        <p:spPr bwMode="auto">
          <a:xfrm>
            <a:off x="535576" y="1761137"/>
            <a:ext cx="11077303" cy="4417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970201" y="1945315"/>
            <a:ext cx="5566841" cy="1325563"/>
          </a:xfrm>
        </p:spPr>
        <p:txBody>
          <a:bodyPr/>
          <a:lstStyle/>
          <a:p>
            <a:r>
              <a:rPr lang="en-US" dirty="0" smtClean="0"/>
              <a:t>Content</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a:t>
            </a:fld>
            <a:endParaRPr lang="en-US"/>
          </a:p>
        </p:txBody>
      </p:sp>
      <p:sp>
        <p:nvSpPr>
          <p:cNvPr id="19" name="Oval 18"/>
          <p:cNvSpPr/>
          <p:nvPr/>
        </p:nvSpPr>
        <p:spPr>
          <a:xfrm>
            <a:off x="-17720144" y="-6849586"/>
            <a:ext cx="20726400" cy="20726400"/>
          </a:xfrm>
          <a:prstGeom prst="ellipse">
            <a:avLst/>
          </a:prstGeom>
          <a:noFill/>
          <a:ln w="152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196100" y="467916"/>
            <a:ext cx="908462"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174993" y="630824"/>
            <a:ext cx="6332078" cy="369332"/>
          </a:xfrm>
          <a:prstGeom prst="rect">
            <a:avLst/>
          </a:prstGeom>
          <a:noFill/>
        </p:spPr>
        <p:txBody>
          <a:bodyPr wrap="square" rtlCol="0">
            <a:spAutoFit/>
          </a:bodyPr>
          <a:lstStyle/>
          <a:p>
            <a:r>
              <a:rPr lang="en-US" dirty="0" smtClean="0"/>
              <a:t>Introduction to  Automobile Spare Parts Management System </a:t>
            </a:r>
            <a:endParaRPr lang="en-US" dirty="0"/>
          </a:p>
        </p:txBody>
      </p:sp>
      <p:sp>
        <p:nvSpPr>
          <p:cNvPr id="25" name="TextBox 24"/>
          <p:cNvSpPr txBox="1"/>
          <p:nvPr/>
        </p:nvSpPr>
        <p:spPr>
          <a:xfrm>
            <a:off x="4106061" y="3185024"/>
            <a:ext cx="7034784" cy="369332"/>
          </a:xfrm>
          <a:prstGeom prst="rect">
            <a:avLst/>
          </a:prstGeom>
          <a:noFill/>
        </p:spPr>
        <p:txBody>
          <a:bodyPr wrap="square" rtlCol="0">
            <a:spAutoFit/>
          </a:bodyPr>
          <a:lstStyle/>
          <a:p>
            <a:r>
              <a:rPr lang="en-US" dirty="0" smtClean="0"/>
              <a:t>Exploratory Data Analysis</a:t>
            </a:r>
          </a:p>
        </p:txBody>
      </p:sp>
      <p:sp>
        <p:nvSpPr>
          <p:cNvPr id="31" name="Oval 30"/>
          <p:cNvSpPr/>
          <p:nvPr/>
        </p:nvSpPr>
        <p:spPr>
          <a:xfrm>
            <a:off x="2457843" y="1679170"/>
            <a:ext cx="908462"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14906" y="2920904"/>
            <a:ext cx="908462"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514906" y="4162638"/>
            <a:ext cx="908462"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77819" y="5410468"/>
            <a:ext cx="908462"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72754" y="2312894"/>
            <a:ext cx="5876364" cy="369332"/>
          </a:xfrm>
          <a:prstGeom prst="rect">
            <a:avLst/>
          </a:prstGeom>
          <a:noFill/>
        </p:spPr>
        <p:txBody>
          <a:bodyPr wrap="square" rtlCol="0">
            <a:spAutoFit/>
          </a:bodyPr>
          <a:lstStyle/>
          <a:p>
            <a:r>
              <a:rPr lang="en-US" dirty="0" smtClean="0"/>
              <a:t>Python Libraries for Data Science</a:t>
            </a:r>
            <a:endParaRPr lang="en-US" dirty="0"/>
          </a:p>
        </p:txBody>
      </p:sp>
      <p:sp>
        <p:nvSpPr>
          <p:cNvPr id="17" name="TextBox 16"/>
          <p:cNvSpPr txBox="1"/>
          <p:nvPr/>
        </p:nvSpPr>
        <p:spPr>
          <a:xfrm>
            <a:off x="4101352" y="4073587"/>
            <a:ext cx="4155141" cy="646331"/>
          </a:xfrm>
          <a:prstGeom prst="rect">
            <a:avLst/>
          </a:prstGeom>
          <a:noFill/>
        </p:spPr>
        <p:txBody>
          <a:bodyPr wrap="square" rtlCol="0">
            <a:spAutoFit/>
          </a:bodyPr>
          <a:lstStyle/>
          <a:p>
            <a:r>
              <a:rPr lang="en-US" dirty="0" smtClean="0"/>
              <a:t>Cross Validation </a:t>
            </a:r>
          </a:p>
          <a:p>
            <a:endParaRPr lang="en-US" dirty="0"/>
          </a:p>
        </p:txBody>
      </p:sp>
      <p:sp>
        <p:nvSpPr>
          <p:cNvPr id="18" name="TextBox 17"/>
          <p:cNvSpPr txBox="1"/>
          <p:nvPr/>
        </p:nvSpPr>
        <p:spPr>
          <a:xfrm>
            <a:off x="3415553" y="4262718"/>
            <a:ext cx="5540188" cy="646331"/>
          </a:xfrm>
          <a:prstGeom prst="rect">
            <a:avLst/>
          </a:prstGeom>
          <a:noFill/>
        </p:spPr>
        <p:txBody>
          <a:bodyPr wrap="square" rtlCol="0">
            <a:spAutoFit/>
          </a:bodyPr>
          <a:lstStyle/>
          <a:p>
            <a:r>
              <a:rPr lang="en-US" dirty="0" smtClean="0"/>
              <a:t> </a:t>
            </a:r>
          </a:p>
          <a:p>
            <a:endParaRPr lang="en-US" dirty="0"/>
          </a:p>
        </p:txBody>
      </p:sp>
      <p:sp>
        <p:nvSpPr>
          <p:cNvPr id="21" name="TextBox 20"/>
          <p:cNvSpPr txBox="1"/>
          <p:nvPr/>
        </p:nvSpPr>
        <p:spPr>
          <a:xfrm>
            <a:off x="3729318" y="5047130"/>
            <a:ext cx="5616388" cy="369332"/>
          </a:xfrm>
          <a:prstGeom prst="rect">
            <a:avLst/>
          </a:prstGeom>
          <a:noFill/>
        </p:spPr>
        <p:txBody>
          <a:bodyPr wrap="square" rtlCol="0">
            <a:spAutoFit/>
          </a:bodyPr>
          <a:lstStyle/>
          <a:p>
            <a:r>
              <a:rPr lang="en-US" dirty="0" smtClean="0"/>
              <a:t>Decision Tree Algorithm</a:t>
            </a:r>
            <a:endParaRPr lang="en-US" dirty="0"/>
          </a:p>
        </p:txBody>
      </p:sp>
      <p:sp>
        <p:nvSpPr>
          <p:cNvPr id="24" name="TextBox 23"/>
          <p:cNvSpPr txBox="1"/>
          <p:nvPr/>
        </p:nvSpPr>
        <p:spPr>
          <a:xfrm>
            <a:off x="3563471" y="1398495"/>
            <a:ext cx="5540188" cy="369332"/>
          </a:xfrm>
          <a:prstGeom prst="rect">
            <a:avLst/>
          </a:prstGeom>
          <a:noFill/>
        </p:spPr>
        <p:txBody>
          <a:bodyPr wrap="square" rtlCol="0">
            <a:spAutoFit/>
          </a:bodyPr>
          <a:lstStyle/>
          <a:p>
            <a:r>
              <a:rPr lang="en-US" dirty="0" smtClean="0"/>
              <a:t> Introduction to Python with data science</a:t>
            </a:r>
            <a:endParaRPr lang="en-US" dirty="0"/>
          </a:p>
        </p:txBody>
      </p:sp>
      <p:sp>
        <p:nvSpPr>
          <p:cNvPr id="28" name="TextBox 27"/>
          <p:cNvSpPr txBox="1"/>
          <p:nvPr/>
        </p:nvSpPr>
        <p:spPr>
          <a:xfrm>
            <a:off x="3424518" y="5925671"/>
            <a:ext cx="5616388" cy="369332"/>
          </a:xfrm>
          <a:prstGeom prst="rect">
            <a:avLst/>
          </a:prstGeom>
          <a:noFill/>
        </p:spPr>
        <p:txBody>
          <a:bodyPr wrap="square" rtlCol="0">
            <a:spAutoFit/>
          </a:bodyPr>
          <a:lstStyle/>
          <a:p>
            <a:r>
              <a:rPr lang="en-US" dirty="0" smtClean="0"/>
              <a:t>Conclusion</a:t>
            </a:r>
            <a:endParaRPr lang="en-US" dirty="0"/>
          </a:p>
        </p:txBody>
      </p:sp>
    </p:spTree>
    <p:extLst>
      <p:ext uri="{BB962C8B-B14F-4D97-AF65-F5344CB8AC3E}">
        <p14:creationId xmlns="" xmlns:p14="http://schemas.microsoft.com/office/powerpoint/2010/main" val="3534811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49086"/>
            <a:ext cx="10972800" cy="5475514"/>
          </a:xfrm>
        </p:spPr>
        <p:txBody>
          <a:bodyPr/>
          <a:lstStyle/>
          <a:p>
            <a:pPr>
              <a:buFont typeface="Arial" pitchFamily="34" charset="0"/>
              <a:buChar char="•"/>
            </a:pPr>
            <a:r>
              <a:rPr lang="en-US" dirty="0" smtClean="0"/>
              <a:t>Vendors</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20</a:t>
            </a:fld>
            <a:endParaRPr lang="en-US"/>
          </a:p>
        </p:txBody>
      </p:sp>
      <p:pic>
        <p:nvPicPr>
          <p:cNvPr id="5" name="Picture 4" descr="C:\Users\Asus\OneDrive\Desktop\MCA Final Year Project\vendor.png"/>
          <p:cNvPicPr/>
          <p:nvPr/>
        </p:nvPicPr>
        <p:blipFill>
          <a:blip r:embed="rId2" cstate="print"/>
          <a:srcRect/>
          <a:stretch>
            <a:fillRect/>
          </a:stretch>
        </p:blipFill>
        <p:spPr bwMode="auto">
          <a:xfrm>
            <a:off x="600891" y="1815737"/>
            <a:ext cx="10816046" cy="4689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09" y="900031"/>
            <a:ext cx="10972800" cy="1143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diagram</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21</a:t>
            </a:fld>
            <a:endParaRPr lang="en-US"/>
          </a:p>
        </p:txBody>
      </p:sp>
      <p:pic>
        <p:nvPicPr>
          <p:cNvPr id="5" name="Content Placeholder 4" descr="C:\Users\Asus\OneDrive\Desktop\MCA Final Year Project\Untitled.png"/>
          <p:cNvPicPr>
            <a:picLocks noGrp="1"/>
          </p:cNvPicPr>
          <p:nvPr>
            <p:ph idx="1"/>
          </p:nvPr>
        </p:nvPicPr>
        <p:blipFill>
          <a:blip r:embed="rId2" cstate="print"/>
          <a:srcRect/>
          <a:stretch>
            <a:fillRect/>
          </a:stretch>
        </p:blipFill>
        <p:spPr bwMode="auto">
          <a:xfrm>
            <a:off x="1018902" y="2076957"/>
            <a:ext cx="10868297" cy="4310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Libraries for Data Science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Many popular Python toolboxes/libraries:</a:t>
            </a:r>
          </a:p>
          <a:p>
            <a:pPr lvl="1"/>
            <a:r>
              <a:rPr lang="en-US" dirty="0" err="1" smtClean="0"/>
              <a:t>NumPy</a:t>
            </a:r>
            <a:endParaRPr lang="en-US" dirty="0" smtClean="0"/>
          </a:p>
          <a:p>
            <a:pPr lvl="1"/>
            <a:r>
              <a:rPr lang="en-US" dirty="0" smtClean="0"/>
              <a:t>Pandas</a:t>
            </a:r>
          </a:p>
          <a:p>
            <a:pPr lvl="1"/>
            <a:r>
              <a:rPr lang="en-US" dirty="0" err="1" smtClean="0"/>
              <a:t>SciKit</a:t>
            </a:r>
            <a:r>
              <a:rPr lang="en-US" dirty="0" smtClean="0"/>
              <a:t>-Learn</a:t>
            </a:r>
          </a:p>
          <a:p>
            <a:pPr marL="457200" lvl="1" indent="0">
              <a:buNone/>
            </a:pPr>
            <a:endParaRPr lang="en-US" dirty="0" smtClean="0"/>
          </a:p>
          <a:p>
            <a:pPr marL="0" indent="0">
              <a:buNone/>
            </a:pPr>
            <a:r>
              <a:rPr lang="en-US" dirty="0" smtClean="0"/>
              <a:t>Visualization libraries</a:t>
            </a:r>
          </a:p>
          <a:p>
            <a:pPr lvl="1"/>
            <a:r>
              <a:rPr lang="en-US" dirty="0" err="1"/>
              <a:t>m</a:t>
            </a:r>
            <a:r>
              <a:rPr lang="en-US" dirty="0" err="1" smtClean="0"/>
              <a:t>atplotlib</a:t>
            </a:r>
            <a:endParaRPr lang="en-US" dirty="0" smtClean="0"/>
          </a:p>
          <a:p>
            <a:pPr lvl="1"/>
            <a:r>
              <a:rPr lang="en-US" dirty="0" smtClean="0"/>
              <a:t>Seaborn</a:t>
            </a:r>
          </a:p>
        </p:txBody>
      </p:sp>
      <p:sp>
        <p:nvSpPr>
          <p:cNvPr id="4" name="Slide Number Placeholder 3"/>
          <p:cNvSpPr>
            <a:spLocks noGrp="1"/>
          </p:cNvSpPr>
          <p:nvPr>
            <p:ph type="sldNum" sz="quarter" idx="12"/>
          </p:nvPr>
        </p:nvSpPr>
        <p:spPr/>
        <p:txBody>
          <a:bodyPr/>
          <a:lstStyle/>
          <a:p>
            <a:fld id="{B841CA95-E0BC-48B5-948A-ECC494EB4D84}" type="slidenum">
              <a:rPr lang="en-US" smtClean="0"/>
              <a:pPr/>
              <a:t>22</a:t>
            </a:fld>
            <a:endParaRPr lang="en-US"/>
          </a:p>
        </p:txBody>
      </p:sp>
    </p:spTree>
    <p:extLst>
      <p:ext uri="{BB962C8B-B14F-4D97-AF65-F5344CB8AC3E}">
        <p14:creationId xmlns:p14="http://schemas.microsoft.com/office/powerpoint/2010/main" xmlns="" val="3973478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27017"/>
            <a:ext cx="10972800" cy="6230983"/>
          </a:xfrm>
        </p:spPr>
        <p:txBody>
          <a:bodyPr>
            <a:normAutofit/>
          </a:bodyPr>
          <a:lstStyle/>
          <a:p>
            <a:pPr marL="0" indent="0">
              <a:buNone/>
            </a:pPr>
            <a:r>
              <a:rPr lang="en-US" i="1" dirty="0" err="1" smtClean="0"/>
              <a:t>NumPy</a:t>
            </a:r>
            <a:r>
              <a:rPr lang="en-US" i="1" dirty="0" smtClean="0"/>
              <a:t>:</a:t>
            </a:r>
          </a:p>
          <a:p>
            <a:pPr lvl="1">
              <a:buFont typeface="Wingdings" panose="05000000000000000000" pitchFamily="2" charset="2"/>
              <a:buChar char="§"/>
            </a:pPr>
            <a:r>
              <a:rPr lang="en-US" sz="2000" dirty="0" smtClean="0"/>
              <a:t>introduces objects for multidimensional arrays and matrices, as well as functions that allow to easily perform advanced mathematical and statistical operations on those objects</a:t>
            </a:r>
            <a:endParaRPr lang="en-US" sz="2000" dirty="0"/>
          </a:p>
          <a:p>
            <a:pPr lvl="1">
              <a:buFont typeface="Wingdings" panose="05000000000000000000" pitchFamily="2" charset="2"/>
              <a:buChar char="§"/>
            </a:pPr>
            <a:r>
              <a:rPr lang="en-US" sz="2000" dirty="0"/>
              <a:t>p</a:t>
            </a:r>
            <a:r>
              <a:rPr lang="en-US" sz="2000" dirty="0" smtClean="0"/>
              <a:t>rovides vectorization of mathematical operations on arrays and matrices which significantly improves the performance</a:t>
            </a:r>
          </a:p>
          <a:p>
            <a:pPr lvl="1">
              <a:buFont typeface="Wingdings" panose="05000000000000000000" pitchFamily="2" charset="2"/>
              <a:buChar char="§"/>
            </a:pPr>
            <a:r>
              <a:rPr lang="en-US" sz="2000" dirty="0" smtClean="0"/>
              <a:t>many other python libraries are built on </a:t>
            </a:r>
            <a:r>
              <a:rPr lang="en-US" sz="2000" dirty="0" err="1" smtClean="0"/>
              <a:t>NumPy</a:t>
            </a:r>
            <a:endParaRPr lang="en-US" sz="2000" dirty="0" smtClean="0"/>
          </a:p>
          <a:p>
            <a:pPr marL="0" indent="0">
              <a:buNone/>
            </a:pPr>
            <a:r>
              <a:rPr lang="en-US" i="1" dirty="0" smtClean="0"/>
              <a:t>Pandas:</a:t>
            </a:r>
          </a:p>
          <a:p>
            <a:pPr lvl="1">
              <a:buFont typeface="Wingdings" panose="05000000000000000000" pitchFamily="2" charset="2"/>
              <a:buChar char="§"/>
            </a:pPr>
            <a:r>
              <a:rPr lang="en-US" sz="2200" dirty="0" smtClean="0"/>
              <a:t>adds data structures and tools designed to work with table-like data (similar to Series and Data Frames in R)</a:t>
            </a:r>
          </a:p>
          <a:p>
            <a:pPr lvl="1">
              <a:buFont typeface="Wingdings" panose="05000000000000000000" pitchFamily="2" charset="2"/>
              <a:buChar char="§"/>
            </a:pPr>
            <a:r>
              <a:rPr lang="en-US" sz="2200" dirty="0" smtClean="0"/>
              <a:t>provides tools for data manipulation: reshaping, merging, sorting, slicing, aggregation etc.</a:t>
            </a:r>
          </a:p>
          <a:p>
            <a:pPr lvl="1">
              <a:buFont typeface="Wingdings" panose="05000000000000000000" pitchFamily="2" charset="2"/>
              <a:buChar char="§"/>
            </a:pPr>
            <a:r>
              <a:rPr lang="en-US" sz="2200" dirty="0" smtClean="0"/>
              <a:t>allows handling missing data</a:t>
            </a:r>
            <a:endParaRPr lang="en-US" sz="2000" dirty="0" smtClean="0"/>
          </a:p>
          <a:p>
            <a:pPr marL="0" indent="0">
              <a:buNone/>
            </a:pPr>
            <a:r>
              <a:rPr lang="en-US" i="1" dirty="0" err="1" smtClean="0"/>
              <a:t>SciKit</a:t>
            </a:r>
            <a:r>
              <a:rPr lang="en-US" i="1" dirty="0" smtClean="0"/>
              <a:t>-Learn:</a:t>
            </a:r>
          </a:p>
          <a:p>
            <a:pPr lvl="1">
              <a:buFont typeface="Wingdings" panose="05000000000000000000" pitchFamily="2" charset="2"/>
              <a:buChar char="§"/>
            </a:pPr>
            <a:r>
              <a:rPr lang="en-US" sz="2000" dirty="0" smtClean="0"/>
              <a:t>provides machine learning algorithms: classification, regression, clustering, model validation etc.</a:t>
            </a:r>
          </a:p>
          <a:p>
            <a:pPr lvl="1">
              <a:buFont typeface="Wingdings" panose="05000000000000000000" pitchFamily="2" charset="2"/>
              <a:buChar char="§"/>
            </a:pPr>
            <a:r>
              <a:rPr lang="en-US" sz="2000" dirty="0" smtClean="0"/>
              <a:t>built on </a:t>
            </a:r>
            <a:r>
              <a:rPr lang="en-US" sz="2000" dirty="0" err="1" smtClean="0"/>
              <a:t>NumPy</a:t>
            </a:r>
            <a:r>
              <a:rPr lang="en-US" sz="2000" dirty="0" smtClean="0"/>
              <a:t>, </a:t>
            </a:r>
            <a:r>
              <a:rPr lang="en-US" sz="2000" dirty="0" err="1" smtClean="0"/>
              <a:t>SciPy</a:t>
            </a:r>
            <a:r>
              <a:rPr lang="en-US" sz="2000" dirty="0" smtClean="0"/>
              <a:t> and </a:t>
            </a:r>
            <a:r>
              <a:rPr lang="en-US" sz="2000" dirty="0" err="1" smtClean="0"/>
              <a:t>matplotlib</a:t>
            </a:r>
            <a:endParaRPr lang="en-US" sz="2000" dirty="0" smtClean="0"/>
          </a:p>
          <a:p>
            <a:pPr lvl="1">
              <a:buNone/>
            </a:pPr>
            <a:endParaRPr lang="en-US" sz="2200" dirty="0" smtClean="0"/>
          </a:p>
        </p:txBody>
      </p:sp>
      <p:sp>
        <p:nvSpPr>
          <p:cNvPr id="4" name="Slide Number Placeholder 3"/>
          <p:cNvSpPr>
            <a:spLocks noGrp="1"/>
          </p:cNvSpPr>
          <p:nvPr>
            <p:ph type="sldNum" sz="quarter" idx="12"/>
          </p:nvPr>
        </p:nvSpPr>
        <p:spPr/>
        <p:txBody>
          <a:bodyPr/>
          <a:lstStyle/>
          <a:p>
            <a:fld id="{B841CA95-E0BC-48B5-948A-ECC494EB4D84}" type="slidenum">
              <a:rPr lang="en-US" smtClean="0"/>
              <a:pPr/>
              <a:t>23</a:t>
            </a:fld>
            <a:endParaRPr lang="en-US"/>
          </a:p>
        </p:txBody>
      </p:sp>
    </p:spTree>
    <p:extLst>
      <p:ext uri="{BB962C8B-B14F-4D97-AF65-F5344CB8AC3E}">
        <p14:creationId xmlns:p14="http://schemas.microsoft.com/office/powerpoint/2010/main" xmlns="" val="33640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83771"/>
            <a:ext cx="10972800" cy="5540829"/>
          </a:xfrm>
        </p:spPr>
        <p:txBody>
          <a:bodyPr/>
          <a:lstStyle/>
          <a:p>
            <a:pPr marL="0" indent="0">
              <a:buNone/>
            </a:pPr>
            <a:r>
              <a:rPr lang="en-US" i="1" dirty="0" smtClean="0"/>
              <a:t>matplotlib:</a:t>
            </a:r>
          </a:p>
          <a:p>
            <a:pPr lvl="1">
              <a:buFont typeface="Wingdings" panose="05000000000000000000" pitchFamily="2" charset="2"/>
              <a:buChar char="§"/>
            </a:pPr>
            <a:r>
              <a:rPr lang="en-US" dirty="0"/>
              <a:t>p</a:t>
            </a:r>
            <a:r>
              <a:rPr lang="en-US" dirty="0" smtClean="0"/>
              <a:t>ython </a:t>
            </a:r>
            <a:r>
              <a:rPr lang="en-US" dirty="0"/>
              <a:t>2D plotting library which produces publication quality figures in a variety of hardcopy formats </a:t>
            </a:r>
          </a:p>
          <a:p>
            <a:pPr lvl="1">
              <a:buFont typeface="Wingdings" panose="05000000000000000000" pitchFamily="2" charset="2"/>
              <a:buChar char="§"/>
            </a:pPr>
            <a:r>
              <a:rPr lang="en-US" dirty="0"/>
              <a:t>a</a:t>
            </a:r>
            <a:r>
              <a:rPr lang="en-US" dirty="0" smtClean="0"/>
              <a:t> set of functionalities similar to those of MATLAB</a:t>
            </a:r>
            <a:endParaRPr lang="en-US" dirty="0"/>
          </a:p>
          <a:p>
            <a:pPr lvl="1">
              <a:buFont typeface="Wingdings" panose="05000000000000000000" pitchFamily="2" charset="2"/>
              <a:buChar char="§"/>
            </a:pPr>
            <a:r>
              <a:rPr lang="en-US" dirty="0" smtClean="0"/>
              <a:t>line plots, scatter plots, </a:t>
            </a:r>
            <a:r>
              <a:rPr lang="en-US" dirty="0" err="1" smtClean="0"/>
              <a:t>barcharts</a:t>
            </a:r>
            <a:r>
              <a:rPr lang="en-US" dirty="0" smtClean="0"/>
              <a:t>, histograms, pie charts etc.</a:t>
            </a:r>
            <a:endParaRPr lang="en-US" dirty="0"/>
          </a:p>
          <a:p>
            <a:pPr lvl="1">
              <a:buFont typeface="Wingdings" panose="05000000000000000000" pitchFamily="2" charset="2"/>
              <a:buChar char="§"/>
            </a:pPr>
            <a:r>
              <a:rPr lang="en-US" dirty="0" smtClean="0"/>
              <a:t>relatively low-level; some effort needed to create advanced visualization</a:t>
            </a:r>
          </a:p>
          <a:p>
            <a:pPr marL="0" indent="0">
              <a:buNone/>
            </a:pPr>
            <a:r>
              <a:rPr lang="en-US" i="1" dirty="0" err="1" smtClean="0"/>
              <a:t>Seaborn</a:t>
            </a:r>
            <a:r>
              <a:rPr lang="en-US" i="1" dirty="0" smtClean="0"/>
              <a:t>:</a:t>
            </a:r>
          </a:p>
          <a:p>
            <a:pPr lvl="1">
              <a:buFont typeface="Wingdings" panose="05000000000000000000" pitchFamily="2" charset="2"/>
              <a:buChar char="§"/>
            </a:pPr>
            <a:r>
              <a:rPr lang="en-US" dirty="0" smtClean="0"/>
              <a:t>based on </a:t>
            </a:r>
            <a:r>
              <a:rPr lang="en-US" dirty="0" err="1" smtClean="0"/>
              <a:t>matplotlib</a:t>
            </a:r>
            <a:r>
              <a:rPr lang="en-US" dirty="0" smtClean="0"/>
              <a:t> </a:t>
            </a:r>
          </a:p>
          <a:p>
            <a:pPr lvl="1">
              <a:buFont typeface="Wingdings" panose="05000000000000000000" pitchFamily="2" charset="2"/>
              <a:buChar char="§"/>
            </a:pPr>
            <a:r>
              <a:rPr lang="en-US" dirty="0" smtClean="0"/>
              <a:t>provides high level interface for drawing attractive statistical graphics</a:t>
            </a:r>
          </a:p>
          <a:p>
            <a:pPr lvl="1">
              <a:buFont typeface="Wingdings" panose="05000000000000000000" pitchFamily="2" charset="2"/>
              <a:buChar char="§"/>
            </a:pPr>
            <a:r>
              <a:rPr lang="en-US" dirty="0" smtClean="0"/>
              <a:t>Similar (in style) to the popular ggplot2 library in R</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841CA95-E0BC-48B5-948A-ECC494EB4D84}" type="slidenum">
              <a:rPr lang="en-US" smtClean="0"/>
              <a:pPr/>
              <a:t>24</a:t>
            </a:fld>
            <a:endParaRPr lang="en-US"/>
          </a:p>
        </p:txBody>
      </p:sp>
    </p:spTree>
    <p:extLst>
      <p:ext uri="{BB962C8B-B14F-4D97-AF65-F5344CB8AC3E}">
        <p14:creationId xmlns:p14="http://schemas.microsoft.com/office/powerpoint/2010/main" xmlns="" val="4185346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03" y="664899"/>
            <a:ext cx="10972800" cy="1143000"/>
          </a:xfrm>
        </p:spPr>
        <p:txBody>
          <a:bodyPr>
            <a:normAutofit/>
          </a:bodyPr>
          <a:lstStyle/>
          <a:p>
            <a:r>
              <a:rPr lang="en-US" sz="2400" dirty="0" smtClean="0"/>
              <a:t>Loading Python Libraries</a:t>
            </a:r>
            <a:endParaRPr lang="en-US" sz="24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25</a:t>
            </a:fld>
            <a:endParaRPr lang="en-US"/>
          </a:p>
        </p:txBody>
      </p:sp>
      <p:pic>
        <p:nvPicPr>
          <p:cNvPr id="9" name="Picture 8" descr="importing libraries.png"/>
          <p:cNvPicPr>
            <a:picLocks noChangeAspect="1"/>
          </p:cNvPicPr>
          <p:nvPr/>
        </p:nvPicPr>
        <p:blipFill>
          <a:blip r:embed="rId2"/>
          <a:stretch>
            <a:fillRect/>
          </a:stretch>
        </p:blipFill>
        <p:spPr>
          <a:xfrm>
            <a:off x="248194" y="2212720"/>
            <a:ext cx="9766218" cy="1000742"/>
          </a:xfrm>
          <a:prstGeom prst="rect">
            <a:avLst/>
          </a:prstGeom>
        </p:spPr>
      </p:pic>
      <p:sp>
        <p:nvSpPr>
          <p:cNvPr id="13" name="Title 1"/>
          <p:cNvSpPr txBox="1">
            <a:spLocks/>
          </p:cNvSpPr>
          <p:nvPr/>
        </p:nvSpPr>
        <p:spPr>
          <a:xfrm>
            <a:off x="370114" y="2926081"/>
            <a:ext cx="10972800" cy="88827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2"/>
                </a:solidFill>
                <a:effectLst/>
                <a:uLnTx/>
                <a:uFillTx/>
                <a:latin typeface="+mj-lt"/>
                <a:ea typeface="+mj-ea"/>
                <a:cs typeface="+mj-cs"/>
              </a:rPr>
              <a:t>Loading Data</a:t>
            </a:r>
            <a:endParaRPr kumimoji="0" lang="en-US" sz="2400" b="0" i="0" u="none" strike="noStrike" kern="1200" cap="none" spc="0" normalizeH="0" baseline="0" noProof="0" dirty="0">
              <a:ln>
                <a:noFill/>
              </a:ln>
              <a:solidFill>
                <a:schemeClr val="tx2"/>
              </a:solidFill>
              <a:effectLst/>
              <a:uLnTx/>
              <a:uFillTx/>
              <a:latin typeface="+mj-lt"/>
              <a:ea typeface="+mj-ea"/>
              <a:cs typeface="+mj-cs"/>
            </a:endParaRPr>
          </a:p>
        </p:txBody>
      </p:sp>
      <p:pic>
        <p:nvPicPr>
          <p:cNvPr id="14" name="Picture 13" descr="loadig data.png"/>
          <p:cNvPicPr>
            <a:picLocks noChangeAspect="1"/>
          </p:cNvPicPr>
          <p:nvPr/>
        </p:nvPicPr>
        <p:blipFill>
          <a:blip r:embed="rId3"/>
          <a:stretch>
            <a:fillRect/>
          </a:stretch>
        </p:blipFill>
        <p:spPr>
          <a:xfrm>
            <a:off x="217012" y="4153605"/>
            <a:ext cx="10059805" cy="1581371"/>
          </a:xfrm>
          <a:prstGeom prst="rect">
            <a:avLst/>
          </a:prstGeom>
        </p:spPr>
      </p:pic>
    </p:spTree>
    <p:extLst>
      <p:ext uri="{BB962C8B-B14F-4D97-AF65-F5344CB8AC3E}">
        <p14:creationId xmlns="" xmlns:p14="http://schemas.microsoft.com/office/powerpoint/2010/main" val="1438978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03" y="664899"/>
            <a:ext cx="10972800" cy="1143000"/>
          </a:xfrm>
        </p:spPr>
        <p:txBody>
          <a:bodyPr>
            <a:normAutofit/>
          </a:bodyPr>
          <a:lstStyle/>
          <a:p>
            <a:r>
              <a:rPr lang="en-US" sz="2400" dirty="0" smtClean="0"/>
              <a:t>Loading Python Libraries</a:t>
            </a:r>
            <a:endParaRPr lang="en-US" sz="24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26</a:t>
            </a:fld>
            <a:endParaRPr lang="en-US"/>
          </a:p>
        </p:txBody>
      </p:sp>
      <p:pic>
        <p:nvPicPr>
          <p:cNvPr id="9" name="Picture 8" descr="importing libraries.png"/>
          <p:cNvPicPr>
            <a:picLocks noChangeAspect="1"/>
          </p:cNvPicPr>
          <p:nvPr/>
        </p:nvPicPr>
        <p:blipFill>
          <a:blip r:embed="rId2"/>
          <a:stretch>
            <a:fillRect/>
          </a:stretch>
        </p:blipFill>
        <p:spPr>
          <a:xfrm>
            <a:off x="248194" y="2212720"/>
            <a:ext cx="9766218" cy="1000742"/>
          </a:xfrm>
          <a:prstGeom prst="rect">
            <a:avLst/>
          </a:prstGeom>
        </p:spPr>
      </p:pic>
      <p:sp>
        <p:nvSpPr>
          <p:cNvPr id="13" name="Title 1"/>
          <p:cNvSpPr txBox="1">
            <a:spLocks/>
          </p:cNvSpPr>
          <p:nvPr/>
        </p:nvSpPr>
        <p:spPr>
          <a:xfrm>
            <a:off x="370114" y="2926081"/>
            <a:ext cx="10972800" cy="88827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2"/>
                </a:solidFill>
                <a:effectLst/>
                <a:uLnTx/>
                <a:uFillTx/>
                <a:latin typeface="+mj-lt"/>
                <a:ea typeface="+mj-ea"/>
                <a:cs typeface="+mj-cs"/>
              </a:rPr>
              <a:t>Loading Data</a:t>
            </a:r>
            <a:endParaRPr kumimoji="0" lang="en-US" sz="2400" b="0" i="0" u="none" strike="noStrike" kern="1200" cap="none" spc="0" normalizeH="0" baseline="0" noProof="0" dirty="0">
              <a:ln>
                <a:noFill/>
              </a:ln>
              <a:solidFill>
                <a:schemeClr val="tx2"/>
              </a:solidFill>
              <a:effectLst/>
              <a:uLnTx/>
              <a:uFillTx/>
              <a:latin typeface="+mj-lt"/>
              <a:ea typeface="+mj-ea"/>
              <a:cs typeface="+mj-cs"/>
            </a:endParaRPr>
          </a:p>
        </p:txBody>
      </p:sp>
      <p:pic>
        <p:nvPicPr>
          <p:cNvPr id="14" name="Picture 13" descr="loadig data.png"/>
          <p:cNvPicPr>
            <a:picLocks noChangeAspect="1"/>
          </p:cNvPicPr>
          <p:nvPr/>
        </p:nvPicPr>
        <p:blipFill>
          <a:blip r:embed="rId3"/>
          <a:stretch>
            <a:fillRect/>
          </a:stretch>
        </p:blipFill>
        <p:spPr>
          <a:xfrm>
            <a:off x="217012" y="4153605"/>
            <a:ext cx="10059805" cy="1581371"/>
          </a:xfrm>
          <a:prstGeom prst="rect">
            <a:avLst/>
          </a:prstGeom>
        </p:spPr>
      </p:pic>
    </p:spTree>
    <p:extLst>
      <p:ext uri="{BB962C8B-B14F-4D97-AF65-F5344CB8AC3E}">
        <p14:creationId xmlns="" xmlns:p14="http://schemas.microsoft.com/office/powerpoint/2010/main" val="1438978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26" y="3512602"/>
            <a:ext cx="10972800" cy="510758"/>
          </a:xfrm>
        </p:spPr>
        <p:txBody>
          <a:bodyPr>
            <a:normAutofit fontScale="90000"/>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Data Preparations  and Cleaning</a:t>
            </a:r>
            <a:br>
              <a:rPr lang="en-US" sz="2800" dirty="0" smtClean="0"/>
            </a:br>
            <a:endParaRPr lang="en-US" sz="1600" dirty="0">
              <a:solidFill>
                <a:schemeClr val="tx1"/>
              </a:solidFill>
            </a:endParaRPr>
          </a:p>
        </p:txBody>
      </p:sp>
      <p:pic>
        <p:nvPicPr>
          <p:cNvPr id="5" name="Content Placeholder 4" descr="reading the data.png"/>
          <p:cNvPicPr>
            <a:picLocks noGrp="1" noChangeAspect="1"/>
          </p:cNvPicPr>
          <p:nvPr>
            <p:ph idx="1"/>
          </p:nvPr>
        </p:nvPicPr>
        <p:blipFill>
          <a:blip r:embed="rId2"/>
          <a:stretch>
            <a:fillRect/>
          </a:stretch>
        </p:blipFill>
        <p:spPr>
          <a:xfrm>
            <a:off x="496388" y="1985556"/>
            <a:ext cx="10706951" cy="1110341"/>
          </a:xfrm>
        </p:spPr>
      </p:pic>
      <p:sp>
        <p:nvSpPr>
          <p:cNvPr id="4" name="Slide Number Placeholder 3"/>
          <p:cNvSpPr>
            <a:spLocks noGrp="1"/>
          </p:cNvSpPr>
          <p:nvPr>
            <p:ph type="sldNum" sz="quarter" idx="12"/>
          </p:nvPr>
        </p:nvSpPr>
        <p:spPr/>
        <p:txBody>
          <a:bodyPr/>
          <a:lstStyle/>
          <a:p>
            <a:fld id="{B841CA95-E0BC-48B5-948A-ECC494EB4D84}" type="slidenum">
              <a:rPr lang="en-US" smtClean="0"/>
              <a:pPr/>
              <a:t>27</a:t>
            </a:fld>
            <a:endParaRPr lang="en-US"/>
          </a:p>
        </p:txBody>
      </p:sp>
      <p:sp>
        <p:nvSpPr>
          <p:cNvPr id="6" name="Title 1"/>
          <p:cNvSpPr txBox="1">
            <a:spLocks/>
          </p:cNvSpPr>
          <p:nvPr/>
        </p:nvSpPr>
        <p:spPr>
          <a:xfrm>
            <a:off x="709748" y="444137"/>
            <a:ext cx="10972800" cy="132022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Reading Data</a:t>
            </a:r>
          </a:p>
          <a:p>
            <a:pPr lvl="0">
              <a:spcBef>
                <a:spcPct val="0"/>
              </a:spcBef>
              <a:defRPr/>
            </a:pPr>
            <a:r>
              <a:rPr lang="en-US" sz="1600" dirty="0" smtClean="0"/>
              <a:t>To read dataset we have to import pandas and by using </a:t>
            </a:r>
            <a:r>
              <a:rPr lang="en-US" sz="1600" dirty="0" err="1" smtClean="0"/>
              <a:t>read_csv</a:t>
            </a:r>
            <a:r>
              <a:rPr lang="en-US" sz="1600" dirty="0" smtClean="0"/>
              <a:t>() function of pandas we can read data which have </a:t>
            </a:r>
            <a:r>
              <a:rPr lang="en-US" sz="1600" dirty="0" err="1" smtClean="0"/>
              <a:t>csv</a:t>
            </a:r>
            <a:r>
              <a:rPr lang="en-US" sz="1600" dirty="0" smtClean="0"/>
              <a:t> format. After reading we determined it's shape </a:t>
            </a:r>
            <a:r>
              <a:rPr lang="en-US" sz="1600" dirty="0" err="1" smtClean="0"/>
              <a:t>i.e</a:t>
            </a:r>
            <a:r>
              <a:rPr lang="en-US" sz="1600" dirty="0" smtClean="0"/>
              <a:t> rows and columns ,it's information. We can also find mean ,median ,mode etc. After that we used drop() function to remove </a:t>
            </a:r>
            <a:r>
              <a:rPr lang="en-US" sz="1600" dirty="0" err="1" smtClean="0"/>
              <a:t>coloumns</a:t>
            </a:r>
            <a:r>
              <a:rPr lang="en-US" sz="1600" dirty="0" smtClean="0"/>
              <a:t> which are not needed for analysis.</a:t>
            </a:r>
            <a:endParaRPr kumimoji="0" lang="en-US" sz="1600" b="0" i="0" u="none" strike="noStrike" kern="1200" cap="none" spc="0" normalizeH="0" baseline="0" noProof="0" dirty="0">
              <a:ln>
                <a:noFill/>
              </a:ln>
              <a:solidFill>
                <a:schemeClr val="tx2"/>
              </a:solidFill>
              <a:effectLst/>
              <a:uLnTx/>
              <a:uFillTx/>
              <a:latin typeface="+mj-lt"/>
              <a:ea typeface="+mj-ea"/>
              <a:cs typeface="+mj-cs"/>
            </a:endParaRPr>
          </a:p>
        </p:txBody>
      </p:sp>
      <p:pic>
        <p:nvPicPr>
          <p:cNvPr id="8" name="Picture 7" descr="data preparation 2.png"/>
          <p:cNvPicPr>
            <a:picLocks noChangeAspect="1"/>
          </p:cNvPicPr>
          <p:nvPr/>
        </p:nvPicPr>
        <p:blipFill>
          <a:blip r:embed="rId3"/>
          <a:stretch>
            <a:fillRect/>
          </a:stretch>
        </p:blipFill>
        <p:spPr>
          <a:xfrm>
            <a:off x="926931" y="4193177"/>
            <a:ext cx="8073377" cy="266482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950"/>
            <a:ext cx="10972800" cy="1143000"/>
          </a:xfrm>
        </p:spPr>
        <p:txBody>
          <a:bodyPr>
            <a:normAutofit/>
          </a:bodyPr>
          <a:lstStyle/>
          <a:p>
            <a:r>
              <a:rPr lang="en-US" sz="2400" dirty="0" smtClean="0"/>
              <a:t>Exploring data frames</a:t>
            </a:r>
            <a:endParaRPr lang="en-US" sz="24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28</a:t>
            </a:fld>
            <a:endParaRPr lang="en-US"/>
          </a:p>
        </p:txBody>
      </p:sp>
      <p:pic>
        <p:nvPicPr>
          <p:cNvPr id="10" name="Picture 9" descr="data preparation 1.png"/>
          <p:cNvPicPr/>
          <p:nvPr/>
        </p:nvPicPr>
        <p:blipFill>
          <a:blip r:embed="rId2"/>
          <a:stretch>
            <a:fillRect/>
          </a:stretch>
        </p:blipFill>
        <p:spPr>
          <a:xfrm>
            <a:off x="457201" y="1598702"/>
            <a:ext cx="7916090" cy="2066925"/>
          </a:xfrm>
          <a:prstGeom prst="rect">
            <a:avLst/>
          </a:prstGeom>
        </p:spPr>
      </p:pic>
      <p:pic>
        <p:nvPicPr>
          <p:cNvPr id="11" name="Picture 10" descr="claims head.png"/>
          <p:cNvPicPr>
            <a:picLocks noChangeAspect="1"/>
          </p:cNvPicPr>
          <p:nvPr/>
        </p:nvPicPr>
        <p:blipFill>
          <a:blip r:embed="rId3"/>
          <a:stretch>
            <a:fillRect/>
          </a:stretch>
        </p:blipFill>
        <p:spPr>
          <a:xfrm>
            <a:off x="343372" y="3968352"/>
            <a:ext cx="8840434" cy="2448267"/>
          </a:xfrm>
          <a:prstGeom prst="rect">
            <a:avLst/>
          </a:prstGeom>
        </p:spPr>
      </p:pic>
    </p:spTree>
    <p:extLst>
      <p:ext uri="{BB962C8B-B14F-4D97-AF65-F5344CB8AC3E}">
        <p14:creationId xmlns="" xmlns:p14="http://schemas.microsoft.com/office/powerpoint/2010/main" val="2209972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49086"/>
            <a:ext cx="10972800" cy="5475514"/>
          </a:xfrm>
        </p:spPr>
        <p:txBody>
          <a:bodyPr/>
          <a:lstStyle/>
          <a:p>
            <a:pPr>
              <a:buNone/>
            </a:pPr>
            <a:r>
              <a:rPr lang="en-US" b="1" dirty="0" smtClean="0"/>
              <a:t>Monthly report of top  Dealers who have claimed with high count</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Monthly report of top  parts  which have high failed count</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29</a:t>
            </a:fld>
            <a:endParaRPr lang="en-US"/>
          </a:p>
        </p:txBody>
      </p:sp>
      <p:pic>
        <p:nvPicPr>
          <p:cNvPr id="5" name="Picture 4" descr="Monthly report of top  Dealers who have claimed with high count.png"/>
          <p:cNvPicPr/>
          <p:nvPr/>
        </p:nvPicPr>
        <p:blipFill>
          <a:blip r:embed="rId2"/>
          <a:stretch>
            <a:fillRect/>
          </a:stretch>
        </p:blipFill>
        <p:spPr>
          <a:xfrm>
            <a:off x="513169" y="1510755"/>
            <a:ext cx="10433505" cy="2303599"/>
          </a:xfrm>
          <a:prstGeom prst="rect">
            <a:avLst/>
          </a:prstGeom>
        </p:spPr>
      </p:pic>
      <p:pic>
        <p:nvPicPr>
          <p:cNvPr id="7" name="Picture 6" descr="Monthly report of top  parts  which have high failed count.png"/>
          <p:cNvPicPr/>
          <p:nvPr/>
        </p:nvPicPr>
        <p:blipFill>
          <a:blip r:embed="rId3"/>
          <a:stretch>
            <a:fillRect/>
          </a:stretch>
        </p:blipFill>
        <p:spPr>
          <a:xfrm>
            <a:off x="731520" y="4344624"/>
            <a:ext cx="10450286" cy="201698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52" y="1149530"/>
            <a:ext cx="10972800" cy="1541417"/>
          </a:xfrm>
        </p:spPr>
        <p:txBody>
          <a:bodyPr>
            <a:normAutofit fontScale="90000"/>
          </a:bodyPr>
          <a:lstStyle/>
          <a:p>
            <a:r>
              <a:rPr lang="en-US" sz="4000" dirty="0" smtClean="0"/>
              <a:t>Introduction to  Automobile Spare Parts Management System </a:t>
            </a:r>
            <a:r>
              <a:rPr lang="en-US" dirty="0" smtClean="0"/>
              <a:t/>
            </a:r>
            <a:br>
              <a:rPr lang="en-US" dirty="0" smtClean="0"/>
            </a:br>
            <a:endParaRPr lang="en-US" dirty="0"/>
          </a:p>
        </p:txBody>
      </p:sp>
      <p:sp>
        <p:nvSpPr>
          <p:cNvPr id="3" name="Content Placeholder 2"/>
          <p:cNvSpPr>
            <a:spLocks noGrp="1"/>
          </p:cNvSpPr>
          <p:nvPr>
            <p:ph idx="1"/>
          </p:nvPr>
        </p:nvSpPr>
        <p:spPr>
          <a:xfrm>
            <a:off x="661851" y="2076994"/>
            <a:ext cx="10972800" cy="4990012"/>
          </a:xfrm>
        </p:spPr>
        <p:txBody>
          <a:bodyPr/>
          <a:lstStyle/>
          <a:p>
            <a:pPr>
              <a:buNone/>
            </a:pPr>
            <a:r>
              <a:rPr lang="en-US" dirty="0" smtClean="0"/>
              <a:t>    Automobile Spare Parts Management System Project is implemented for managing the dealer, customers, claims, Parts, Transactions and also This system also provides an the company to check or analyze the part is in warranty or not and also provides company to check the Monthly report of Dealers and parts that has been failed &amp;Predict the parts that may fail according to the location, mileage and age. Company to understand Monthly report of top ten failed parts with the help of this system they can check Quality of the parts, Pattern of failure mostly reported failed part in the quarter/year. Automobile Spare Parts Management System  is an application using </a:t>
            </a:r>
            <a:r>
              <a:rPr lang="en-US" u="sng" dirty="0" smtClean="0">
                <a:hlinkClick r:id="rId2"/>
              </a:rPr>
              <a:t>Google Co-laboratory</a:t>
            </a:r>
            <a:r>
              <a:rPr lang="en-US" dirty="0" smtClean="0"/>
              <a:t> in Python with data science</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Exploratory Data Analysis (EDA)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Exploratory Data Analysis refers to the critical process of performing initial investigations on data so as to discover patterns, to spot anomalies, to test hypothesis and to check assumptions with the help of summary statistics and graphical representations. (For this example pandas, </a:t>
            </a:r>
            <a:r>
              <a:rPr lang="en-US" sz="1600" dirty="0" err="1" smtClean="0"/>
              <a:t>numpy</a:t>
            </a:r>
            <a:r>
              <a:rPr lang="en-US" sz="1600" dirty="0" smtClean="0"/>
              <a:t>, matplotlib and </a:t>
            </a:r>
            <a:r>
              <a:rPr lang="en-US" sz="1600" dirty="0" err="1" smtClean="0"/>
              <a:t>seaborn</a:t>
            </a:r>
            <a:r>
              <a:rPr lang="en-US" sz="1600" dirty="0" smtClean="0"/>
              <a:t>) and loaded the data set. EDA is an approach to analyze the data and find patterns, visual insights, etc. that the data set is having, before proceeding to model. One spends a lot of time doing EDA to get a better understanding of data</a:t>
            </a:r>
          </a:p>
          <a:p>
            <a:pPr marL="0" indent="0">
              <a:buNone/>
            </a:pPr>
            <a:endParaRPr lang="en-US" sz="1400" dirty="0" smtClean="0"/>
          </a:p>
          <a:p>
            <a:pPr lvl="0"/>
            <a:r>
              <a:rPr lang="en-US" sz="1800" b="1" dirty="0" smtClean="0"/>
              <a:t>Data Quality Check:</a:t>
            </a:r>
            <a:r>
              <a:rPr lang="en-US" sz="1800" dirty="0" smtClean="0"/>
              <a:t> Can be done using pandas library functions like describe(), info(), </a:t>
            </a:r>
            <a:r>
              <a:rPr lang="en-US" sz="1800" dirty="0" err="1" smtClean="0"/>
              <a:t>dtypes</a:t>
            </a:r>
            <a:r>
              <a:rPr lang="en-US" sz="1800" dirty="0" smtClean="0"/>
              <a:t>(), etc. It is used to find several features, its </a:t>
            </a:r>
            <a:r>
              <a:rPr lang="en-US" sz="1800" dirty="0" err="1" smtClean="0"/>
              <a:t>datatypes</a:t>
            </a:r>
            <a:r>
              <a:rPr lang="en-US" sz="1800" dirty="0" smtClean="0"/>
              <a:t>, duplicate values, missing value, etc.</a:t>
            </a:r>
          </a:p>
          <a:p>
            <a:pPr lvl="0"/>
            <a:r>
              <a:rPr lang="en-US" sz="1800" b="1" dirty="0" smtClean="0"/>
              <a:t>Statistical Test: </a:t>
            </a:r>
            <a:r>
              <a:rPr lang="en-US" sz="1800" dirty="0" smtClean="0"/>
              <a:t>Some statistical tests like Pearson correlation, Spearman correlation, Kendall test, etc are done to get a correlation between the features. It can be implemented in python using the </a:t>
            </a:r>
            <a:r>
              <a:rPr lang="en-US" sz="1800" i="1" dirty="0" smtClean="0"/>
              <a:t>stats </a:t>
            </a:r>
            <a:r>
              <a:rPr lang="en-US" sz="1800" dirty="0" smtClean="0"/>
              <a:t>library.</a:t>
            </a:r>
          </a:p>
          <a:p>
            <a:pPr lvl="0"/>
            <a:r>
              <a:rPr lang="en-US" sz="1800" b="1" dirty="0" smtClean="0"/>
              <a:t>Quantitative Test:</a:t>
            </a:r>
            <a:r>
              <a:rPr lang="en-US" sz="1800" dirty="0" smtClean="0"/>
              <a:t> Some quantitative test is used to find the spread of numerical features, count of categorical features. It can be implemented in python using the functions of the pandas library.</a:t>
            </a:r>
          </a:p>
          <a:p>
            <a:pPr lvl="0"/>
            <a:r>
              <a:rPr lang="en-US" sz="1800" b="1" dirty="0" smtClean="0"/>
              <a:t>Visualization: </a:t>
            </a:r>
            <a:r>
              <a:rPr lang="en-US" sz="1800" dirty="0" smtClean="0"/>
              <a:t>Feature visualization is very essential to get an understanding of the data. Graphical techniques like bar plots, pie charts are used to get an understanding of categorical features, whereas scatter plots, histograms are used for numerical features.</a:t>
            </a:r>
          </a:p>
          <a:p>
            <a:pPr marL="0" indent="0">
              <a:buNone/>
            </a:pPr>
            <a:endParaRPr lang="en-US" sz="14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30</a:t>
            </a:fld>
            <a:endParaRPr lang="en-US"/>
          </a:p>
        </p:txBody>
      </p:sp>
    </p:spTree>
    <p:extLst>
      <p:ext uri="{BB962C8B-B14F-4D97-AF65-F5344CB8AC3E}">
        <p14:creationId xmlns="" xmlns:p14="http://schemas.microsoft.com/office/powerpoint/2010/main" val="2274120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DA.png"/>
          <p:cNvPicPr>
            <a:picLocks noGrp="1" noChangeAspect="1"/>
          </p:cNvPicPr>
          <p:nvPr>
            <p:ph idx="1"/>
          </p:nvPr>
        </p:nvPicPr>
        <p:blipFill>
          <a:blip r:embed="rId2"/>
          <a:stretch>
            <a:fillRect/>
          </a:stretch>
        </p:blipFill>
        <p:spPr>
          <a:xfrm>
            <a:off x="593095" y="1010709"/>
            <a:ext cx="10326542" cy="3991532"/>
          </a:xfrm>
        </p:spPr>
      </p:pic>
      <p:sp>
        <p:nvSpPr>
          <p:cNvPr id="4" name="Slide Number Placeholder 3"/>
          <p:cNvSpPr>
            <a:spLocks noGrp="1"/>
          </p:cNvSpPr>
          <p:nvPr>
            <p:ph type="sldNum" sz="quarter" idx="12"/>
          </p:nvPr>
        </p:nvSpPr>
        <p:spPr/>
        <p:txBody>
          <a:bodyPr/>
          <a:lstStyle/>
          <a:p>
            <a:fld id="{B841CA95-E0BC-48B5-948A-ECC494EB4D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32</a:t>
            </a:fld>
            <a:endParaRPr lang="en-US"/>
          </a:p>
        </p:txBody>
      </p:sp>
      <p:pic>
        <p:nvPicPr>
          <p:cNvPr id="6" name="Picture 5" descr="EDA2.png"/>
          <p:cNvPicPr/>
          <p:nvPr/>
        </p:nvPicPr>
        <p:blipFill>
          <a:blip r:embed="rId2"/>
          <a:stretch>
            <a:fillRect/>
          </a:stretch>
        </p:blipFill>
        <p:spPr>
          <a:xfrm>
            <a:off x="287382" y="1005840"/>
            <a:ext cx="11904617" cy="5381897"/>
          </a:xfrm>
          <a:prstGeom prst="rect">
            <a:avLst/>
          </a:prstGeom>
        </p:spPr>
      </p:pic>
      <p:sp>
        <p:nvSpPr>
          <p:cNvPr id="5" name="TextBox 4"/>
          <p:cNvSpPr txBox="1"/>
          <p:nvPr/>
        </p:nvSpPr>
        <p:spPr>
          <a:xfrm>
            <a:off x="6309360" y="3918857"/>
            <a:ext cx="912429" cy="369332"/>
          </a:xfrm>
          <a:prstGeom prst="rect">
            <a:avLst/>
          </a:prstGeom>
          <a:noFill/>
        </p:spPr>
        <p:txBody>
          <a:bodyPr wrap="none" rtlCol="0">
            <a:spAutoFit/>
          </a:bodyPr>
          <a:lstStyle/>
          <a:p>
            <a:r>
              <a:rPr lang="en-US" dirty="0" err="1" smtClean="0"/>
              <a:t>barplot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33</a:t>
            </a:fld>
            <a:endParaRPr lang="en-US"/>
          </a:p>
        </p:txBody>
      </p:sp>
      <p:pic>
        <p:nvPicPr>
          <p:cNvPr id="8" name="Content Placeholder 4" descr="EDA3pie.png"/>
          <p:cNvPicPr>
            <a:picLocks noChangeAspect="1"/>
          </p:cNvPicPr>
          <p:nvPr/>
        </p:nvPicPr>
        <p:blipFill>
          <a:blip r:embed="rId2"/>
          <a:stretch>
            <a:fillRect/>
          </a:stretch>
        </p:blipFill>
        <p:spPr>
          <a:xfrm>
            <a:off x="1097280" y="979715"/>
            <a:ext cx="11094720" cy="5630092"/>
          </a:xfrm>
          <a:prstGeom prst="rect">
            <a:avLst/>
          </a:prstGeom>
        </p:spPr>
      </p:pic>
      <p:sp>
        <p:nvSpPr>
          <p:cNvPr id="5" name="TextBox 4"/>
          <p:cNvSpPr txBox="1"/>
          <p:nvPr/>
        </p:nvSpPr>
        <p:spPr>
          <a:xfrm>
            <a:off x="9705703" y="5799909"/>
            <a:ext cx="1133644" cy="369332"/>
          </a:xfrm>
          <a:prstGeom prst="rect">
            <a:avLst/>
          </a:prstGeom>
          <a:noFill/>
        </p:spPr>
        <p:txBody>
          <a:bodyPr wrap="none" rtlCol="0">
            <a:spAutoFit/>
          </a:bodyPr>
          <a:lstStyle/>
          <a:p>
            <a:r>
              <a:rPr lang="en-US" dirty="0" smtClean="0"/>
              <a:t>pie chart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34</a:t>
            </a:fld>
            <a:endParaRPr lang="en-US"/>
          </a:p>
        </p:txBody>
      </p:sp>
      <p:sp>
        <p:nvSpPr>
          <p:cNvPr id="5" name="Title 1"/>
          <p:cNvSpPr>
            <a:spLocks noGrp="1"/>
          </p:cNvSpPr>
          <p:nvPr>
            <p:ph idx="1"/>
          </p:nvPr>
        </p:nvSpPr>
        <p:spPr>
          <a:xfrm>
            <a:off x="609600" y="613954"/>
            <a:ext cx="10972800" cy="5710646"/>
          </a:xfrm>
        </p:spPr>
        <p:txBody>
          <a:bodyPr/>
          <a:lstStyle/>
          <a:p>
            <a:pPr>
              <a:buNone/>
            </a:pPr>
            <a:r>
              <a:rPr lang="en-US" b="1" dirty="0" smtClean="0"/>
              <a:t>Transaction amount of repair and replace by part</a:t>
            </a:r>
          </a:p>
          <a:p>
            <a:pPr>
              <a:buNone/>
            </a:pPr>
            <a:endParaRPr lang="en-US" b="1" dirty="0" smtClean="0"/>
          </a:p>
        </p:txBody>
      </p:sp>
      <p:pic>
        <p:nvPicPr>
          <p:cNvPr id="6" name="Picture 5" descr="Transaction amount of repair and replace by part.png"/>
          <p:cNvPicPr/>
          <p:nvPr/>
        </p:nvPicPr>
        <p:blipFill>
          <a:blip r:embed="rId2"/>
          <a:stretch>
            <a:fillRect/>
          </a:stretch>
        </p:blipFill>
        <p:spPr>
          <a:xfrm>
            <a:off x="1022621" y="1223872"/>
            <a:ext cx="8630829" cy="2015717"/>
          </a:xfrm>
          <a:prstGeom prst="rect">
            <a:avLst/>
          </a:prstGeom>
        </p:spPr>
      </p:pic>
      <p:pic>
        <p:nvPicPr>
          <p:cNvPr id="7" name="Picture 6" descr="Transaction amount of repair and replace by part2.png"/>
          <p:cNvPicPr/>
          <p:nvPr/>
        </p:nvPicPr>
        <p:blipFill>
          <a:blip r:embed="rId3"/>
          <a:stretch>
            <a:fillRect/>
          </a:stretch>
        </p:blipFill>
        <p:spPr>
          <a:xfrm>
            <a:off x="1175657" y="3757250"/>
            <a:ext cx="9431383" cy="26092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83770"/>
            <a:ext cx="10972800" cy="5540829"/>
          </a:xfrm>
        </p:spPr>
        <p:txBody>
          <a:bodyPr/>
          <a:lstStyle/>
          <a:p>
            <a:pPr>
              <a:buNone/>
            </a:pPr>
            <a:r>
              <a:rPr lang="en-US" b="1" dirty="0" smtClean="0"/>
              <a:t>Predicting the parts that may fail according to the location</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35</a:t>
            </a:fld>
            <a:endParaRPr lang="en-US"/>
          </a:p>
        </p:txBody>
      </p:sp>
      <p:pic>
        <p:nvPicPr>
          <p:cNvPr id="5" name="Picture 4" descr="Predicting the parts that may fail according to the location.png"/>
          <p:cNvPicPr/>
          <p:nvPr/>
        </p:nvPicPr>
        <p:blipFill>
          <a:blip r:embed="rId2"/>
          <a:stretch>
            <a:fillRect/>
          </a:stretch>
        </p:blipFill>
        <p:spPr>
          <a:xfrm>
            <a:off x="718457" y="1476103"/>
            <a:ext cx="9130938" cy="2864848"/>
          </a:xfrm>
          <a:prstGeom prst="rect">
            <a:avLst/>
          </a:prstGeom>
        </p:spPr>
      </p:pic>
      <p:pic>
        <p:nvPicPr>
          <p:cNvPr id="6" name="Picture 5" descr="Predicting the parts that may fail according to the location2.png"/>
          <p:cNvPicPr/>
          <p:nvPr/>
        </p:nvPicPr>
        <p:blipFill>
          <a:blip r:embed="rId3"/>
          <a:stretch>
            <a:fillRect/>
          </a:stretch>
        </p:blipFill>
        <p:spPr>
          <a:xfrm>
            <a:off x="1358537" y="4370070"/>
            <a:ext cx="9771018" cy="23241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36</a:t>
            </a:fld>
            <a:endParaRPr lang="en-US"/>
          </a:p>
        </p:txBody>
      </p:sp>
      <p:pic>
        <p:nvPicPr>
          <p:cNvPr id="7" name="Picture 6" descr="Predicting the parts that may fail according to the location3.png"/>
          <p:cNvPicPr/>
          <p:nvPr/>
        </p:nvPicPr>
        <p:blipFill>
          <a:blip r:embed="rId2"/>
          <a:stretch>
            <a:fillRect/>
          </a:stretch>
        </p:blipFill>
        <p:spPr>
          <a:xfrm>
            <a:off x="2011680" y="1304924"/>
            <a:ext cx="7785463" cy="4481921"/>
          </a:xfrm>
          <a:prstGeom prst="rect">
            <a:avLst/>
          </a:prstGeom>
        </p:spPr>
      </p:pic>
      <p:sp>
        <p:nvSpPr>
          <p:cNvPr id="5" name="TextBox 4"/>
          <p:cNvSpPr txBox="1"/>
          <p:nvPr/>
        </p:nvSpPr>
        <p:spPr>
          <a:xfrm>
            <a:off x="5590903" y="6008914"/>
            <a:ext cx="1133644" cy="369332"/>
          </a:xfrm>
          <a:prstGeom prst="rect">
            <a:avLst/>
          </a:prstGeom>
          <a:noFill/>
        </p:spPr>
        <p:txBody>
          <a:bodyPr wrap="none" rtlCol="0">
            <a:spAutoFit/>
          </a:bodyPr>
          <a:lstStyle/>
          <a:p>
            <a:r>
              <a:rPr lang="en-US" dirty="0" smtClean="0"/>
              <a:t>pie chart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61703"/>
            <a:ext cx="10972800" cy="5762897"/>
          </a:xfrm>
        </p:spPr>
        <p:txBody>
          <a:bodyPr/>
          <a:lstStyle/>
          <a:p>
            <a:r>
              <a:rPr lang="en-US" b="1" dirty="0" smtClean="0"/>
              <a:t>Predicting the parts that may fail according to the Age</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37</a:t>
            </a:fld>
            <a:endParaRPr lang="en-US"/>
          </a:p>
        </p:txBody>
      </p:sp>
      <p:pic>
        <p:nvPicPr>
          <p:cNvPr id="5" name="Picture 4" descr="Predicting the parts that may fail according to the Age.png"/>
          <p:cNvPicPr/>
          <p:nvPr/>
        </p:nvPicPr>
        <p:blipFill>
          <a:blip r:embed="rId2"/>
          <a:stretch>
            <a:fillRect/>
          </a:stretch>
        </p:blipFill>
        <p:spPr>
          <a:xfrm>
            <a:off x="627017" y="1293224"/>
            <a:ext cx="11025051" cy="2638696"/>
          </a:xfrm>
          <a:prstGeom prst="rect">
            <a:avLst/>
          </a:prstGeom>
        </p:spPr>
      </p:pic>
      <p:pic>
        <p:nvPicPr>
          <p:cNvPr id="6" name="Picture 5" descr="Predicting the parts that may fail according to the Age1.png"/>
          <p:cNvPicPr/>
          <p:nvPr/>
        </p:nvPicPr>
        <p:blipFill>
          <a:blip r:embed="rId3"/>
          <a:stretch>
            <a:fillRect/>
          </a:stretch>
        </p:blipFill>
        <p:spPr>
          <a:xfrm>
            <a:off x="2915766" y="3879667"/>
            <a:ext cx="5144017" cy="2547257"/>
          </a:xfrm>
          <a:prstGeom prst="rect">
            <a:avLst/>
          </a:prstGeom>
        </p:spPr>
      </p:pic>
      <p:sp>
        <p:nvSpPr>
          <p:cNvPr id="7" name="TextBox 6"/>
          <p:cNvSpPr txBox="1"/>
          <p:nvPr/>
        </p:nvSpPr>
        <p:spPr>
          <a:xfrm>
            <a:off x="5185954" y="6534834"/>
            <a:ext cx="875561" cy="646331"/>
          </a:xfrm>
          <a:prstGeom prst="rect">
            <a:avLst/>
          </a:prstGeom>
          <a:noFill/>
        </p:spPr>
        <p:txBody>
          <a:bodyPr wrap="none" rtlCol="0">
            <a:spAutoFit/>
          </a:bodyPr>
          <a:lstStyle/>
          <a:p>
            <a:r>
              <a:rPr lang="en-US" dirty="0" err="1" smtClean="0"/>
              <a:t>displot</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38</a:t>
            </a:fld>
            <a:endParaRPr lang="en-US"/>
          </a:p>
        </p:txBody>
      </p:sp>
      <p:pic>
        <p:nvPicPr>
          <p:cNvPr id="5" name="Picture 4" descr="Predicting the parts that may fail according to the Age2.png"/>
          <p:cNvPicPr/>
          <p:nvPr/>
        </p:nvPicPr>
        <p:blipFill>
          <a:blip r:embed="rId2"/>
          <a:stretch>
            <a:fillRect/>
          </a:stretch>
        </p:blipFill>
        <p:spPr>
          <a:xfrm>
            <a:off x="1410789" y="1489166"/>
            <a:ext cx="8229600" cy="4232366"/>
          </a:xfrm>
          <a:prstGeom prst="rect">
            <a:avLst/>
          </a:prstGeom>
        </p:spPr>
      </p:pic>
      <p:sp>
        <p:nvSpPr>
          <p:cNvPr id="6" name="TextBox 5"/>
          <p:cNvSpPr txBox="1"/>
          <p:nvPr/>
        </p:nvSpPr>
        <p:spPr>
          <a:xfrm>
            <a:off x="4467497" y="5812971"/>
            <a:ext cx="1959429" cy="646331"/>
          </a:xfrm>
          <a:prstGeom prst="rect">
            <a:avLst/>
          </a:prstGeom>
          <a:noFill/>
        </p:spPr>
        <p:txBody>
          <a:bodyPr wrap="square" rtlCol="0">
            <a:spAutoFit/>
          </a:bodyPr>
          <a:lstStyle/>
          <a:p>
            <a:r>
              <a:rPr lang="en-US" dirty="0" err="1" smtClean="0"/>
              <a:t>violinplot</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39</a:t>
            </a:fld>
            <a:endParaRPr lang="en-US"/>
          </a:p>
        </p:txBody>
      </p:sp>
      <p:pic>
        <p:nvPicPr>
          <p:cNvPr id="5" name="Picture 4" descr="Predicting the parts that may fail according to the Age3.png"/>
          <p:cNvPicPr/>
          <p:nvPr/>
        </p:nvPicPr>
        <p:blipFill>
          <a:blip r:embed="rId2"/>
          <a:stretch>
            <a:fillRect/>
          </a:stretch>
        </p:blipFill>
        <p:spPr>
          <a:xfrm>
            <a:off x="1946364" y="1227910"/>
            <a:ext cx="7759337" cy="4503436"/>
          </a:xfrm>
          <a:prstGeom prst="rect">
            <a:avLst/>
          </a:prstGeom>
        </p:spPr>
      </p:pic>
      <p:sp>
        <p:nvSpPr>
          <p:cNvPr id="6" name="TextBox 5"/>
          <p:cNvSpPr txBox="1"/>
          <p:nvPr/>
        </p:nvSpPr>
        <p:spPr>
          <a:xfrm>
            <a:off x="5055326" y="5812971"/>
            <a:ext cx="1053494" cy="646331"/>
          </a:xfrm>
          <a:prstGeom prst="rect">
            <a:avLst/>
          </a:prstGeom>
          <a:noFill/>
        </p:spPr>
        <p:txBody>
          <a:bodyPr wrap="none" rtlCol="0">
            <a:spAutoFit/>
          </a:bodyPr>
          <a:lstStyle/>
          <a:p>
            <a:r>
              <a:rPr lang="en-US" dirty="0" err="1" smtClean="0"/>
              <a:t>jointplot</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6" y="246888"/>
            <a:ext cx="10972800" cy="1143000"/>
          </a:xfrm>
        </p:spPr>
        <p:txBody>
          <a:bodyPr/>
          <a:lstStyle/>
          <a:p>
            <a:r>
              <a:rPr lang="en-US" dirty="0" smtClean="0"/>
              <a:t> </a:t>
            </a:r>
            <a:r>
              <a:rPr lang="en-US" b="1" dirty="0" smtClean="0"/>
              <a:t>Introduction to Python with data science</a:t>
            </a:r>
            <a:endParaRPr lang="en-US" dirty="0"/>
          </a:p>
        </p:txBody>
      </p:sp>
      <p:sp>
        <p:nvSpPr>
          <p:cNvPr id="3" name="Content Placeholder 2"/>
          <p:cNvSpPr>
            <a:spLocks noGrp="1"/>
          </p:cNvSpPr>
          <p:nvPr>
            <p:ph idx="1"/>
          </p:nvPr>
        </p:nvSpPr>
        <p:spPr>
          <a:xfrm>
            <a:off x="609600" y="1515291"/>
            <a:ext cx="10972800" cy="4809309"/>
          </a:xfrm>
        </p:spPr>
        <p:txBody>
          <a:bodyPr>
            <a:normAutofit/>
          </a:bodyPr>
          <a:lstStyle/>
          <a:p>
            <a:r>
              <a:rPr lang="en-US" sz="2200" b="1" dirty="0" smtClean="0"/>
              <a:t>Python</a:t>
            </a:r>
            <a:r>
              <a:rPr lang="en-US" sz="2200" dirty="0" smtClean="0"/>
              <a:t> is a dynamic, object-oriented, high-level programming language that can be used for many kinds of software development. Python programming language was created by Guido van </a:t>
            </a:r>
            <a:r>
              <a:rPr lang="en-US" sz="2200" dirty="0" err="1" smtClean="0"/>
              <a:t>Rossum</a:t>
            </a:r>
            <a:r>
              <a:rPr lang="en-US" sz="2200" dirty="0" smtClean="0"/>
              <a:t>. Python got its name from the BBC comedy series “Monty Python’s Flying Circus”. Guido van Rossum needed a name that was short, unique, and slightly mysterious. Since he was a fan of the show he thought this name was great. Python is an interpreter, interactive, object-oriented programming language. It incorporates modules, exceptions, dynamic typing, very high level dynamic data types, and classes. It supports multiple programming paradigms beyond object-oriented programming, such as procedural and functional programming. Python combines remarkable power with very clear syntax. It has interfaces to many system calls and libraries, as well as to various window systems, and is extensible in C or C++. It is also usable as an extension language for applications that need a programmable interface.  Python is portable: it runs on many UNIX variants including Linux and </a:t>
            </a:r>
            <a:r>
              <a:rPr lang="en-US" sz="2200" dirty="0" err="1" smtClean="0"/>
              <a:t>macOS</a:t>
            </a:r>
            <a:r>
              <a:rPr lang="en-US" sz="2200" dirty="0" smtClean="0"/>
              <a:t>, and on Windows.</a:t>
            </a:r>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Cross Validation</a:t>
            </a:r>
            <a:r>
              <a:rPr lang="en-US" dirty="0" smtClean="0"/>
              <a:t> </a:t>
            </a:r>
            <a:br>
              <a:rPr lang="en-US" dirty="0" smtClean="0"/>
            </a:br>
            <a:endParaRPr lang="en-US" dirty="0"/>
          </a:p>
        </p:txBody>
      </p:sp>
      <p:sp>
        <p:nvSpPr>
          <p:cNvPr id="3" name="Content Placeholder 2"/>
          <p:cNvSpPr>
            <a:spLocks noGrp="1"/>
          </p:cNvSpPr>
          <p:nvPr>
            <p:ph idx="1"/>
          </p:nvPr>
        </p:nvSpPr>
        <p:spPr>
          <a:xfrm>
            <a:off x="505097" y="1308462"/>
            <a:ext cx="10972800" cy="5118463"/>
          </a:xfrm>
        </p:spPr>
        <p:txBody>
          <a:bodyPr>
            <a:normAutofit fontScale="85000" lnSpcReduction="20000"/>
          </a:bodyPr>
          <a:lstStyle/>
          <a:p>
            <a:r>
              <a:rPr lang="en-US" b="1" dirty="0" smtClean="0"/>
              <a:t>Validation</a:t>
            </a:r>
          </a:p>
          <a:p>
            <a:pPr>
              <a:buNone/>
            </a:pPr>
            <a:r>
              <a:rPr lang="en-US" sz="2100" i="1" dirty="0" smtClean="0"/>
              <a:t>    </a:t>
            </a:r>
          </a:p>
          <a:p>
            <a:pPr>
              <a:buNone/>
            </a:pPr>
            <a:r>
              <a:rPr lang="en-US" sz="2100" i="1" dirty="0" smtClean="0"/>
              <a:t>    This process of deciding whether the numerical results quantifying hypothesized relationships between variables, are acceptable as descriptions of the data, is known as </a:t>
            </a:r>
            <a:r>
              <a:rPr lang="en-US" sz="2100" b="1" i="1" dirty="0" smtClean="0"/>
              <a:t>validation</a:t>
            </a:r>
            <a:r>
              <a:rPr lang="en-US" sz="2100" dirty="0" smtClean="0"/>
              <a:t>. Generally, an error estimation for the model is made after training, better known as evaluation of residuals. In this process, a numerical estimate of the difference in predicted and original responses is done, also called the training error. However, </a:t>
            </a:r>
            <a:r>
              <a:rPr lang="en-US" sz="2100" i="1" dirty="0" smtClean="0"/>
              <a:t>this only gives us an idea about how well our model does on data used to train it</a:t>
            </a:r>
            <a:r>
              <a:rPr lang="en-US" sz="2100" dirty="0" smtClean="0"/>
              <a:t>. Now its possible that the model is </a:t>
            </a:r>
            <a:r>
              <a:rPr lang="en-US" sz="2100" dirty="0" err="1" smtClean="0"/>
              <a:t>underfitting</a:t>
            </a:r>
            <a:r>
              <a:rPr lang="en-US" sz="2100" dirty="0" smtClean="0"/>
              <a:t> or </a:t>
            </a:r>
            <a:r>
              <a:rPr lang="en-US" sz="2100" dirty="0" err="1" smtClean="0"/>
              <a:t>overfitting</a:t>
            </a:r>
            <a:r>
              <a:rPr lang="en-US" sz="2100" dirty="0" smtClean="0"/>
              <a:t> the data. So, the </a:t>
            </a:r>
            <a:r>
              <a:rPr lang="en-US" sz="2100" b="1" i="1" dirty="0" smtClean="0"/>
              <a:t>problem with this evaluation technique is that it does not give an indication of how well the learner will generalize to an independent/ unseen data set</a:t>
            </a:r>
            <a:r>
              <a:rPr lang="en-US" sz="2100" dirty="0" smtClean="0"/>
              <a:t>. </a:t>
            </a:r>
            <a:r>
              <a:rPr lang="en-US" sz="2100" b="1" dirty="0" smtClean="0"/>
              <a:t>Getting this idea about our model is known as Cross Validation.</a:t>
            </a:r>
            <a:endParaRPr lang="en-US" sz="2100" dirty="0" smtClean="0"/>
          </a:p>
          <a:p>
            <a:endParaRPr lang="en-US" b="1" dirty="0" smtClean="0"/>
          </a:p>
          <a:p>
            <a:r>
              <a:rPr lang="en-US" b="1" dirty="0" smtClean="0"/>
              <a:t> Holdout Method</a:t>
            </a:r>
          </a:p>
          <a:p>
            <a:pPr>
              <a:buNone/>
            </a:pPr>
            <a:r>
              <a:rPr lang="en-US" sz="2400" dirty="0" smtClean="0"/>
              <a:t>    Now a </a:t>
            </a:r>
            <a:r>
              <a:rPr lang="en-US" sz="2400" i="1" dirty="0" smtClean="0"/>
              <a:t>basic remedy for this involves removing a part of the training data and using it to get predictions from the model trained on rest of the data.</a:t>
            </a:r>
            <a:r>
              <a:rPr lang="en-US" sz="2400" dirty="0" smtClean="0"/>
              <a:t> The error estimation then tells how our model is doing on unseen data or the validation set. </a:t>
            </a:r>
            <a:r>
              <a:rPr lang="en-US" sz="2400" b="1" dirty="0" smtClean="0"/>
              <a:t>This is a simple kind of cross validation technique, also known as the holdout method</a:t>
            </a:r>
            <a:r>
              <a:rPr lang="en-US" sz="2400" dirty="0" smtClean="0"/>
              <a:t>. Although this method doesn’t take any overhead to compute and is better than traditional validation, </a:t>
            </a:r>
            <a:r>
              <a:rPr lang="en-US" sz="2400" b="1" i="1" dirty="0" smtClean="0"/>
              <a:t>it still suffers from issues of high variance</a:t>
            </a:r>
            <a:r>
              <a:rPr lang="en-US" sz="2400" dirty="0" smtClean="0"/>
              <a:t>. </a:t>
            </a:r>
            <a:r>
              <a:rPr lang="en-US" sz="2400" b="1" i="1" dirty="0" smtClean="0"/>
              <a:t>This is because it is not certain which data points will end up in the validation set and the result might be entirely different for different sets.</a:t>
            </a:r>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87829"/>
            <a:ext cx="10972800" cy="5736771"/>
          </a:xfrm>
        </p:spPr>
        <p:txBody>
          <a:bodyPr/>
          <a:lstStyle/>
          <a:p>
            <a:r>
              <a:rPr lang="en-US" b="1" i="1" dirty="0" smtClean="0"/>
              <a:t>K-Fold Cross Validation</a:t>
            </a:r>
            <a:endParaRPr lang="en-US" b="1" dirty="0" smtClean="0"/>
          </a:p>
          <a:p>
            <a:pPr>
              <a:buNone/>
            </a:pPr>
            <a:r>
              <a:rPr lang="en-US" sz="2000" dirty="0" smtClean="0"/>
              <a:t>    As there is never enough data to train your model, </a:t>
            </a:r>
            <a:r>
              <a:rPr lang="en-US" sz="2000" i="1" dirty="0" smtClean="0"/>
              <a:t>removing a part of it for validation poses a problem of </a:t>
            </a:r>
            <a:r>
              <a:rPr lang="en-US" sz="2000" i="1" dirty="0" err="1" smtClean="0"/>
              <a:t>underfitting</a:t>
            </a:r>
            <a:r>
              <a:rPr lang="en-US" sz="2000" i="1" dirty="0" smtClean="0"/>
              <a:t>.</a:t>
            </a:r>
            <a:r>
              <a:rPr lang="en-US" sz="2000" dirty="0" smtClean="0"/>
              <a:t> </a:t>
            </a:r>
            <a:r>
              <a:rPr lang="en-US" sz="2000" b="1" i="1" dirty="0" smtClean="0"/>
              <a:t>By reducing the training data</a:t>
            </a:r>
            <a:r>
              <a:rPr lang="en-US" sz="2000" dirty="0" smtClean="0"/>
              <a:t>, </a:t>
            </a:r>
            <a:r>
              <a:rPr lang="en-US" sz="2000" b="1" i="1" dirty="0" smtClean="0"/>
              <a:t>we risk losing important patterns/ trends in data set, which in turn increases error induced by bias.</a:t>
            </a:r>
            <a:r>
              <a:rPr lang="en-US" sz="2000" dirty="0" smtClean="0"/>
              <a:t> So, what we require is a method that provides ample data for training the model and also leaves ample data for validation. K Fold cross validation does exactly that.</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41</a:t>
            </a:fld>
            <a:endParaRPr lang="en-US"/>
          </a:p>
        </p:txBody>
      </p:sp>
      <p:pic>
        <p:nvPicPr>
          <p:cNvPr id="5" name="Picture 4" descr="crossvalidation.jpg"/>
          <p:cNvPicPr/>
          <p:nvPr/>
        </p:nvPicPr>
        <p:blipFill>
          <a:blip r:embed="rId2"/>
          <a:stretch>
            <a:fillRect/>
          </a:stretch>
        </p:blipFill>
        <p:spPr>
          <a:xfrm>
            <a:off x="1045029" y="3035935"/>
            <a:ext cx="9130937" cy="345630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42</a:t>
            </a:fld>
            <a:endParaRPr lang="en-US"/>
          </a:p>
        </p:txBody>
      </p:sp>
      <p:sp>
        <p:nvSpPr>
          <p:cNvPr id="5" name="Title 1"/>
          <p:cNvSpPr>
            <a:spLocks noGrp="1"/>
          </p:cNvSpPr>
          <p:nvPr>
            <p:ph idx="1"/>
          </p:nvPr>
        </p:nvSpPr>
        <p:spPr>
          <a:xfrm>
            <a:off x="609600" y="666205"/>
            <a:ext cx="10972800" cy="5995851"/>
          </a:xfrm>
        </p:spPr>
        <p:txBody>
          <a:bodyPr>
            <a:normAutofit fontScale="77500" lnSpcReduction="20000"/>
          </a:bodyPr>
          <a:lstStyle/>
          <a:p>
            <a:r>
              <a:rPr lang="en-US" sz="3200" b="1" dirty="0" smtClean="0"/>
              <a:t>Variations on Cross-Validation</a:t>
            </a:r>
          </a:p>
          <a:p>
            <a:pPr fontAlgn="base">
              <a:buNone/>
            </a:pPr>
            <a:r>
              <a:rPr lang="en-US" dirty="0" smtClean="0"/>
              <a:t>There are a number of variations on the k-fold cross validation procedure.</a:t>
            </a:r>
          </a:p>
          <a:p>
            <a:pPr fontAlgn="base">
              <a:buNone/>
            </a:pPr>
            <a:r>
              <a:rPr lang="en-US" dirty="0" smtClean="0"/>
              <a:t>Three commonly used variations are as follows:</a:t>
            </a:r>
          </a:p>
          <a:p>
            <a:pPr fontAlgn="base"/>
            <a:endParaRPr lang="en-US" sz="2900" b="1" dirty="0" smtClean="0"/>
          </a:p>
          <a:p>
            <a:pPr fontAlgn="base"/>
            <a:r>
              <a:rPr lang="en-US" sz="2900" b="1" dirty="0" smtClean="0"/>
              <a:t>Train/Test Split</a:t>
            </a:r>
            <a:r>
              <a:rPr lang="en-US" sz="2900" dirty="0" smtClean="0"/>
              <a:t>: Taken to one extreme, k may be set to 2 (not 1) such that a single </a:t>
            </a:r>
            <a:r>
              <a:rPr lang="en-US" sz="2900" u="sng" dirty="0" smtClean="0">
                <a:hlinkClick r:id="rId2"/>
              </a:rPr>
              <a:t>train/test split</a:t>
            </a:r>
            <a:r>
              <a:rPr lang="en-US" sz="2900" dirty="0" smtClean="0"/>
              <a:t> is created to evaluate the model.</a:t>
            </a:r>
          </a:p>
          <a:p>
            <a:pPr fontAlgn="base">
              <a:buNone/>
            </a:pPr>
            <a:r>
              <a:rPr lang="en-US" sz="2900" dirty="0" smtClean="0"/>
              <a:t> </a:t>
            </a:r>
          </a:p>
          <a:p>
            <a:pPr fontAlgn="base"/>
            <a:r>
              <a:rPr lang="en-US" sz="2900" b="1" dirty="0" smtClean="0"/>
              <a:t>LOOCV</a:t>
            </a:r>
            <a:r>
              <a:rPr lang="en-US" sz="2900" dirty="0" smtClean="0"/>
              <a:t>: Taken to another extreme, k may be set to the total number of observations in the dataset such that each observation is given a chance to be the held out of the dataset. This is called leave-one-out cross-validation, or </a:t>
            </a:r>
            <a:r>
              <a:rPr lang="en-US" sz="2900" u="sng" dirty="0" smtClean="0">
                <a:hlinkClick r:id="rId3"/>
              </a:rPr>
              <a:t>LOOCV</a:t>
            </a:r>
            <a:r>
              <a:rPr lang="en-US" sz="2900" dirty="0" smtClean="0"/>
              <a:t> for short.</a:t>
            </a:r>
          </a:p>
          <a:p>
            <a:pPr fontAlgn="base">
              <a:buNone/>
            </a:pPr>
            <a:endParaRPr lang="en-US" sz="2900" dirty="0" smtClean="0"/>
          </a:p>
          <a:p>
            <a:pPr fontAlgn="base"/>
            <a:r>
              <a:rPr lang="en-US" sz="2900" b="1" dirty="0" smtClean="0"/>
              <a:t>Stratified</a:t>
            </a:r>
            <a:r>
              <a:rPr lang="en-US" sz="2900" dirty="0" smtClean="0"/>
              <a:t>: The splitting of data into folds may be governed by criteria such as ensuring that each fold has the same proportion of observations with a given categorical value, such as the class outcome value. This is called </a:t>
            </a:r>
            <a:r>
              <a:rPr lang="en-US" sz="2900" u="sng" dirty="0" smtClean="0">
                <a:hlinkClick r:id="rId4"/>
              </a:rPr>
              <a:t>stratified cross-validation</a:t>
            </a:r>
            <a:r>
              <a:rPr lang="en-US" sz="2900" dirty="0" smtClean="0"/>
              <a:t>.</a:t>
            </a:r>
          </a:p>
          <a:p>
            <a:pPr fontAlgn="base">
              <a:buNone/>
            </a:pPr>
            <a:endParaRPr lang="en-US" sz="2900" dirty="0" smtClean="0"/>
          </a:p>
          <a:p>
            <a:pPr fontAlgn="base"/>
            <a:r>
              <a:rPr lang="en-US" sz="2900" b="1" dirty="0" smtClean="0"/>
              <a:t>Repeated</a:t>
            </a:r>
            <a:r>
              <a:rPr lang="en-US" sz="2900" dirty="0" smtClean="0"/>
              <a:t>: This is where the k-fold cross-validation procedure is </a:t>
            </a:r>
            <a:r>
              <a:rPr lang="en-US" sz="2900" u="sng" dirty="0" smtClean="0">
                <a:hlinkClick r:id="rId5"/>
              </a:rPr>
              <a:t>repeated n times</a:t>
            </a:r>
            <a:r>
              <a:rPr lang="en-US" sz="2900" dirty="0" smtClean="0"/>
              <a:t>, where importantly, the data sample is shuffled prior to each repetition, which results in a different split of the sample.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43</a:t>
            </a:fld>
            <a:endParaRPr lang="en-US"/>
          </a:p>
        </p:txBody>
      </p:sp>
      <p:sp>
        <p:nvSpPr>
          <p:cNvPr id="5" name="Title 1"/>
          <p:cNvSpPr>
            <a:spLocks noGrp="1"/>
          </p:cNvSpPr>
          <p:nvPr>
            <p:ph idx="1"/>
          </p:nvPr>
        </p:nvSpPr>
        <p:spPr>
          <a:xfrm>
            <a:off x="609600" y="666750"/>
            <a:ext cx="10972800" cy="5657850"/>
          </a:xfrm>
        </p:spPr>
        <p:txBody>
          <a:bodyPr/>
          <a:lstStyle/>
          <a:p>
            <a:r>
              <a:rPr lang="en-US" sz="2200" b="1" dirty="0" smtClean="0"/>
              <a:t>Nested</a:t>
            </a:r>
            <a:r>
              <a:rPr lang="en-US" sz="2200" dirty="0" smtClean="0"/>
              <a:t>: This is where k-fold cross-validation is performed within each fold of cross-validation, often to perform </a:t>
            </a:r>
            <a:r>
              <a:rPr lang="en-US" sz="2200" dirty="0" err="1" smtClean="0"/>
              <a:t>hyperparameter</a:t>
            </a:r>
            <a:r>
              <a:rPr lang="en-US" sz="2200" dirty="0" smtClean="0"/>
              <a:t> tuning during model evaluation. This is called </a:t>
            </a:r>
            <a:r>
              <a:rPr lang="en-US" sz="2200" u="sng" dirty="0" smtClean="0">
                <a:hlinkClick r:id="rId2"/>
              </a:rPr>
              <a:t>nested cross-validation</a:t>
            </a:r>
            <a:r>
              <a:rPr lang="en-US" sz="2200" dirty="0" smtClean="0"/>
              <a:t> or double cross-validation.</a:t>
            </a:r>
          </a:p>
          <a:p>
            <a:pPr>
              <a:buNone/>
            </a:pPr>
            <a:endParaRPr lang="en-US" dirty="0"/>
          </a:p>
        </p:txBody>
      </p:sp>
      <p:pic>
        <p:nvPicPr>
          <p:cNvPr id="6" name="Picture 5" descr="module dct crossvalidation.png"/>
          <p:cNvPicPr/>
          <p:nvPr/>
        </p:nvPicPr>
        <p:blipFill>
          <a:blip r:embed="rId3"/>
          <a:stretch>
            <a:fillRect/>
          </a:stretch>
        </p:blipFill>
        <p:spPr>
          <a:xfrm>
            <a:off x="914401" y="2051231"/>
            <a:ext cx="10032274" cy="3239226"/>
          </a:xfrm>
          <a:prstGeom prst="rect">
            <a:avLst/>
          </a:prstGeom>
        </p:spPr>
      </p:pic>
      <p:sp>
        <p:nvSpPr>
          <p:cNvPr id="9" name="Rectangle 8"/>
          <p:cNvSpPr/>
          <p:nvPr/>
        </p:nvSpPr>
        <p:spPr>
          <a:xfrm>
            <a:off x="783771" y="5600841"/>
            <a:ext cx="10189029" cy="646331"/>
          </a:xfrm>
          <a:prstGeom prst="rect">
            <a:avLst/>
          </a:prstGeom>
        </p:spPr>
        <p:txBody>
          <a:bodyPr wrap="square">
            <a:spAutoFit/>
          </a:bodyPr>
          <a:lstStyle/>
          <a:p>
            <a:r>
              <a:rPr lang="en-US" dirty="0" smtClean="0"/>
              <a:t>here  we  see best accuracy  by  </a:t>
            </a:r>
            <a:r>
              <a:rPr lang="en-US" dirty="0" err="1" smtClean="0"/>
              <a:t>DecisionTreeCLassifier</a:t>
            </a:r>
            <a:r>
              <a:rPr lang="en-US" dirty="0" smtClean="0"/>
              <a:t> , so we  are u sing  decision tree classifier  for  further process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Tree Algorithm</a:t>
            </a:r>
            <a:br>
              <a:rPr lang="en-US" b="1" dirty="0" smtClean="0"/>
            </a:br>
            <a:endParaRPr lang="en-US" dirty="0"/>
          </a:p>
        </p:txBody>
      </p:sp>
      <p:sp>
        <p:nvSpPr>
          <p:cNvPr id="3" name="Content Placeholder 2"/>
          <p:cNvSpPr>
            <a:spLocks noGrp="1"/>
          </p:cNvSpPr>
          <p:nvPr>
            <p:ph idx="1"/>
          </p:nvPr>
        </p:nvSpPr>
        <p:spPr>
          <a:xfrm>
            <a:off x="609600" y="1293223"/>
            <a:ext cx="10972800" cy="5031377"/>
          </a:xfrm>
        </p:spPr>
        <p:txBody>
          <a:bodyPr/>
          <a:lstStyle/>
          <a:p>
            <a:r>
              <a:rPr lang="en-US" sz="2000" dirty="0" smtClean="0"/>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a:t>
            </a:r>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44</a:t>
            </a:fld>
            <a:endParaRPr lang="en-US"/>
          </a:p>
        </p:txBody>
      </p:sp>
      <p:pic>
        <p:nvPicPr>
          <p:cNvPr id="5" name="Picture 4" descr="https://res.cloudinary.com/dyd911kmh/image/upload/f_auto,q_auto:best/v1545934190/1_r5ikdb.png"/>
          <p:cNvPicPr/>
          <p:nvPr/>
        </p:nvPicPr>
        <p:blipFill>
          <a:blip r:embed="rId2"/>
          <a:srcRect/>
          <a:stretch>
            <a:fillRect/>
          </a:stretch>
        </p:blipFill>
        <p:spPr bwMode="auto">
          <a:xfrm>
            <a:off x="1619793" y="3563029"/>
            <a:ext cx="8490857"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05394"/>
            <a:ext cx="10972800" cy="5619206"/>
          </a:xfrm>
        </p:spPr>
        <p:txBody>
          <a:bodyPr/>
          <a:lstStyle/>
          <a:p>
            <a:r>
              <a:rPr lang="en-US" sz="2000" dirty="0" smtClean="0"/>
              <a:t>Decision Tree is a white box type of ML algorithm. It shares internal decision-making logic, which is not available in the black box type of algorithms such as Neural Network. Its training time is faster compared to the neural network algorithm. The time complexity of decision trees is a function of the number of records and number of attributes in the given data. The decision tree is a distribution-free or non-parametric method, which does not depend upon probability distribution assumptions. Decision trees can handle high dimensional data with good accuracy.</a:t>
            </a:r>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Tree Classifier Building in </a:t>
            </a:r>
            <a:r>
              <a:rPr lang="en-US" b="1" dirty="0" err="1" smtClean="0"/>
              <a:t>Scikit</a:t>
            </a:r>
            <a:r>
              <a:rPr lang="en-US" b="1" dirty="0" smtClean="0"/>
              <a:t>-learn</a:t>
            </a:r>
            <a:br>
              <a:rPr lang="en-US" b="1" dirty="0" smtClean="0"/>
            </a:br>
            <a:endParaRPr lang="en-US" dirty="0"/>
          </a:p>
        </p:txBody>
      </p:sp>
      <p:sp>
        <p:nvSpPr>
          <p:cNvPr id="3" name="Content Placeholder 2"/>
          <p:cNvSpPr>
            <a:spLocks noGrp="1"/>
          </p:cNvSpPr>
          <p:nvPr>
            <p:ph idx="1"/>
          </p:nvPr>
        </p:nvSpPr>
        <p:spPr>
          <a:xfrm>
            <a:off x="609600" y="1384663"/>
            <a:ext cx="10972800" cy="5159828"/>
          </a:xfrm>
        </p:spPr>
        <p:txBody>
          <a:bodyPr/>
          <a:lstStyle/>
          <a:p>
            <a:r>
              <a:rPr lang="en-US" sz="2000" b="1" dirty="0" smtClean="0"/>
              <a:t>Importing Required Libraries</a:t>
            </a:r>
          </a:p>
          <a:p>
            <a:pPr>
              <a:buNone/>
            </a:pPr>
            <a:endParaRPr lang="en-US" dirty="0" smtClean="0"/>
          </a:p>
          <a:p>
            <a:endParaRPr lang="en-US" dirty="0" smtClean="0"/>
          </a:p>
          <a:p>
            <a:r>
              <a:rPr lang="en-US" sz="2000" b="1" dirty="0" smtClean="0"/>
              <a:t>Building Decision Tree Model</a:t>
            </a:r>
          </a:p>
          <a:p>
            <a:endParaRPr lang="en-US" sz="2000" b="1" dirty="0" smtClean="0"/>
          </a:p>
          <a:p>
            <a:endParaRPr lang="en-US" sz="2000" b="1" dirty="0" smtClean="0"/>
          </a:p>
          <a:p>
            <a:endParaRPr lang="en-US" sz="2000" b="1" dirty="0" smtClean="0"/>
          </a:p>
          <a:p>
            <a:r>
              <a:rPr lang="en-US" sz="2000" b="1" dirty="0" smtClean="0"/>
              <a:t>Evaluating Model</a:t>
            </a:r>
          </a:p>
          <a:p>
            <a:pPr>
              <a:buNone/>
            </a:pPr>
            <a:r>
              <a:rPr lang="en-US" sz="1800" dirty="0" smtClean="0"/>
              <a:t>    Let's estimate, how accurately the classifier or model can predict the type of </a:t>
            </a:r>
            <a:r>
              <a:rPr lang="en-US" sz="1800" dirty="0" err="1" smtClean="0"/>
              <a:t>cultivars.Accuracy</a:t>
            </a:r>
            <a:r>
              <a:rPr lang="en-US" sz="1800" dirty="0" smtClean="0"/>
              <a:t> can be computed by comparing actual test set values and predicted values.</a:t>
            </a:r>
          </a:p>
          <a:p>
            <a:endParaRPr lang="en-US" sz="2000" b="1" dirty="0" smtClean="0"/>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46</a:t>
            </a:fld>
            <a:endParaRPr lang="en-US"/>
          </a:p>
        </p:txBody>
      </p:sp>
      <p:pic>
        <p:nvPicPr>
          <p:cNvPr id="5" name="Picture 4" descr="decion tree libray.png"/>
          <p:cNvPicPr/>
          <p:nvPr/>
        </p:nvPicPr>
        <p:blipFill>
          <a:blip r:embed="rId2"/>
          <a:stretch>
            <a:fillRect/>
          </a:stretch>
        </p:blipFill>
        <p:spPr>
          <a:xfrm>
            <a:off x="630735" y="1880643"/>
            <a:ext cx="9558293" cy="705804"/>
          </a:xfrm>
          <a:prstGeom prst="rect">
            <a:avLst/>
          </a:prstGeom>
        </p:spPr>
      </p:pic>
      <p:pic>
        <p:nvPicPr>
          <p:cNvPr id="7" name="Picture 6" descr="module dct import.png"/>
          <p:cNvPicPr/>
          <p:nvPr/>
        </p:nvPicPr>
        <p:blipFill>
          <a:blip r:embed="rId3"/>
          <a:stretch>
            <a:fillRect/>
          </a:stretch>
        </p:blipFill>
        <p:spPr>
          <a:xfrm>
            <a:off x="696050" y="3077481"/>
            <a:ext cx="9244783" cy="972003"/>
          </a:xfrm>
          <a:prstGeom prst="rect">
            <a:avLst/>
          </a:prstGeom>
        </p:spPr>
      </p:pic>
      <p:pic>
        <p:nvPicPr>
          <p:cNvPr id="8" name="Picture 7" descr="module dct acuuracy.png"/>
          <p:cNvPicPr/>
          <p:nvPr/>
        </p:nvPicPr>
        <p:blipFill>
          <a:blip r:embed="rId4"/>
          <a:stretch>
            <a:fillRect/>
          </a:stretch>
        </p:blipFill>
        <p:spPr>
          <a:xfrm>
            <a:off x="722176" y="5466488"/>
            <a:ext cx="8852897" cy="85593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47</a:t>
            </a:fld>
            <a:endParaRPr lang="en-US"/>
          </a:p>
        </p:txBody>
      </p:sp>
      <p:sp>
        <p:nvSpPr>
          <p:cNvPr id="5" name="Title 1"/>
          <p:cNvSpPr>
            <a:spLocks noGrp="1"/>
          </p:cNvSpPr>
          <p:nvPr>
            <p:ph idx="1"/>
          </p:nvPr>
        </p:nvSpPr>
        <p:spPr>
          <a:xfrm>
            <a:off x="609600" y="587829"/>
            <a:ext cx="10972800" cy="5736771"/>
          </a:xfrm>
        </p:spPr>
        <p:txBody>
          <a:bodyPr/>
          <a:lstStyle/>
          <a:p>
            <a:pPr>
              <a:buNone/>
            </a:pPr>
            <a:r>
              <a:rPr lang="en-US" b="1" dirty="0" smtClean="0"/>
              <a:t>To determine whether the defective part is to be replaced or repaired</a:t>
            </a:r>
            <a:endParaRPr lang="en-US" dirty="0" smtClean="0"/>
          </a:p>
        </p:txBody>
      </p:sp>
      <p:pic>
        <p:nvPicPr>
          <p:cNvPr id="6" name="Picture 5" descr="To determine whether the defective part is to be replaced or repaired.png"/>
          <p:cNvPicPr/>
          <p:nvPr/>
        </p:nvPicPr>
        <p:blipFill>
          <a:blip r:embed="rId2"/>
          <a:stretch>
            <a:fillRect/>
          </a:stretch>
        </p:blipFill>
        <p:spPr>
          <a:xfrm>
            <a:off x="2207623" y="1102185"/>
            <a:ext cx="8125097" cy="2855861"/>
          </a:xfrm>
          <a:prstGeom prst="rect">
            <a:avLst/>
          </a:prstGeom>
        </p:spPr>
      </p:pic>
      <p:pic>
        <p:nvPicPr>
          <p:cNvPr id="7" name="Picture 6" descr="q.png"/>
          <p:cNvPicPr>
            <a:picLocks noChangeAspect="1"/>
          </p:cNvPicPr>
          <p:nvPr/>
        </p:nvPicPr>
        <p:blipFill>
          <a:blip r:embed="rId3"/>
          <a:stretch>
            <a:fillRect/>
          </a:stretch>
        </p:blipFill>
        <p:spPr>
          <a:xfrm>
            <a:off x="963045" y="4054726"/>
            <a:ext cx="10736174" cy="943107"/>
          </a:xfrm>
          <a:prstGeom prst="rect">
            <a:avLst/>
          </a:prstGeom>
        </p:spPr>
      </p:pic>
      <p:pic>
        <p:nvPicPr>
          <p:cNvPr id="8" name="Picture 7" descr="To determine whether the defective part is to be replaced or repaired2.png"/>
          <p:cNvPicPr/>
          <p:nvPr/>
        </p:nvPicPr>
        <p:blipFill>
          <a:blip r:embed="rId4"/>
          <a:stretch>
            <a:fillRect/>
          </a:stretch>
        </p:blipFill>
        <p:spPr>
          <a:xfrm>
            <a:off x="1100998" y="5224417"/>
            <a:ext cx="10551070" cy="13208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48</a:t>
            </a:fld>
            <a:endParaRPr lang="en-US"/>
          </a:p>
        </p:txBody>
      </p:sp>
      <p:sp>
        <p:nvSpPr>
          <p:cNvPr id="62466" name="AutoShape 2" descr="data:image/png;base64,iVBORw0KGgoAAAANSUhEUgAAAZIAAAEHCAYAAACEKcAKAAAABHNCSVQICAgIfAhkiAAAAAlwSFlzAAALEgAACxIB0t1+/AAAADh0RVh0U29mdHdhcmUAbWF0cGxvdGxpYiB2ZXJzaW9uMy4yLjIsIGh0dHA6Ly9tYXRwbG90bGliLm9yZy+WH4yJAAAZeElEQVR4nO3dfbRddX3n8feHJ6HKo6YMJthQjTpIK0IEbDuOikKgjqGOIrYjURnTGbHSaVdb7Jo2U6lVp/UJR3EykCGxHRHtOGRcYCaNiDojykWQRykRpSTDQ2p4UFEY8Dt/nN+FQ7xJ7sm+51zuve/XWmedvb/7t/f+bdaFD3v/9t4nVYUkSbtqt+nugCRpZjNIJEmdGCSSpE4MEklSJwaJJKmTPaa7A6P2jGc8oxYuXDjd3ZCkGeXqq6/+x6qaN9GyORckCxcuZGxsbLq7IUkzSpLbt7fMS1uSpE4MEklSJwaJJKmToQZJkuclubbv80CS301yUJL1SW5t3we29klybpKNSa5LclTftpa19rcmWdZXPzrJ9W2dc5NkmMckSXqioQZJVd1SVUdW1ZHA0cCDwOeAs4ENVbUI2NDmAU4CFrXPcuA8gCQHASuAY4FjgBXj4dPavK1vvSXDPCZJ0hON8tLW8cB3qup2YCmwutVXA6e06aXAmuq5EjggySHAicD6qtpaVfcC64Elbdl+VXVl9d4+uaZvW5KkERhlkJwGfKpNH1xVd7bpu4CD2/R84I6+dTa12o7qmyaoP0GS5UnGkoxt2bKl63FIkvqMJEiS7AW8BvjMtsvamcRQ32VfVSuranFVLZ43b8LnaSRJu2hUZyQnAd+sqrvb/N3tshTt+55W3wwc2rfeglbbUX3BBHVJ0oiM6sn2N/L4ZS2AtcAy4H3t+5K++juSXERvYP3+qrozyTrgL/oG2E8A3lVVW9udYMcBXwdOBz46/MORnrz+4d2/NN1d0JPQs/70+qFte+hBkuSpwKuA3+4rvw+4OMkZwO3Aqa1+KXAysJHeHV5vAWiBcQ5wVWv37qra2qbfDlwI7ANc1j6SpBEZepBU1Y+Ap29T+z69u7i2bVvAmdvZzipg1QT1MeCIKemsJGlgPtkuSerEIJEkdWKQSJI6MUgkSZ0YJJKkTgwSSVInBokkqRODRJLUiUEiSerEIJEkdWKQSJI6MUgkSZ0YJJKkTgwSSVInBokkqRODRJLUiUEiSerEIJEkdWKQSJI6MUgkSZ0YJJKkToYeJEkOSPLZJN9OcnOSlyQ5KMn6JLe27wNb2yQ5N8nGJNclOapvO8ta+1uTLOurH53k+rbOuUky7GOSJD1uFGckHwG+UFXPB14I3AycDWyoqkXAhjYPcBKwqH2WA+cBJDkIWAEcCxwDrBgPn9bmbX3rLRnBMUmSmqEGSZL9gZcCFwBU1cNVdR+wFFjdmq0GTmnTS4E11XMlcECSQ4ATgfVVtbWq7gXWA0vasv2q6sqqKmBN37YkSSMw7DOSw4AtwH9Nck2S85M8FTi4qu5sbe4CDm7T84E7+tbf1Go7qm+aoP4ESZYnGUsytmXLlik4LEnSuGEHyR7AUcB5VfUi4Ec8fhkLgHYmUcPsRFWtrKrFVbV43rx5w9yVJM05ww6STcCmqvp6m/8svWC5u12Won3f05ZvBg7tW39Bq+2ovmCCuiRpRIYaJFV1F3BHkue10vHATcBaYPzOq2XAJW16LXB6u3vrOOD+dglsHXBCkgPbIPsJwLq27IEkx7W7tU7v25YkaQT2GME+fgf4myR7AbcBb6EXYBcnOQO4HTi1tb0UOBnYCDzY2lJVW5OcA1zV2r27qra26bcDFwL7AJe1jyRpRIYeJFV1LbB4gkXHT9C2gDO3s51VwKoJ6mPAER27KUnaRT7ZLknqxCCRJHVikEiSOhnFYPusc/QfrJnuLuhJ6Oq/PH26uyBNC89IJEmdGCSSpE4MEklSJwaJJKkTg0SS1IlBIknqxCCRJHVikEiSOjFIJEmdGCSSpE4MEklSJwaJJKkTg0SS1IlBIknqxCCRJHVikEiSOjFIJEmdDD1IknwvyfVJrk0y1moHJVmf5Nb2fWCrJ8m5STYmuS7JUX3bWdba35pkWV/96Lb9jW3dDPuYJEmPG9UZycur6siqWtzmzwY2VNUiYEObBzgJWNQ+y4HzoBc8wArgWOAYYMV4+LQ2b+tbb8nwD0eSNG66Lm0tBVa36dXAKX31NdVzJXBAkkOAE4H1VbW1qu4F1gNL2rL9qurKqipgTd+2JEkjMIogKeB/Jbk6yfJWO7iq7mzTdwEHt+n5wB19625qtR3VN01Qf4Iky5OMJRnbsmVL1+ORJPXZYwT7+LWq2pzk54H1Sb7dv7CqKkkNswNVtRJYCbB48eKh7kuS5pqhn5FU1eb2fQ/wOXpjHHe3y1K073ta883AoX2rL2i1HdUXTFCXJI3IUIMkyVOT7Ds+DZwA3ACsBcbvvFoGXNKm1wKnt7u3jgPub5fA1gEnJDmwDbKfAKxryx5Icly7W+v0vm1JkkZg2Je2DgY+1+7I3QP4b1X1hSRXARcnOQO4HTi1tb8UOBnYCDwIvAWgqrYmOQe4qrV7d1VtbdNvBy4E9gEuax9J0ogMNUiq6jbghRPUvw8cP0G9gDO3s61VwKoJ6mPAEZ07K0naJT7ZLknqxCCRJHUy6SBJcthkapKkuWWQM5K/naD22anqiCRpZtrpYHuS5wMvAPZP8tq+RfsBew+rY5KkmWEyd209D3g1cADwL/rqP6D3skRJ0hy20yCpqkuAS5K8pKq+NoI+SZJmkEGeI9mY5I+Bhf3rVdVbp7pTkqSZY5AguQT4CvB3wKPD6Y4kaaYZJEh+rqr+aGg9kSTNSIPc/vv5JCcPrSeSpBlpkCA5i16Y/DjJA0l+kOSBYXVMkjQzTPrSVlXtO8yOSJJmpkkHSZKXTlSvqi9PXXckSTPNIIPtf9A3vTe9Xzq8GnjFlPZIkjSjDHJpq/+pdpIcCnx4ynskSZpRurxGfhPwT6eqI5KkmWmQMZKPAtVmdwOOBL45jE5JkmaOQcZIxvqmHwE+VVX/e4r7I0maYQYZI1mdZC/gua10y3C6JEmaSQa5tPUyYDXwPSDAoUmWefuvJM1tgwy2fwA4oar+eVW9FDgR+NBkVkyye5Jrkny+zR+W5OtJNib5dDvTIclT2vzGtnxh3zbe1eq3JDmxr76k1TYmOXuA45EkTYFBgmTPqnrsclZV/T2w5yTXPQu4uW/+/cCHquo5wL3AGa1+BnBvq3+otSPJ4cBp9H6pcQnw8RZOuwMfA04CDgfe2NpKkkZkkCAZS3J+kpe1z3/hiQPwE0qyAPh14Pw2H3oPMY7/3vtq4JQ2vbTN05Yf39ovBS6qqoeq6rvARnoPRB4DbKyq26rqYeCi1laSNCKDBMm/BW4C3tk+N7XaznwY+EPgp23+6cB9VfVIm98EzG/T84E7ANry+1v7x+rbrLO9+hMkWZ5kLMnYli1bJtFlSdJkDXLX1kPAB9tnUpK8Grinqq5ug/XToqpWAisBFi9eXDtpLkkawCB3bb0aOAf4hbZegKqq/Xaw2q8Cr2m/Y7I3sB/wEeCAJHu0s44FwObWfjNwKLApyR7A/sD3++rj+tfZXl2SNAKDXNr6MLAMeHpV7VdV++4kRKiqd1XVgqpaSG+w/ItV9VvA5cDrWrNl9H7GF2Btm6ct/2JVVauf1u7qOgxYBHwDuApY1O4C26vtY+0AxyRJ6miQJ9vvAG5o/2Hv6o+Ai5L8OXANcEGrXwB8MslGYCu9YKCqbkxyMb1xmUeAM6vqUYAk7wDWAbsDq6rqxinonyRpkgYJkj8ELk1yBfDQeLGqJjVmUlVfAr7Upm+jd8fVtm1+Arx+O+u/B3jPBPVLgUsn0wdJ0tQbJEjeA/yQ3ljHXsPpjiRpphkkSJ5ZVUcMrSeSpBlpkMH2S5OcMLSeSJJmpEEfSPxCkh8neSDJD5I8MKyOSZJmhkEeSNx3mB2RJM1Mg4yRkORAes9w7D1e8zXykjS3DfJk+7+m9xbfBcC1wHHA1+i9gFGSNEcNMkZyFvBi4PaqejnwIuC+ofRKkjRjDBIkP2kPDJLkKVX1beB5w+mWJGmmGGSMZFOSA4D/AaxPci9w+3C6JUmaKQa5a+s32uR/SHI5vTfzfmF8eZIDq+reKe6fJOlJbqC7tsZV1RUTlDcAR3XrjiRpphlkjGRnMoXbkiTNEFMZJP7yoCTNQVMZJJKkOchLW5KkTnblFSmH9q9XVd9sk8dPYb8kSTPEIK9IOQd4M/AdHh8PKdorUqpq61R3TpL05DfIGcmpwLOr6uFhdUaSNPMMMkZyA3DAsDoiSZqZBjkjeS9wTZIbgIfGi1X1minvlSRpxhgkSFYD7weuB346mRWS7A18GXhK29dnq2pFksOAi4CnA1cDb6qqh5M8BVgDHA18H3hDVX2vbetdwBnAo8A7q2pdqy8BPgLsDpxfVe8b4JgkSR0NEiQPVtW5A27/IeAVVfXDJHsCX01yGfB7wIeq6qIkn6AXEOe173ur6jlJTqMXXG9IcjhwGvAC4JnA3yV5btvHx4BXAZuAq5KsraqbBuynJGkXDTJG8pUk703ykiRHjX92tEL1/LDN7tk+43d6fbbVVwOntOmlbZ62/PgkafWLquqhqvousBE4pn02VtVt7SaAi1pbSdKIDHJG8qL2fVxf7bHbf7cnye70Ll89h97Zw3eA+6rqkdZkEzC/Tc8H7gCoqkeS3E/v8td84Mq+zfavc8c29WMn6MNyYDnAs571rB11V5I0oEFeI//yXdlBVT0KHNl+y+RzwPN3ZTtdVNVKYCXA4sWLfSeYJE2hnQZJkn9VVX+d5PcmWl5VH5zMjqrqvvY7Ji8BDkiyRzsrWQBsbs0203tyflOSPej95sn3++rj+tfZXl2SNAKTGSN5avvedzuf7Uoyr52JkGQfeoPiNwOXA69rzZYBl7TptW2etvyLVVWtflqSp7Q7vhYB3wCuAhYlOSzJXvQG5NdO4pgkSVNkp2ckVfWf2/ef7cL2DwFWt3GS3YCLq+rzSW4CLkry58A1wAWt/QXAJ5NsBLbSCwaq6sYkFwM3AY8AZ7ZLZiR5B7CO3u2/q6rqxl3opyRpFw3yrq296d2e+wJg7/F6Vb11e+tU1XU8PkjfX7+N3h1X29Z/Arx+O9t6D/CeCeqXApfu/AgkScMwyO2/nwT+CXAicAW98YgfDKNTkqSZY5AgeU5V/Qnwo6paDfw6E9xqK0maWwYJkv/Xvu9LcgS9O6p+fuq7JEmaSQZ5IHFl+2GrP6F3Z9TTgD8dSq8kSTPGIA8knt8mrwB+cTjdkSTNNJN5IHHCBxHHTfaBREnS7DSZM5Lxhw4LyDbLfN2IJM1xk3kg8c8AkqwGzqqq+9r8gcAHhts9SdKT3SB3bf3yeIgAVNW9TPCwoSRpbhkkSHZrZyEAJDmIwe76kiTNQoMEwQeAryX5TJt/PRO8skSSNLcMcvvvmiRjPP5DVq/1J20lSQNdmmrBYXhIkh4zyBiJJEk/wyCRJHVikEiSOjFIJEmdGCSSpE4MEklSJwaJJKkTg0SS1MlQgyTJoUkuT3JTkhuTnNXqByVZn+TW9n1gqyfJuUk2JrkuyVF921rW2t+aZFlf/egk17d1zk2y7avuJUlDNOwzkkeA36+qw4HjgDOTHA6cDWyoqkXAhjYPcBKwqH2WA+fBYy+IXAEcCxwDrOh7geR5wNv61lsy5GOSJPUZapBU1Z1V9c02/QPgZmA+sBRY3ZqtBk5p00uBNdVzJXBAkkOAE4H1VbW1vb5+PbCkLduvqq6sqgLW9G1LkjQCIxsjSbKQ3u+XfB04uKrubIvuAg5u0/OBO/pW29RqO6pvmqC+7b6XJxlLMrZly5bOxyJJetxIgiTJ04C/BX63qh7oX9bOJIb6k71VtbKqFlfV4nnz5g1zV5I05ww9SJLsSS9E/qaq/nsr390uS9G+72n1zcChfasvaLUd1RdMUJckjciw79oKcAFwc1V9sG/RWmD8zqtlwCV99dPb3VvHAfe3S2DrgBOSHNgG2U8A1rVlDyQ5ru3r9L5tSZJGYNg/lfurwJuA65Nc22p/DLwPuDjJGcDtwKlt2aXAycBG4EHgLQBVtTXJOcBVrd27q2prm347cCGwD3BZ+0iSRmSoQVJVXwW291zH8RO0L+DM7WxrFbBqgvoYcESHbkqSOvDJdklSJwaJJKkTg0SS1IlBIknqxCCRJHVikEiSOjFIJEmdGCSSpE4MEklSJwaJJKkTg0SS1IlBIknqxCCRJHVikEiSOjFIJEmdGCSSpE4MEklSJwaJJKkTg0SS1IlBIknqxCCRJHUy1CBJsirJPUlu6KsdlGR9klvb94GtniTnJtmY5LokR/Wts6y1vzXJsr760Umub+ucmyTDPB5J0s8a9hnJhcCSbWpnAxuqahGwoc0DnAQsap/lwHnQCx5gBXAscAywYjx8Wpu39a237b4kSUM21CCpqi8DW7cpLwVWt+nVwCl99TXVcyVwQJJDgBOB9VW1taruBdYDS9qy/arqyqoqYE3ftiRJIzIdYyQHV9Wdbfou4OA2PR+4o6/dplbbUX3TBPWfkWR5krEkY1u2bOl+BJKkx0zrYHs7k6gR7GdlVS2uqsXz5s0b9u4kaU6ZjiC5u12Won3f0+qbgUP72i1otR3VF0xQlySN0HQEyVpg/M6rZcAlffXT291bxwH3t0tg64ATkhzYBtlPANa1ZQ8kOa7drXV637YkSSOyxzA3nuRTwMuAZyTZRO/uq/cBFyc5A7gdOLU1vxQ4GdgIPAi8BaCqtiY5B7iqtXt3VY0P4L+d3p1h+wCXtY8kaYSGGiRV9cbtLDp+grYFnLmd7awCVk1QHwOO6NJHSVI3PtkuSerEIJEkdWKQSJI6MUgkSZ0YJJKkTgwSSVInBokkqRODRJLUiUEiSerEIJEkdWKQSJI6MUgkSZ0YJJKkTgwSSVInBokkqRODRJLUiUEiSerEIJEkdWKQSJI6MUgkSZ0YJJKkTmZFkCRZkuSWJBuTnD3d/ZGkuWTGB0mS3YGPAScBhwNvTHL49PZKkuaOGR8kwDHAxqq6raoeBi4Clk5znyRpzthjujswBeYDd/TNbwKO7W+QZDmwvM3+MMktI+rbXPAM4B+nuxNPBvmrZdPdBf0s/z7HrUjXLfzC9hbMhiDZqapaCayc7n7MRknGqmrxdPdDmoh/n6MxGy5tbQYO7Ztf0GqSpBGYDUFyFbAoyWFJ9gJOA9ZOc58kac6Y8Ze2quqRJO8A1gG7A6uq6sZp7tZc4iVDPZn59zkCqarp7oMkaQabDZe2JEnTyCCRJHVikEia1ZJcmOR1092P2cwg0cDSs9O/nSQz/mYOzQyT/ZvUcPgPXpOSZGF7MeYa4Abg0SQfSnJjkg1J5rV2X0ry4SRjwFnT2mnNapP9m9xmnRcn+T9JvpXkG0n2HX3PZx+DRINYBHy8ql7Q5sfa9BXAir52e1XV4qr6wMh7qLlmsn+TtOfMPg2cVVUvBF4J/HiUnZ2tDBIN4vaqurJN/5Tev5QAfw38Wl+7TyONxmT/JgGeB9xZVVcBVNUDVfXIaLo5uxkkGsSPdrCs/4GkHbWTptJk/yY1RAaJdtVuwPidML8JfHUa+yLBzv8mbwEOSfJigCT7ekPI1PAfonbVj4Bjkvx74B7gDdPcH2mHf5NV9XCSNwAfTbIPvfGRVwI/HHlPZxlfkaJdkuSHVfW06e6HNM6/yenjpS1JUieekUiSOvGMRJLUiUEiSerEIJEkdWKQSJI6MUg0ayV5NMm1SW5I8j+THDDF239mks9O5TZ3sr8pOZ4kL0vy+anun+Yug0Sz2Y+r6siqOgLYCpw5lRuvqv9bVT/zOxddnpbeybpDPR5pVxkkmiu+BswHSPLsJF9IcnWSryR5fqtfmOQTScaS/H2SV7f6wtbum+3zK331G9r0m5OsTfJFYMNEHWi/mfGX7Yzi+vaU9fgZwleSrAVuGvbxbNOnY5J8Lck17fXqz2v13ZP8VevrdUl+p9WPTnJF29e6JIdMsr+axXxFima9JLsDxwMXtNJK4N9U1a1JjgU+DryiLVsIHAM8G7g8yXPovW7jVVX1kySLgE8BiyfY1VHAL1fV1u105bXAkcALgWcAVyX5ct+6R1TVd0dwPP2+DfyzqnokySuBvwD+JbC8rXtkW3ZQkj2BjwJLq2pLC8L3AG/dWZ81uxkkms32SXItvf9zvxlYn+RpwK8An0ky3u4pfetcXFU/BW5NchvwfOC7wH9KciTwKPDc7exv/Q5CBHqvNf9UVT0K3J3kCuDFwAPANyYRIlN1PP32B1a3gCxgz1Z/JfCJ8desV9XWJEcAR7T9AuwO3LmTPmsOMEg0m/24qo5M8nPAOnpjChcC91XVkdtZZ9tXPRTw74C76Z1J7Ab8ZDvrdnl9/mTWnarj6XcOcHlV/UaShcCXdrD/ADdW1Usm0VfNIY6RaNarqgeBdwK/DzwIfDfJ6+GxcYsX9jV/fZLdkjwb+EV6rx7fn94PIv0UeBO9/xPfFV8B3tDGH+YBLwW+MQ3H029/YHObfnNffT3w2+OD/0kOauvOS/KSVtszyQvQnGeQaE6oqmuA64A3Ar8FnJHkW8CNwNK+pv9A7z/ul9Ebd/gJvTGHZa3989n1M4/PtT58C/gi8IdVddeubKjj8fT7j8B7k1zDE69QnN/Wva5t9zer6mF6v/fx/la7lt5lNc1xvrRRapJcCHy+qkb2bMgwzbbj0ZOXZySSpE48I5GmWJJfAj65Tfmhqjp2Eus+nYmfQzm+qr4/Ff2TpppBIknqxEtbkqRODBJJUicGiSSpE4NEktTJ/wfqFuYnQ3cxG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2468" name="AutoShape 4" descr="data:image/png;base64,iVBORw0KGgoAAAANSUhEUgAAAZIAAAEHCAYAAACEKcAKAAAABHNCSVQICAgIfAhkiAAAAAlwSFlzAAALEgAACxIB0t1+/AAAADh0RVh0U29mdHdhcmUAbWF0cGxvdGxpYiB2ZXJzaW9uMy4yLjIsIGh0dHA6Ly9tYXRwbG90bGliLm9yZy+WH4yJAAAZeElEQVR4nO3dfbRddX3n8feHJ6HKo6YMJthQjTpIK0IEbDuOikKgjqGOIrYjURnTGbHSaVdb7Jo2U6lVp/UJR3EykCGxHRHtOGRcYCaNiDojykWQRykRpSTDQ2p4UFEY8Dt/nN+FQ7xJ7sm+51zuve/XWmedvb/7t/f+bdaFD3v/9t4nVYUkSbtqt+nugCRpZjNIJEmdGCSSpE4MEklSJwaJJKmTPaa7A6P2jGc8oxYuXDjd3ZCkGeXqq6/+x6qaN9GyORckCxcuZGxsbLq7IUkzSpLbt7fMS1uSpE4MEklSJwaJJKmToQZJkuclubbv80CS301yUJL1SW5t3we29klybpKNSa5LclTftpa19rcmWdZXPzrJ9W2dc5NkmMckSXqioQZJVd1SVUdW1ZHA0cCDwOeAs4ENVbUI2NDmAU4CFrXPcuA8gCQHASuAY4FjgBXj4dPavK1vvSXDPCZJ0hON8tLW8cB3qup2YCmwutVXA6e06aXAmuq5EjggySHAicD6qtpaVfcC64Elbdl+VXVl9d4+uaZvW5KkERhlkJwGfKpNH1xVd7bpu4CD2/R84I6+dTa12o7qmyaoP0GS5UnGkoxt2bKl63FIkvqMJEiS7AW8BvjMtsvamcRQ32VfVSuranFVLZ43b8LnaSRJu2hUZyQnAd+sqrvb/N3tshTt+55W3wwc2rfeglbbUX3BBHVJ0oiM6sn2N/L4ZS2AtcAy4H3t+5K++juSXERvYP3+qrozyTrgL/oG2E8A3lVVW9udYMcBXwdOBz46/MORnrz+4d2/NN1d0JPQs/70+qFte+hBkuSpwKuA3+4rvw+4OMkZwO3Aqa1+KXAysJHeHV5vAWiBcQ5wVWv37qra2qbfDlwI7ANc1j6SpBEZepBU1Y+Ap29T+z69u7i2bVvAmdvZzipg1QT1MeCIKemsJGlgPtkuSerEIJEkdWKQSJI6MUgkSZ0YJJKkTgwSSVInBokkqRODRJLUiUEiSerEIJEkdWKQSJI6MUgkSZ0YJJKkTgwSSVInBokkqRODRJLUiUEiSerEIJEkdWKQSJI6MUgkSZ0YJJKkToYeJEkOSPLZJN9OcnOSlyQ5KMn6JLe27wNb2yQ5N8nGJNclOapvO8ta+1uTLOurH53k+rbOuUky7GOSJD1uFGckHwG+UFXPB14I3AycDWyoqkXAhjYPcBKwqH2WA+cBJDkIWAEcCxwDrBgPn9bmbX3rLRnBMUmSmqEGSZL9gZcCFwBU1cNVdR+wFFjdmq0GTmnTS4E11XMlcECSQ4ATgfVVtbWq7gXWA0vasv2q6sqqKmBN37YkSSMw7DOSw4AtwH9Nck2S85M8FTi4qu5sbe4CDm7T84E7+tbf1Go7qm+aoP4ESZYnGUsytmXLlik4LEnSuGEHyR7AUcB5VfUi4Ec8fhkLgHYmUcPsRFWtrKrFVbV43rx5w9yVJM05ww6STcCmqvp6m/8svWC5u12Won3f05ZvBg7tW39Bq+2ovmCCuiRpRIYaJFV1F3BHkue10vHATcBaYPzOq2XAJW16LXB6u3vrOOD+dglsHXBCkgPbIPsJwLq27IEkx7W7tU7v25YkaQT2GME+fgf4myR7AbcBb6EXYBcnOQO4HTi1tb0UOBnYCDzY2lJVW5OcA1zV2r27qra26bcDFwL7AJe1jyRpRIYeJFV1LbB4gkXHT9C2gDO3s51VwKoJ6mPAER27KUnaRT7ZLknqxCCRJHVikEiSOhnFYPusc/QfrJnuLuhJ6Oq/PH26uyBNC89IJEmdGCSSpE4MEklSJwaJJKkTg0SS1IlBIknqxCCRJHVikEiSOjFIJEmdGCSSpE4MEklSJwaJJKkTg0SS1IlBIknqxCCRJHVikEiSOjFIJEmdDD1IknwvyfVJrk0y1moHJVmf5Nb2fWCrJ8m5STYmuS7JUX3bWdba35pkWV/96Lb9jW3dDPuYJEmPG9UZycur6siqWtzmzwY2VNUiYEObBzgJWNQ+y4HzoBc8wArgWOAYYMV4+LQ2b+tbb8nwD0eSNG66Lm0tBVa36dXAKX31NdVzJXBAkkOAE4H1VbW1qu4F1gNL2rL9qurKqipgTd+2JEkjMIogKeB/Jbk6yfJWO7iq7mzTdwEHt+n5wB19625qtR3VN01Qf4Iky5OMJRnbsmVL1+ORJPXZYwT7+LWq2pzk54H1Sb7dv7CqKkkNswNVtRJYCbB48eKh7kuS5pqhn5FU1eb2fQ/wOXpjHHe3y1K073ta883AoX2rL2i1HdUXTFCXJI3IUIMkyVOT7Ds+DZwA3ACsBcbvvFoGXNKm1wKnt7u3jgPub5fA1gEnJDmwDbKfAKxryx5Icly7W+v0vm1JkkZg2Je2DgY+1+7I3QP4b1X1hSRXARcnOQO4HTi1tb8UOBnYCDwIvAWgqrYmOQe4qrV7d1VtbdNvBy4E9gEuax9J0ogMNUiq6jbghRPUvw8cP0G9gDO3s61VwKoJ6mPAEZ07K0naJT7ZLknqxCCRJHUy6SBJcthkapKkuWWQM5K/naD22anqiCRpZtrpYHuS5wMvAPZP8tq+RfsBew+rY5KkmWEyd209D3g1cADwL/rqP6D3skRJ0hy20yCpqkuAS5K8pKq+NoI+SZJmkEGeI9mY5I+Bhf3rVdVbp7pTkqSZY5AguQT4CvB3wKPD6Y4kaaYZJEh+rqr+aGg9kSTNSIPc/vv5JCcPrSeSpBlpkCA5i16Y/DjJA0l+kOSBYXVMkjQzTPrSVlXtO8yOSJJmpkkHSZKXTlSvqi9PXXckSTPNIIPtf9A3vTe9Xzq8GnjFlPZIkjSjDHJpq/+pdpIcCnx4ynskSZpRurxGfhPwT6eqI5KkmWmQMZKPAtVmdwOOBL45jE5JkmaOQcZIxvqmHwE+VVX/e4r7I0maYQYZI1mdZC/gua10y3C6JEmaSQa5tPUyYDXwPSDAoUmWefuvJM1tgwy2fwA4oar+eVW9FDgR+NBkVkyye5Jrkny+zR+W5OtJNib5dDvTIclT2vzGtnxh3zbe1eq3JDmxr76k1TYmOXuA45EkTYFBgmTPqnrsclZV/T2w5yTXPQu4uW/+/cCHquo5wL3AGa1+BnBvq3+otSPJ4cBp9H6pcQnw8RZOuwMfA04CDgfe2NpKkkZkkCAZS3J+kpe1z3/hiQPwE0qyAPh14Pw2H3oPMY7/3vtq4JQ2vbTN05Yf39ovBS6qqoeq6rvARnoPRB4DbKyq26rqYeCi1laSNCKDBMm/BW4C3tk+N7XaznwY+EPgp23+6cB9VfVIm98EzG/T84E7ANry+1v7x+rbrLO9+hMkWZ5kLMnYli1bJtFlSdJkDXLX1kPAB9tnUpK8Grinqq5ug/XToqpWAisBFi9eXDtpLkkawCB3bb0aOAf4hbZegKqq/Xaw2q8Cr2m/Y7I3sB/wEeCAJHu0s44FwObWfjNwKLApyR7A/sD3++rj+tfZXl2SNAKDXNr6MLAMeHpV7VdV++4kRKiqd1XVgqpaSG+w/ItV9VvA5cDrWrNl9H7GF2Btm6ct/2JVVauf1u7qOgxYBHwDuApY1O4C26vtY+0AxyRJ6miQJ9vvAG5o/2Hv6o+Ai5L8OXANcEGrXwB8MslGYCu9YKCqbkxyMb1xmUeAM6vqUYAk7wDWAbsDq6rqxinonyRpkgYJkj8ELk1yBfDQeLGqJjVmUlVfAr7Upm+jd8fVtm1+Arx+O+u/B3jPBPVLgUsn0wdJ0tQbJEjeA/yQ3ljHXsPpjiRpphkkSJ5ZVUcMrSeSpBlpkMH2S5OcMLSeSJJmpEEfSPxCkh8neSDJD5I8MKyOSZJmhkEeSNx3mB2RJM1Mg4yRkORAes9w7D1e8zXykjS3DfJk+7+m9xbfBcC1wHHA1+i9gFGSNEcNMkZyFvBi4PaqejnwIuC+ofRKkjRjDBIkP2kPDJLkKVX1beB5w+mWJGmmGGSMZFOSA4D/AaxPci9w+3C6JUmaKQa5a+s32uR/SHI5vTfzfmF8eZIDq+reKe6fJOlJbqC7tsZV1RUTlDcAR3XrjiRpphlkjGRnMoXbkiTNEFMZJP7yoCTNQVMZJJKkOchLW5KkTnblFSmH9q9XVd9sk8dPYb8kSTPEIK9IOQd4M/AdHh8PKdorUqpq61R3TpL05DfIGcmpwLOr6uFhdUaSNPMMMkZyA3DAsDoiSZqZBjkjeS9wTZIbgIfGi1X1minvlSRpxhgkSFYD7weuB346mRWS7A18GXhK29dnq2pFksOAi4CnA1cDb6qqh5M8BVgDHA18H3hDVX2vbetdwBnAo8A7q2pdqy8BPgLsDpxfVe8b4JgkSR0NEiQPVtW5A27/IeAVVfXDJHsCX01yGfB7wIeq6qIkn6AXEOe173ur6jlJTqMXXG9IcjhwGvAC4JnA3yV5btvHx4BXAZuAq5KsraqbBuynJGkXDTJG8pUk703ykiRHjX92tEL1/LDN7tk+43d6fbbVVwOntOmlbZ62/PgkafWLquqhqvousBE4pn02VtVt7SaAi1pbSdKIDHJG8qL2fVxf7bHbf7cnye70Ll89h97Zw3eA+6rqkdZkEzC/Tc8H7gCoqkeS3E/v8td84Mq+zfavc8c29WMn6MNyYDnAs571rB11V5I0oEFeI//yXdlBVT0KHNl+y+RzwPN3ZTtdVNVKYCXA4sWLfSeYJE2hnQZJkn9VVX+d5PcmWl5VH5zMjqrqvvY7Ji8BDkiyRzsrWQBsbs0203tyflOSPej95sn3++rj+tfZXl2SNAKTGSN5avvedzuf7Uoyr52JkGQfeoPiNwOXA69rzZYBl7TptW2etvyLVVWtflqSp7Q7vhYB3wCuAhYlOSzJXvQG5NdO4pgkSVNkp2ckVfWf2/ef7cL2DwFWt3GS3YCLq+rzSW4CLkry58A1wAWt/QXAJ5NsBLbSCwaq6sYkFwM3AY8AZ7ZLZiR5B7CO3u2/q6rqxl3opyRpFw3yrq296d2e+wJg7/F6Vb11e+tU1XU8PkjfX7+N3h1X29Z/Arx+O9t6D/CeCeqXApfu/AgkScMwyO2/nwT+CXAicAW98YgfDKNTkqSZY5AgeU5V/Qnwo6paDfw6E9xqK0maWwYJkv/Xvu9LcgS9O6p+fuq7JEmaSQZ5IHFl+2GrP6F3Z9TTgD8dSq8kSTPGIA8knt8mrwB+cTjdkSTNNJN5IHHCBxHHTfaBREnS7DSZM5Lxhw4LyDbLfN2IJM1xk3kg8c8AkqwGzqqq+9r8gcAHhts9SdKT3SB3bf3yeIgAVNW9TPCwoSRpbhkkSHZrZyEAJDmIwe76kiTNQoMEwQeAryX5TJt/PRO8skSSNLcMcvvvmiRjPP5DVq/1J20lSQNdmmrBYXhIkh4zyBiJJEk/wyCRJHVikEiSOjFIJEmdGCSSpE4MEklSJwaJJKkTg0SS1MlQgyTJoUkuT3JTkhuTnNXqByVZn+TW9n1gqyfJuUk2JrkuyVF921rW2t+aZFlf/egk17d1zk2y7avuJUlDNOwzkkeA36+qw4HjgDOTHA6cDWyoqkXAhjYPcBKwqH2WA+fBYy+IXAEcCxwDrOh7geR5wNv61lsy5GOSJPUZapBU1Z1V9c02/QPgZmA+sBRY3ZqtBk5p00uBNdVzJXBAkkOAE4H1VbW1vb5+PbCkLduvqq6sqgLW9G1LkjQCIxsjSbKQ3u+XfB04uKrubIvuAg5u0/OBO/pW29RqO6pvmqC+7b6XJxlLMrZly5bOxyJJetxIgiTJ04C/BX63qh7oX9bOJIb6k71VtbKqFlfV4nnz5g1zV5I05ww9SJLsSS9E/qaq/nsr390uS9G+72n1zcChfasvaLUd1RdMUJckjciw79oKcAFwc1V9sG/RWmD8zqtlwCV99dPb3VvHAfe3S2DrgBOSHNgG2U8A1rVlDyQ5ru3r9L5tSZJGYNg/lfurwJuA65Nc22p/DLwPuDjJGcDtwKlt2aXAycBG4EHgLQBVtTXJOcBVrd27q2prm347cCGwD3BZ+0iSRmSoQVJVXwW291zH8RO0L+DM7WxrFbBqgvoYcESHbkqSOvDJdklSJwaJJKkTg0SS1IlBIknqxCCRJHVikEiSOjFIJEmdGCSSpE4MEklSJwaJJKkTg0SS1IlBIknqxCCRJHVikEiSOjFIJEmdGCSSpE4MEklSJwaJJKkTg0SS1IlBIknqxCCRJHUy1CBJsirJPUlu6KsdlGR9klvb94GtniTnJtmY5LokR/Wts6y1vzXJsr760Umub+ucmyTDPB5J0s8a9hnJhcCSbWpnAxuqahGwoc0DnAQsap/lwHnQCx5gBXAscAywYjx8Wpu39a237b4kSUM21CCpqi8DW7cpLwVWt+nVwCl99TXVcyVwQJJDgBOB9VW1taruBdYDS9qy/arqyqoqYE3ftiRJIzIdYyQHV9Wdbfou4OA2PR+4o6/dplbbUX3TBPWfkWR5krEkY1u2bOl+BJKkx0zrYHs7k6gR7GdlVS2uqsXz5s0b9u4kaU6ZjiC5u12Won3f0+qbgUP72i1otR3VF0xQlySN0HQEyVpg/M6rZcAlffXT291bxwH3t0tg64ATkhzYBtlPANa1ZQ8kOa7drXV637YkSSOyxzA3nuRTwMuAZyTZRO/uq/cBFyc5A7gdOLU1vxQ4GdgIPAi8BaCqtiY5B7iqtXt3VY0P4L+d3p1h+wCXtY8kaYSGGiRV9cbtLDp+grYFnLmd7awCVk1QHwOO6NJHSVI3PtkuSerEIJEkdWKQSJI6MUgkSZ0YJJKkTgwSSVInBokkqRODRJLUiUEiSerEIJEkdWKQSJI6MUgkSZ0YJJKkTgwSSVInBokkqRODRJLUiUEiSerEIJEkdWKQSJI6MUgkSZ0YJJKkTmZFkCRZkuSWJBuTnD3d/ZGkuWTGB0mS3YGPAScBhwNvTHL49PZKkuaOGR8kwDHAxqq6raoeBi4Clk5znyRpzthjujswBeYDd/TNbwKO7W+QZDmwvM3+MMktI+rbXPAM4B+nuxNPBvmrZdPdBf0s/z7HrUjXLfzC9hbMhiDZqapaCayc7n7MRknGqmrxdPdDmoh/n6MxGy5tbQYO7Ztf0GqSpBGYDUFyFbAoyWFJ9gJOA9ZOc58kac6Y8Ze2quqRJO8A1gG7A6uq6sZp7tZc4iVDPZn59zkCqarp7oMkaQabDZe2JEnTyCCRJHVikEia1ZJcmOR1092P2cwg0cDSs9O/nSQz/mYOzQyT/ZvUcPgPXpOSZGF7MeYa4Abg0SQfSnJjkg1J5rV2X0ry4SRjwFnT2mnNapP9m9xmnRcn+T9JvpXkG0n2HX3PZx+DRINYBHy8ql7Q5sfa9BXAir52e1XV4qr6wMh7qLlmsn+TtOfMPg2cVVUvBF4J/HiUnZ2tDBIN4vaqurJN/5Tev5QAfw38Wl+7TyONxmT/JgGeB9xZVVcBVNUDVfXIaLo5uxkkGsSPdrCs/4GkHbWTptJk/yY1RAaJdtVuwPidML8JfHUa+yLBzv8mbwEOSfJigCT7ekPI1PAfonbVj4Bjkvx74B7gDdPcH2mHf5NV9XCSNwAfTbIPvfGRVwI/HHlPZxlfkaJdkuSHVfW06e6HNM6/yenjpS1JUieekUiSOvGMRJLUiUEiSerEIJEkdWKQSJI6MUg0ayV5NMm1SW5I8j+THDDF239mks9O5TZ3sr8pOZ4kL0vy+anun+Yug0Sz2Y+r6siqOgLYCpw5lRuvqv9bVT/zOxddnpbeybpDPR5pVxkkmiu+BswHSPLsJF9IcnWSryR5fqtfmOQTScaS/H2SV7f6wtbum+3zK331G9r0m5OsTfJFYMNEHWi/mfGX7Yzi+vaU9fgZwleSrAVuGvbxbNOnY5J8Lck17fXqz2v13ZP8VevrdUl+p9WPTnJF29e6JIdMsr+axXxFima9JLsDxwMXtNJK4N9U1a1JjgU+DryiLVsIHAM8G7g8yXPovW7jVVX1kySLgE8BiyfY1VHAL1fV1u105bXAkcALgWcAVyX5ct+6R1TVd0dwPP2+DfyzqnokySuBvwD+JbC8rXtkW3ZQkj2BjwJLq2pLC8L3AG/dWZ81uxkkms32SXItvf9zvxlYn+RpwK8An0ky3u4pfetcXFU/BW5NchvwfOC7wH9KciTwKPDc7exv/Q5CBHqvNf9UVT0K3J3kCuDFwAPANyYRIlN1PP32B1a3gCxgz1Z/JfCJ8desV9XWJEcAR7T9AuwO3LmTPmsOMEg0m/24qo5M8nPAOnpjChcC91XVkdtZZ9tXPRTw74C76Z1J7Ab8ZDvrdnl9/mTWnarj6XcOcHlV/UaShcCXdrD/ADdW1Usm0VfNIY6RaNarqgeBdwK/DzwIfDfJ6+GxcYsX9jV/fZLdkjwb+EV6rx7fn94PIv0UeBO9/xPfFV8B3tDGH+YBLwW+MQ3H029/YHObfnNffT3w2+OD/0kOauvOS/KSVtszyQvQnGeQaE6oqmuA64A3Ar8FnJHkW8CNwNK+pv9A7z/ul9Ebd/gJvTGHZa3989n1M4/PtT58C/gi8IdVddeubKjj8fT7j8B7k1zDE69QnN/Wva5t9zer6mF6v/fx/la7lt5lNc1xvrRRapJcCHy+qkb2bMgwzbbj0ZOXZySSpE48I5GmWJJfAj65Tfmhqjp2Eus+nYmfQzm+qr4/Ff2TpppBIknqxEtbkqRODBJJUicGiSSpE4NEktTJ/wfqFuYnQ3cxG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4.png"/>
          <p:cNvPicPr>
            <a:picLocks noChangeAspect="1"/>
          </p:cNvPicPr>
          <p:nvPr/>
        </p:nvPicPr>
        <p:blipFill>
          <a:blip r:embed="rId2"/>
          <a:stretch>
            <a:fillRect/>
          </a:stretch>
        </p:blipFill>
        <p:spPr>
          <a:xfrm>
            <a:off x="1436015" y="754315"/>
            <a:ext cx="8622384" cy="2867425"/>
          </a:xfrm>
          <a:prstGeom prst="rect">
            <a:avLst/>
          </a:prstGeom>
        </p:spPr>
      </p:pic>
      <p:pic>
        <p:nvPicPr>
          <p:cNvPr id="10" name="Picture 9" descr="r.png"/>
          <p:cNvPicPr>
            <a:picLocks noChangeAspect="1"/>
          </p:cNvPicPr>
          <p:nvPr/>
        </p:nvPicPr>
        <p:blipFill>
          <a:blip r:embed="rId3"/>
          <a:stretch>
            <a:fillRect/>
          </a:stretch>
        </p:blipFill>
        <p:spPr>
          <a:xfrm>
            <a:off x="1449977" y="3866605"/>
            <a:ext cx="8647611" cy="261257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13954"/>
            <a:ext cx="10972800" cy="5710646"/>
          </a:xfrm>
        </p:spPr>
        <p:txBody>
          <a:bodyPr/>
          <a:lstStyle/>
          <a:p>
            <a:pPr>
              <a:buNone/>
            </a:pPr>
            <a:r>
              <a:rPr lang="en-US" b="1" dirty="0" smtClean="0"/>
              <a:t>Processing of variety of data</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49</a:t>
            </a:fld>
            <a:endParaRPr lang="en-US"/>
          </a:p>
        </p:txBody>
      </p:sp>
      <p:pic>
        <p:nvPicPr>
          <p:cNvPr id="5" name="Picture 4" descr="Processing of variety of data.png"/>
          <p:cNvPicPr/>
          <p:nvPr/>
        </p:nvPicPr>
        <p:blipFill>
          <a:blip r:embed="rId2"/>
          <a:stretch>
            <a:fillRect/>
          </a:stretch>
        </p:blipFill>
        <p:spPr>
          <a:xfrm>
            <a:off x="378006" y="1274988"/>
            <a:ext cx="3906611" cy="2609850"/>
          </a:xfrm>
          <a:prstGeom prst="rect">
            <a:avLst/>
          </a:prstGeom>
        </p:spPr>
      </p:pic>
      <p:pic>
        <p:nvPicPr>
          <p:cNvPr id="7" name="Picture 6" descr="Processing of variety of data3.png"/>
          <p:cNvPicPr/>
          <p:nvPr/>
        </p:nvPicPr>
        <p:blipFill>
          <a:blip r:embed="rId3"/>
          <a:stretch>
            <a:fillRect/>
          </a:stretch>
        </p:blipFill>
        <p:spPr>
          <a:xfrm>
            <a:off x="6126480" y="2805264"/>
            <a:ext cx="4206107" cy="3677163"/>
          </a:xfrm>
          <a:prstGeom prst="rect">
            <a:avLst/>
          </a:prstGeom>
        </p:spPr>
      </p:pic>
      <p:sp>
        <p:nvSpPr>
          <p:cNvPr id="8" name="TextBox 7"/>
          <p:cNvSpPr txBox="1"/>
          <p:nvPr/>
        </p:nvSpPr>
        <p:spPr>
          <a:xfrm>
            <a:off x="10698480" y="4797474"/>
            <a:ext cx="875561" cy="646331"/>
          </a:xfrm>
          <a:prstGeom prst="rect">
            <a:avLst/>
          </a:prstGeom>
          <a:noFill/>
        </p:spPr>
        <p:txBody>
          <a:bodyPr wrap="none" rtlCol="0">
            <a:spAutoFit/>
          </a:bodyPr>
          <a:lstStyle/>
          <a:p>
            <a:r>
              <a:rPr lang="en-US" dirty="0" err="1" smtClean="0"/>
              <a:t>displot</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40526"/>
            <a:ext cx="10972800" cy="5566954"/>
          </a:xfrm>
        </p:spPr>
        <p:txBody>
          <a:bodyPr>
            <a:normAutofit fontScale="70000" lnSpcReduction="20000"/>
          </a:bodyPr>
          <a:lstStyle/>
          <a:p>
            <a:pPr fontAlgn="base">
              <a:buNone/>
            </a:pPr>
            <a:r>
              <a:rPr lang="en-US" b="1" dirty="0" smtClean="0"/>
              <a:t>Features of Python Programming language:</a:t>
            </a:r>
            <a:endParaRPr lang="en-US" dirty="0" smtClean="0"/>
          </a:p>
          <a:p>
            <a:pPr fontAlgn="base">
              <a:buNone/>
            </a:pPr>
            <a:r>
              <a:rPr lang="en-US" dirty="0" smtClean="0"/>
              <a:t> </a:t>
            </a:r>
          </a:p>
          <a:p>
            <a:pPr fontAlgn="base">
              <a:buNone/>
            </a:pPr>
            <a:r>
              <a:rPr lang="en-US" dirty="0" smtClean="0"/>
              <a:t> At present, there are many programming languages, and everyone has its own unique and different feature. It is the feature which matters the most and helps planning of choosing the best programming language for a project. So, you should know about the Python Programming language before you decide which is better for you. For knowing a language, you should know the feature, below are the features that will clear your thoughts about why Python over R or any other roots.</a:t>
            </a:r>
          </a:p>
          <a:p>
            <a:pPr lvl="0" fontAlgn="base"/>
            <a:r>
              <a:rPr lang="en-US" dirty="0" smtClean="0"/>
              <a:t>Easy to code and Read</a:t>
            </a:r>
          </a:p>
          <a:p>
            <a:pPr lvl="0" fontAlgn="base"/>
            <a:r>
              <a:rPr lang="en-US" dirty="0" smtClean="0"/>
              <a:t>High-Level Programming Language</a:t>
            </a:r>
          </a:p>
          <a:p>
            <a:pPr lvl="0" fontAlgn="base"/>
            <a:r>
              <a:rPr lang="en-US" dirty="0" smtClean="0"/>
              <a:t>Portable</a:t>
            </a:r>
          </a:p>
          <a:p>
            <a:pPr lvl="0" fontAlgn="base"/>
            <a:r>
              <a:rPr lang="en-US" dirty="0" smtClean="0"/>
              <a:t>Expressive</a:t>
            </a:r>
          </a:p>
          <a:p>
            <a:pPr lvl="0" fontAlgn="base"/>
            <a:r>
              <a:rPr lang="en-US" dirty="0" smtClean="0"/>
              <a:t>Object Oriented</a:t>
            </a:r>
          </a:p>
          <a:p>
            <a:pPr lvl="0" fontAlgn="base"/>
            <a:r>
              <a:rPr lang="en-US" dirty="0" smtClean="0"/>
              <a:t>Free and Open Source</a:t>
            </a:r>
          </a:p>
          <a:p>
            <a:pPr lvl="0" fontAlgn="base"/>
            <a:r>
              <a:rPr lang="en-US" dirty="0" smtClean="0"/>
              <a:t>Interpreted</a:t>
            </a:r>
          </a:p>
          <a:p>
            <a:pPr lvl="0" fontAlgn="base"/>
            <a:r>
              <a:rPr lang="en-US" dirty="0" smtClean="0"/>
              <a:t>Extensible</a:t>
            </a:r>
          </a:p>
          <a:p>
            <a:pPr lvl="0" fontAlgn="base"/>
            <a:r>
              <a:rPr lang="en-US" dirty="0" smtClean="0"/>
              <a:t>Embeddable</a:t>
            </a:r>
          </a:p>
          <a:p>
            <a:pPr lvl="0" fontAlgn="base"/>
            <a:r>
              <a:rPr lang="en-US" dirty="0" smtClean="0"/>
              <a:t>Large and Standard Library</a:t>
            </a:r>
          </a:p>
          <a:p>
            <a:pPr lvl="0" fontAlgn="base"/>
            <a:r>
              <a:rPr lang="en-US" dirty="0" smtClean="0"/>
              <a:t>GUI programming</a:t>
            </a:r>
          </a:p>
          <a:p>
            <a:pPr lvl="0" fontAlgn="base"/>
            <a:r>
              <a:rPr lang="en-US" dirty="0" smtClean="0"/>
              <a:t>Dynamically Typed</a:t>
            </a:r>
          </a:p>
          <a:p>
            <a:pPr fontAlgn="base">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50</a:t>
            </a:fld>
            <a:endParaRPr lang="en-US"/>
          </a:p>
        </p:txBody>
      </p:sp>
      <p:pic>
        <p:nvPicPr>
          <p:cNvPr id="5" name="Picture 4" descr="Processing of variety of data2.png"/>
          <p:cNvPicPr/>
          <p:nvPr/>
        </p:nvPicPr>
        <p:blipFill>
          <a:blip r:embed="rId2"/>
          <a:stretch>
            <a:fillRect/>
          </a:stretch>
        </p:blipFill>
        <p:spPr>
          <a:xfrm>
            <a:off x="3246543" y="1567765"/>
            <a:ext cx="5620535" cy="402313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51</a:t>
            </a:fld>
            <a:endParaRPr lang="en-US"/>
          </a:p>
        </p:txBody>
      </p:sp>
      <p:pic>
        <p:nvPicPr>
          <p:cNvPr id="6" name="Picture 5" descr="Processing of variety of data4.png"/>
          <p:cNvPicPr/>
          <p:nvPr/>
        </p:nvPicPr>
        <p:blipFill>
          <a:blip r:embed="rId2"/>
          <a:stretch>
            <a:fillRect/>
          </a:stretch>
        </p:blipFill>
        <p:spPr>
          <a:xfrm>
            <a:off x="587827" y="901338"/>
            <a:ext cx="10528663" cy="2338251"/>
          </a:xfrm>
          <a:prstGeom prst="rect">
            <a:avLst/>
          </a:prstGeom>
        </p:spPr>
      </p:pic>
      <p:pic>
        <p:nvPicPr>
          <p:cNvPr id="9" name="Picture 8" descr="heat.png"/>
          <p:cNvPicPr>
            <a:picLocks noChangeAspect="1"/>
          </p:cNvPicPr>
          <p:nvPr/>
        </p:nvPicPr>
        <p:blipFill>
          <a:blip r:embed="rId3"/>
          <a:stretch>
            <a:fillRect/>
          </a:stretch>
        </p:blipFill>
        <p:spPr>
          <a:xfrm>
            <a:off x="731520" y="3235909"/>
            <a:ext cx="10319657" cy="3622091"/>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41CA95-E0BC-48B5-948A-ECC494EB4D84}" type="slidenum">
              <a:rPr lang="en-US" smtClean="0"/>
              <a:pPr/>
              <a:t>52</a:t>
            </a:fld>
            <a:endParaRPr lang="en-US"/>
          </a:p>
        </p:txBody>
      </p:sp>
      <p:pic>
        <p:nvPicPr>
          <p:cNvPr id="5" name="Picture 4" descr="f.png"/>
          <p:cNvPicPr>
            <a:picLocks noChangeAspect="1"/>
          </p:cNvPicPr>
          <p:nvPr/>
        </p:nvPicPr>
        <p:blipFill>
          <a:blip r:embed="rId2"/>
          <a:stretch>
            <a:fillRect/>
          </a:stretch>
        </p:blipFill>
        <p:spPr>
          <a:xfrm>
            <a:off x="914759" y="1776550"/>
            <a:ext cx="10440858" cy="234491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1600" dirty="0" smtClean="0"/>
              <a:t>The System is to be designed in such a manner that it eliminates all communication and      coordination barriers and also reduces shortcomings and limitations of existing systems</a:t>
            </a:r>
          </a:p>
          <a:p>
            <a:pPr>
              <a:buNone/>
            </a:pPr>
            <a:endParaRPr lang="en-US" sz="1600" dirty="0" smtClean="0"/>
          </a:p>
          <a:p>
            <a:pPr>
              <a:buNone/>
            </a:pPr>
            <a:r>
              <a:rPr lang="en-US" sz="1600" b="1" dirty="0" smtClean="0"/>
              <a:t>Dealer ID  5  claimed parts monthly 971 times.</a:t>
            </a:r>
            <a:endParaRPr lang="en-US" sz="1600" dirty="0" smtClean="0"/>
          </a:p>
          <a:p>
            <a:pPr>
              <a:buNone/>
            </a:pPr>
            <a:r>
              <a:rPr lang="en-US" sz="1600" b="1" dirty="0" smtClean="0"/>
              <a:t> </a:t>
            </a:r>
            <a:r>
              <a:rPr lang="en-US" sz="1600" b="1" dirty="0" err="1" smtClean="0"/>
              <a:t>Part_ID</a:t>
            </a:r>
            <a:r>
              <a:rPr lang="en-US" sz="1600" b="1" dirty="0" smtClean="0"/>
              <a:t>  906 is most failed part.</a:t>
            </a:r>
            <a:endParaRPr lang="en-US" sz="1600" dirty="0" smtClean="0"/>
          </a:p>
          <a:p>
            <a:pPr>
              <a:buNone/>
            </a:pPr>
            <a:r>
              <a:rPr lang="en-US" sz="1600" b="1" dirty="0" smtClean="0"/>
              <a:t> Majority of the Parts are being replaced.</a:t>
            </a:r>
            <a:r>
              <a:rPr lang="en-US" sz="1600" dirty="0" smtClean="0"/>
              <a:t> </a:t>
            </a:r>
          </a:p>
          <a:p>
            <a:pPr>
              <a:buNone/>
            </a:pPr>
            <a:r>
              <a:rPr lang="en-US" sz="1600" b="1" dirty="0" smtClean="0"/>
              <a:t>Parts in Goa are among the most claimed parts</a:t>
            </a:r>
            <a:r>
              <a:rPr lang="en-US" sz="1600" dirty="0" smtClean="0"/>
              <a:t>.</a:t>
            </a:r>
          </a:p>
          <a:p>
            <a:pPr>
              <a:buNone/>
            </a:pPr>
            <a:r>
              <a:rPr lang="en-US" sz="1600" dirty="0" smtClean="0"/>
              <a:t> </a:t>
            </a:r>
            <a:r>
              <a:rPr lang="en-US" sz="1600" b="1" dirty="0" smtClean="0"/>
              <a:t>variety of data accuracy 76.68 </a:t>
            </a:r>
          </a:p>
          <a:p>
            <a:pPr>
              <a:buNone/>
            </a:pPr>
            <a:endParaRPr lang="en-US" sz="16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Bibliography.</a:t>
            </a:r>
            <a:r>
              <a:rPr lang="en-US" dirty="0" smtClean="0"/>
              <a:t/>
            </a:r>
            <a:br>
              <a:rPr lang="en-US" dirty="0" smtClean="0"/>
            </a:br>
            <a:endParaRPr lang="en-US" dirty="0"/>
          </a:p>
        </p:txBody>
      </p:sp>
      <p:sp>
        <p:nvSpPr>
          <p:cNvPr id="3" name="Content Placeholder 2"/>
          <p:cNvSpPr>
            <a:spLocks noGrp="1"/>
          </p:cNvSpPr>
          <p:nvPr>
            <p:ph idx="1"/>
          </p:nvPr>
        </p:nvSpPr>
        <p:spPr>
          <a:xfrm>
            <a:off x="609600" y="1423851"/>
            <a:ext cx="10972800" cy="4900749"/>
          </a:xfrm>
        </p:spPr>
        <p:txBody>
          <a:bodyPr>
            <a:normAutofit lnSpcReduction="10000"/>
          </a:bodyPr>
          <a:lstStyle/>
          <a:p>
            <a:r>
              <a:rPr lang="en-US" b="1" u="sng" dirty="0" smtClean="0"/>
              <a:t> Books</a:t>
            </a:r>
            <a:r>
              <a:rPr lang="en-US" u="sng" dirty="0" smtClean="0"/>
              <a:t> -:</a:t>
            </a:r>
            <a:r>
              <a:rPr lang="en-US" b="1" dirty="0" smtClean="0"/>
              <a:t> </a:t>
            </a:r>
            <a:r>
              <a:rPr lang="en-US" dirty="0" smtClean="0"/>
              <a:t>Python Programming Fundamentals- A Beginner's Handbook  by</a:t>
            </a:r>
            <a:r>
              <a:rPr lang="en-US" b="1" dirty="0" smtClean="0"/>
              <a:t>  </a:t>
            </a:r>
            <a:r>
              <a:rPr lang="en-US" u="sng" dirty="0" err="1" smtClean="0">
                <a:hlinkClick r:id="rId2"/>
              </a:rPr>
              <a:t>Nischay</a:t>
            </a:r>
            <a:r>
              <a:rPr lang="en-US" u="sng" dirty="0" smtClean="0">
                <a:hlinkClick r:id="rId2"/>
              </a:rPr>
              <a:t> </a:t>
            </a:r>
            <a:r>
              <a:rPr lang="en-US" u="sng" dirty="0" err="1" smtClean="0">
                <a:hlinkClick r:id="rId2"/>
              </a:rPr>
              <a:t>kumar</a:t>
            </a:r>
            <a:r>
              <a:rPr lang="en-US" u="sng" dirty="0" smtClean="0">
                <a:hlinkClick r:id="rId2"/>
              </a:rPr>
              <a:t> </a:t>
            </a:r>
            <a:r>
              <a:rPr lang="en-US" u="sng" dirty="0" err="1" smtClean="0">
                <a:hlinkClick r:id="rId2"/>
              </a:rPr>
              <a:t>Hegde</a:t>
            </a:r>
            <a:r>
              <a:rPr lang="en-US" dirty="0" smtClean="0"/>
              <a:t>                                                        </a:t>
            </a:r>
            <a:endParaRPr lang="en-US" dirty="0" smtClean="0"/>
          </a:p>
          <a:p>
            <a:endParaRPr lang="en-US" dirty="0" smtClean="0"/>
          </a:p>
          <a:p>
            <a:pPr>
              <a:buNone/>
            </a:pPr>
            <a:r>
              <a:rPr lang="en-US" b="1" u="sng" dirty="0" smtClean="0"/>
              <a:t>    </a:t>
            </a:r>
            <a:endParaRPr lang="en-US" dirty="0" smtClean="0"/>
          </a:p>
          <a:p>
            <a:pPr>
              <a:buNone/>
            </a:pPr>
            <a:r>
              <a:rPr lang="en-US" b="1" u="sng" dirty="0" smtClean="0"/>
              <a:t>Websites -:</a:t>
            </a:r>
            <a:endParaRPr lang="en-US" dirty="0" smtClean="0"/>
          </a:p>
          <a:p>
            <a:r>
              <a:rPr lang="en-US" u="sng" dirty="0" smtClean="0">
                <a:hlinkClick r:id="rId3"/>
              </a:rPr>
              <a:t>http://www.wikipedia.org/</a:t>
            </a:r>
            <a:r>
              <a:rPr lang="en-US" dirty="0" smtClean="0"/>
              <a:t> </a:t>
            </a:r>
          </a:p>
          <a:p>
            <a:r>
              <a:rPr lang="en-US" u="sng" dirty="0" smtClean="0">
                <a:hlinkClick r:id="rId4"/>
              </a:rPr>
              <a:t>https</a:t>
            </a:r>
            <a:r>
              <a:rPr lang="en-US" u="sng" dirty="0" smtClean="0">
                <a:hlinkClick r:id="rId4"/>
              </a:rPr>
              <a:t>://www.kaggle.com/</a:t>
            </a:r>
            <a:endParaRPr lang="en-US" dirty="0" smtClean="0"/>
          </a:p>
          <a:p>
            <a:r>
              <a:rPr lang="en-US" u="sng" dirty="0" smtClean="0">
                <a:hlinkClick r:id="rId5"/>
              </a:rPr>
              <a:t>https://colab.research.google.com/notebooks/intro.ipynb</a:t>
            </a:r>
            <a:endParaRPr lang="en-US" dirty="0" smtClean="0"/>
          </a:p>
          <a:p>
            <a:r>
              <a:rPr lang="en-US" u="sng" dirty="0" smtClean="0">
                <a:hlinkClick r:id="rId6"/>
              </a:rPr>
              <a:t>https://pandas.pydata.org/</a:t>
            </a:r>
            <a:endParaRPr lang="en-US" dirty="0" smtClean="0"/>
          </a:p>
          <a:p>
            <a:r>
              <a:rPr lang="en-US" u="sng" dirty="0" smtClean="0">
                <a:hlinkClick r:id="rId7"/>
              </a:rPr>
              <a:t>https://seaborn.pydata.org/</a:t>
            </a:r>
            <a:endParaRPr lang="en-US" dirty="0" smtClean="0"/>
          </a:p>
          <a:p>
            <a:r>
              <a:rPr lang="en-US" u="sng" smtClean="0">
                <a:hlinkClick r:id="rId8"/>
              </a:rPr>
              <a:t>https</a:t>
            </a:r>
            <a:r>
              <a:rPr lang="en-US" u="sng" dirty="0" smtClean="0">
                <a:hlinkClick r:id="rId8"/>
              </a:rPr>
              <a:t>://scikit-learn.org/stable/</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605" y="953589"/>
            <a:ext cx="10972800" cy="3323190"/>
          </a:xfrm>
        </p:spPr>
        <p:txBody>
          <a:bodyPr>
            <a:normAutofit/>
          </a:bodyPr>
          <a:lstStyle/>
          <a:p>
            <a:r>
              <a:rPr lang="en-US" sz="12000" dirty="0" smtClean="0"/>
              <a:t>Thank You</a:t>
            </a:r>
            <a:endParaRPr lang="en-US" sz="120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55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for Python</a:t>
            </a:r>
            <a:br>
              <a:rPr lang="en-US" b="1" dirty="0" smtClean="0"/>
            </a:br>
            <a:endParaRPr lang="en-US" dirty="0"/>
          </a:p>
        </p:txBody>
      </p:sp>
      <p:sp>
        <p:nvSpPr>
          <p:cNvPr id="3" name="Content Placeholder 2"/>
          <p:cNvSpPr>
            <a:spLocks noGrp="1"/>
          </p:cNvSpPr>
          <p:nvPr>
            <p:ph idx="1"/>
          </p:nvPr>
        </p:nvSpPr>
        <p:spPr>
          <a:xfrm>
            <a:off x="609600" y="1449977"/>
            <a:ext cx="10972800" cy="4874623"/>
          </a:xfrm>
        </p:spPr>
        <p:txBody>
          <a:bodyPr>
            <a:normAutofit fontScale="55000" lnSpcReduction="20000"/>
          </a:bodyPr>
          <a:lstStyle/>
          <a:p>
            <a:pPr fontAlgn="base">
              <a:buNone/>
            </a:pPr>
            <a:r>
              <a:rPr lang="en-US" dirty="0" smtClean="0"/>
              <a:t>Python is used in many application domains.</a:t>
            </a:r>
          </a:p>
          <a:p>
            <a:pPr lvl="0" fontAlgn="base"/>
            <a:r>
              <a:rPr lang="en-US" dirty="0" smtClean="0"/>
              <a:t>The Python Package Index lists thousands of third party modules for Python.</a:t>
            </a:r>
          </a:p>
          <a:p>
            <a:pPr fontAlgn="base"/>
            <a:r>
              <a:rPr lang="en-US" dirty="0" smtClean="0"/>
              <a:t>Web and Internet Development</a:t>
            </a:r>
            <a:endParaRPr lang="en-US" b="1" dirty="0" smtClean="0"/>
          </a:p>
          <a:p>
            <a:pPr fontAlgn="base">
              <a:buNone/>
            </a:pPr>
            <a:r>
              <a:rPr lang="en-US" dirty="0" smtClean="0"/>
              <a:t>Python offers many choices for web development:</a:t>
            </a:r>
          </a:p>
          <a:p>
            <a:pPr lvl="0" fontAlgn="base"/>
            <a:r>
              <a:rPr lang="en-US" dirty="0" smtClean="0"/>
              <a:t>Frameworks such as </a:t>
            </a:r>
            <a:r>
              <a:rPr lang="en-US" dirty="0" err="1" smtClean="0"/>
              <a:t>Django</a:t>
            </a:r>
            <a:r>
              <a:rPr lang="en-US" dirty="0" smtClean="0"/>
              <a:t> and Pyramid.</a:t>
            </a:r>
          </a:p>
          <a:p>
            <a:pPr lvl="0" fontAlgn="base"/>
            <a:r>
              <a:rPr lang="en-US" dirty="0" smtClean="0"/>
              <a:t>Micro-frameworks such as Flask and Bottle.</a:t>
            </a:r>
          </a:p>
          <a:p>
            <a:pPr lvl="0" fontAlgn="base"/>
            <a:r>
              <a:rPr lang="en-US" dirty="0" smtClean="0"/>
              <a:t>Advanced content management systems such as </a:t>
            </a:r>
            <a:r>
              <a:rPr lang="en-US" u="sng" dirty="0" err="1" smtClean="0">
                <a:hlinkClick r:id="rId2"/>
              </a:rPr>
              <a:t>Plone</a:t>
            </a:r>
            <a:r>
              <a:rPr lang="en-US" dirty="0" smtClean="0"/>
              <a:t> and </a:t>
            </a:r>
            <a:r>
              <a:rPr lang="en-US" dirty="0" err="1" smtClean="0"/>
              <a:t>Django</a:t>
            </a:r>
            <a:r>
              <a:rPr lang="en-US" dirty="0" smtClean="0"/>
              <a:t> CMS.</a:t>
            </a:r>
          </a:p>
          <a:p>
            <a:pPr fontAlgn="base"/>
            <a:r>
              <a:rPr lang="en-US" dirty="0" smtClean="0"/>
              <a:t>Python's standard library supports many Internet protocols:</a:t>
            </a:r>
          </a:p>
          <a:p>
            <a:pPr lvl="0" fontAlgn="base"/>
            <a:r>
              <a:rPr lang="en-US" dirty="0" smtClean="0"/>
              <a:t>HTML and XML</a:t>
            </a:r>
          </a:p>
          <a:p>
            <a:pPr lvl="0" fontAlgn="base"/>
            <a:r>
              <a:rPr lang="en-US" dirty="0" smtClean="0"/>
              <a:t>JSON</a:t>
            </a:r>
          </a:p>
          <a:p>
            <a:pPr lvl="0" fontAlgn="base"/>
            <a:r>
              <a:rPr lang="en-US" dirty="0" smtClean="0"/>
              <a:t>E-mail processing.</a:t>
            </a:r>
          </a:p>
          <a:p>
            <a:pPr lvl="0" fontAlgn="base"/>
            <a:r>
              <a:rPr lang="en-US" dirty="0" smtClean="0"/>
              <a:t>Support for FTP, IMAP, and other Internet protocols.</a:t>
            </a:r>
          </a:p>
          <a:p>
            <a:pPr lvl="0" fontAlgn="base"/>
            <a:r>
              <a:rPr lang="en-US" dirty="0" smtClean="0"/>
              <a:t>Easy-to-use socket interface.</a:t>
            </a:r>
          </a:p>
          <a:p>
            <a:pPr fontAlgn="base"/>
            <a:r>
              <a:rPr lang="en-US" dirty="0" smtClean="0"/>
              <a:t>And the Package Index has yet more libraries:</a:t>
            </a:r>
          </a:p>
          <a:p>
            <a:pPr lvl="0" fontAlgn="base"/>
            <a:r>
              <a:rPr lang="en-US" dirty="0" smtClean="0"/>
              <a:t>Requests, a powerful HTTP client library.</a:t>
            </a:r>
          </a:p>
          <a:p>
            <a:pPr lvl="0" fontAlgn="base"/>
            <a:r>
              <a:rPr lang="en-US" dirty="0" smtClean="0"/>
              <a:t>Beautiful Soup, an HTML parser that can handle all sorts of oddball HTML.</a:t>
            </a:r>
          </a:p>
          <a:p>
            <a:pPr lvl="0" fontAlgn="base"/>
            <a:r>
              <a:rPr lang="en-US" dirty="0" err="1" smtClean="0"/>
              <a:t>Feedparser</a:t>
            </a:r>
            <a:r>
              <a:rPr lang="en-US" dirty="0" smtClean="0"/>
              <a:t> for parsing RSS/Atom feeds.</a:t>
            </a:r>
          </a:p>
          <a:p>
            <a:pPr lvl="0" fontAlgn="base"/>
            <a:r>
              <a:rPr lang="en-US" dirty="0" err="1" smtClean="0"/>
              <a:t>Paramiko</a:t>
            </a:r>
            <a:r>
              <a:rPr lang="en-US" dirty="0" smtClean="0"/>
              <a:t>, implementing the SSH2 protocol.</a:t>
            </a:r>
          </a:p>
          <a:p>
            <a:pPr lvl="0" fontAlgn="base"/>
            <a:r>
              <a:rPr lang="en-US" dirty="0" smtClean="0"/>
              <a:t>Twisted Python, a framework for asynchronous network programming.</a:t>
            </a:r>
          </a:p>
          <a:p>
            <a:pPr lvl="0" fontAlgn="base"/>
            <a:r>
              <a:rPr lang="en-US" dirty="0" smtClean="0"/>
              <a:t>Microsoft Foundation Classes through the win32 extensions</a:t>
            </a:r>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science</a:t>
            </a:r>
            <a:r>
              <a:rPr lang="en-US" dirty="0" smtClean="0"/>
              <a:t/>
            </a:r>
            <a:br>
              <a:rPr lang="en-US" dirty="0" smtClean="0"/>
            </a:br>
            <a:endParaRPr lang="en-US" dirty="0"/>
          </a:p>
        </p:txBody>
      </p:sp>
      <p:sp>
        <p:nvSpPr>
          <p:cNvPr id="3" name="Content Placeholder 2"/>
          <p:cNvSpPr>
            <a:spLocks noGrp="1"/>
          </p:cNvSpPr>
          <p:nvPr>
            <p:ph idx="1"/>
          </p:nvPr>
        </p:nvSpPr>
        <p:spPr>
          <a:xfrm>
            <a:off x="609600" y="1384663"/>
            <a:ext cx="10972800" cy="4939937"/>
          </a:xfrm>
        </p:spPr>
        <p:txBody>
          <a:bodyPr>
            <a:normAutofit fontScale="85000" lnSpcReduction="20000"/>
          </a:bodyPr>
          <a:lstStyle/>
          <a:p>
            <a:pPr fontAlgn="base">
              <a:buNone/>
            </a:pPr>
            <a:r>
              <a:rPr lang="en-US" dirty="0" smtClean="0"/>
              <a:t>Data science is the study of data. Like biological sciences are a study of biology, physical sciences, it’s the study of physical reactions. Data is real, data has real properties, and we need to study them if we’re going to work on them. Data Science involves data and some signs.</a:t>
            </a:r>
          </a:p>
          <a:p>
            <a:pPr fontAlgn="base">
              <a:buNone/>
            </a:pPr>
            <a:r>
              <a:rPr lang="en-US" dirty="0" smtClean="0"/>
              <a:t>It is a process, not an event. It is the process of using data to understand too many different things, to understand the world. when you have a model or proposed explanation of a problem, and you try to validate that proposed explanation or model with your data.</a:t>
            </a:r>
            <a:br>
              <a:rPr lang="en-US" dirty="0" smtClean="0"/>
            </a:br>
            <a:r>
              <a:rPr lang="en-US" dirty="0" smtClean="0"/>
              <a:t>It is the skill of unfolding the insights and trends that are hiding (or abstract) behind data. It’s when you translate data into a story. So use storytelling to generate insight. And with these insights, you can make strategic choices for a company or an institution.</a:t>
            </a:r>
          </a:p>
          <a:p>
            <a:pPr fontAlgn="base">
              <a:buNone/>
            </a:pPr>
            <a:r>
              <a:rPr lang="en-US" dirty="0" smtClean="0"/>
              <a:t>We can also define data science as a field which is about processes and systems to extract data of various forms and from various resources whether the data is unstructured or structured.</a:t>
            </a:r>
          </a:p>
          <a:p>
            <a:pPr fontAlgn="base">
              <a:buNone/>
            </a:pPr>
            <a:r>
              <a:rPr lang="en-US" dirty="0" smtClean="0"/>
              <a:t>The definition and the name came up in the 1980s and 1990s when some professors, IT Professionals, scientist were looking into the statistics curriculum, and they thought it would be better to call it data science and then later on data analytics derived.</a:t>
            </a:r>
          </a:p>
          <a:p>
            <a:pPr fontAlgn="base"/>
            <a:endParaRPr lang="en-US" dirty="0" smtClean="0"/>
          </a:p>
          <a:p>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science features and applications</a:t>
            </a:r>
            <a:r>
              <a:rPr lang="en-US" dirty="0" smtClean="0"/>
              <a:t/>
            </a:r>
            <a:br>
              <a:rPr lang="en-US" dirty="0" smtClean="0"/>
            </a:br>
            <a:endParaRPr lang="en-US" dirty="0"/>
          </a:p>
        </p:txBody>
      </p:sp>
      <p:sp>
        <p:nvSpPr>
          <p:cNvPr id="3" name="Content Placeholder 2"/>
          <p:cNvSpPr>
            <a:spLocks noGrp="1"/>
          </p:cNvSpPr>
          <p:nvPr>
            <p:ph idx="1"/>
          </p:nvPr>
        </p:nvSpPr>
        <p:spPr>
          <a:xfrm>
            <a:off x="609600" y="1240970"/>
            <a:ext cx="10972800" cy="5083629"/>
          </a:xfrm>
        </p:spPr>
        <p:txBody>
          <a:bodyPr>
            <a:normAutofit/>
          </a:bodyPr>
          <a:lstStyle/>
          <a:p>
            <a:pPr>
              <a:buNone/>
            </a:pPr>
            <a:r>
              <a:rPr lang="en-US" sz="2000" dirty="0" smtClean="0"/>
              <a:t> Data science continues to evolve as one of the most promising and in-demand career paths for skilled professionals. Today, successful data professionals understand that they must advance past the traditional skills of analyzing large amounts of data, data mining, and programming skills. In order to uncover useful intelligence for their organizations, data scientists must master the full spectrum of the data science life cycle and possess a level of flexibility and understanding to maximize returns at each phase of the process.</a:t>
            </a:r>
            <a:endParaRPr lang="en-US" sz="2000"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8</a:t>
            </a:fld>
            <a:endParaRPr lang="en-US"/>
          </a:p>
        </p:txBody>
      </p:sp>
      <p:pic>
        <p:nvPicPr>
          <p:cNvPr id="5" name="Picture 4" descr="DataScienceLifeCycle.jpg"/>
          <p:cNvPicPr/>
          <p:nvPr/>
        </p:nvPicPr>
        <p:blipFill>
          <a:blip r:embed="rId2" cstate="print"/>
          <a:stretch>
            <a:fillRect/>
          </a:stretch>
        </p:blipFill>
        <p:spPr>
          <a:xfrm>
            <a:off x="914400" y="3287486"/>
            <a:ext cx="9444445" cy="31394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Lifecycle of Data Science	</a:t>
            </a:r>
            <a:br>
              <a:rPr lang="en-US" b="1" dirty="0" smtClean="0"/>
            </a:b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9</a:t>
            </a:fld>
            <a:endParaRPr lang="en-US"/>
          </a:p>
        </p:txBody>
      </p:sp>
      <p:pic>
        <p:nvPicPr>
          <p:cNvPr id="5" name="Content Placeholder 4" descr="Lifecycle of Data Science - Edureka"/>
          <p:cNvPicPr>
            <a:picLocks noGrp="1"/>
          </p:cNvPicPr>
          <p:nvPr>
            <p:ph idx="1"/>
          </p:nvPr>
        </p:nvPicPr>
        <p:blipFill>
          <a:blip r:embed="rId2" cstate="print"/>
          <a:srcRect/>
          <a:stretch>
            <a:fillRect/>
          </a:stretch>
        </p:blipFill>
        <p:spPr bwMode="auto">
          <a:xfrm>
            <a:off x="2325190" y="1371600"/>
            <a:ext cx="6434216"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4261</TotalTime>
  <Words>1386</Words>
  <Application>Microsoft Office PowerPoint</Application>
  <PresentationFormat>Custom</PresentationFormat>
  <Paragraphs>275</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Flow</vt:lpstr>
      <vt:lpstr>Automobile Spare Parts Management System </vt:lpstr>
      <vt:lpstr>Content</vt:lpstr>
      <vt:lpstr>Introduction to  Automobile Spare Parts Management System  </vt:lpstr>
      <vt:lpstr> Introduction to Python with data science</vt:lpstr>
      <vt:lpstr>Slide 5</vt:lpstr>
      <vt:lpstr>Applications for Python </vt:lpstr>
      <vt:lpstr>Data science </vt:lpstr>
      <vt:lpstr>Data science features and applications </vt:lpstr>
      <vt:lpstr>Lifecycle of Data Science  </vt:lpstr>
      <vt:lpstr>Data Scientist  </vt:lpstr>
      <vt:lpstr>Slide 11</vt:lpstr>
      <vt:lpstr>Slide 12</vt:lpstr>
      <vt:lpstr>  Business Intelligence (BI) vs. Data Science </vt:lpstr>
      <vt:lpstr>Slide 14</vt:lpstr>
      <vt:lpstr>Datasets </vt:lpstr>
      <vt:lpstr>Slide 16</vt:lpstr>
      <vt:lpstr>Slide 17</vt:lpstr>
      <vt:lpstr>Slide 18</vt:lpstr>
      <vt:lpstr>Slide 19</vt:lpstr>
      <vt:lpstr>Slide 20</vt:lpstr>
      <vt:lpstr>  diagram </vt:lpstr>
      <vt:lpstr>Python Libraries for Data Science</vt:lpstr>
      <vt:lpstr>Slide 23</vt:lpstr>
      <vt:lpstr>Slide 24</vt:lpstr>
      <vt:lpstr>Loading Python Libraries</vt:lpstr>
      <vt:lpstr>Loading Python Libraries</vt:lpstr>
      <vt:lpstr>   Data Preparations  and Cleaning </vt:lpstr>
      <vt:lpstr>Exploring data frames</vt:lpstr>
      <vt:lpstr>Slide 29</vt:lpstr>
      <vt:lpstr>Exploratory Data Analysis (EDA) </vt:lpstr>
      <vt:lpstr>Slide 31</vt:lpstr>
      <vt:lpstr>Slide 32</vt:lpstr>
      <vt:lpstr>Slide 33</vt:lpstr>
      <vt:lpstr>Slide 34</vt:lpstr>
      <vt:lpstr>Slide 35</vt:lpstr>
      <vt:lpstr>Slide 36</vt:lpstr>
      <vt:lpstr>Slide 37</vt:lpstr>
      <vt:lpstr>Slide 38</vt:lpstr>
      <vt:lpstr>Slide 39</vt:lpstr>
      <vt:lpstr>Cross Validation  </vt:lpstr>
      <vt:lpstr>Slide 41</vt:lpstr>
      <vt:lpstr>Slide 42</vt:lpstr>
      <vt:lpstr>Slide 43</vt:lpstr>
      <vt:lpstr>Decision Tree Algorithm </vt:lpstr>
      <vt:lpstr>Slide 45</vt:lpstr>
      <vt:lpstr>Decision Tree Classifier Building in Scikit-learn </vt:lpstr>
      <vt:lpstr>Slide 47</vt:lpstr>
      <vt:lpstr>Slide 48</vt:lpstr>
      <vt:lpstr>Slide 49</vt:lpstr>
      <vt:lpstr>Slide 50</vt:lpstr>
      <vt:lpstr>Slide 51</vt:lpstr>
      <vt:lpstr>Slide 52</vt:lpstr>
      <vt:lpstr>Conclusion</vt:lpstr>
      <vt:lpstr>Bibliography. </vt:lpstr>
      <vt:lpstr>Thank You</vt:lpstr>
    </vt:vector>
  </TitlesOfParts>
  <Company>Boston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dc:creator>Oleinik, Katia</dc:creator>
  <cp:lastModifiedBy>ganrajdol77@gmail.com</cp:lastModifiedBy>
  <cp:revision>179</cp:revision>
  <dcterms:created xsi:type="dcterms:W3CDTF">2017-08-29T17:00:17Z</dcterms:created>
  <dcterms:modified xsi:type="dcterms:W3CDTF">2021-08-02T05:15:09Z</dcterms:modified>
</cp:coreProperties>
</file>