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6EBFA5-51E0-47EA-AAEA-897D40097F98}">
  <a:tblStyle styleId="{516EBFA5-51E0-47EA-AAEA-897D40097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4ea3a138c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4ea3a138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4ea3a138c_1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4ea3a138c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4ea3a138c_1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4ea3a138c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4ea3a138c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4ea3a138c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ea3a138c_1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ea3a138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4ea3a138c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4ea3a138c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4ea3a138c_1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4ea3a138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ea3a138c_1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ea3a138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ea3a138c_1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ea3a138c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5e59782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5e59782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32c342d87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32c342d8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4ea3a138c_1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4ea3a138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2c342d87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2c342d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2c342d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32c342d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32c342d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32c342d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2c342d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2c342d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32c342d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32c342d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32c342d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32c342d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32c342d87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32c342d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32c342d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32c342d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2c342d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2c342d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64394fde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64394fde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4ea3a138c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4ea3a138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64394fd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64394fd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32c342d8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32c342d8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32c342d87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32c342d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32c342d8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32c342d8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4394fde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64394fde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32c342d8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32c342d8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64394fd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64394fd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4394fd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4394fd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ea3a138c_1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4ea3a138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paper titled TRANFER LEARNING WITH RESNET-50…, the author has implemented a </a:t>
            </a:r>
            <a:r>
              <a:rPr lang="en"/>
              <a:t>transfer learning capable neural network for cell image classification. </a:t>
            </a:r>
            <a:r>
              <a:rPr lang="en" sz="1200">
                <a:solidFill>
                  <a:srgbClr val="737373"/>
                </a:solidFill>
                <a:latin typeface="Roboto"/>
                <a:ea typeface="Roboto"/>
                <a:cs typeface="Roboto"/>
                <a:sym typeface="Roboto"/>
              </a:rPr>
              <a:t>Millions of blood films are examined each year for detection of malaria infection. Deep learning can be implemented in this field so as to minimize the chances of erroneous diagnosis due to various reasons. We observed that using transfer learning along with.  GPU’s or TPU’s and also the implementation of models like Google VGG can provide more accurate results in less down time.</a:t>
            </a:r>
            <a:endParaRPr sz="1200">
              <a:solidFill>
                <a:srgbClr val="737373"/>
              </a:solidFill>
              <a:latin typeface="Roboto"/>
              <a:ea typeface="Roboto"/>
              <a:cs typeface="Roboto"/>
              <a:sym typeface="Roboto"/>
            </a:endParaRPr>
          </a:p>
          <a:p>
            <a:pPr indent="0" lvl="0" marL="0" rtl="0" algn="l">
              <a:spcBef>
                <a:spcPts val="0"/>
              </a:spcBef>
              <a:spcAft>
                <a:spcPts val="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204400fe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204400f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paper we reviewed was titled Improving </a:t>
            </a:r>
            <a:r>
              <a:rPr lang="en" sz="1200">
                <a:solidFill>
                  <a:srgbClr val="737373"/>
                </a:solidFill>
                <a:latin typeface="Roboto"/>
                <a:ea typeface="Roboto"/>
                <a:cs typeface="Roboto"/>
                <a:sym typeface="Roboto"/>
              </a:rPr>
              <a:t>Improving Malaria Parasite Detection from Red Blood Cell using Deep Convolutional Neural Networks</a:t>
            </a:r>
            <a:endParaRPr sz="1200">
              <a:solidFill>
                <a:srgbClr val="737373"/>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paper the authors have tried to improve the existing convolutional networks instead of trying out new approaches like transfer learning. </a:t>
            </a:r>
            <a:r>
              <a:rPr lang="en" sz="1200">
                <a:solidFill>
                  <a:srgbClr val="737373"/>
                </a:solidFill>
                <a:latin typeface="Roboto"/>
                <a:ea typeface="Roboto"/>
                <a:cs typeface="Roboto"/>
                <a:sym typeface="Roboto"/>
              </a:rPr>
              <a:t>The proposed approach is based on a 16 layer CNN that would help overcome the dexterity required during the diagnosis process. It is observed that data augmentation techniques on the training set provides promising results while using different preprocessing techniques doesn't have much effect.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204400fe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204400f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paper we reviewed goes into depth about pre trained convolutional networks. In this paper a novel approach of </a:t>
            </a:r>
            <a:r>
              <a:rPr lang="en" sz="1200">
                <a:solidFill>
                  <a:srgbClr val="737373"/>
                </a:solidFill>
                <a:latin typeface="Roboto"/>
                <a:ea typeface="Roboto"/>
                <a:cs typeface="Roboto"/>
                <a:sym typeface="Roboto"/>
              </a:rPr>
              <a:t>using deep learning models which implement a cascade of layers to discover the features of raw data is proposed. Here, Manual point-wise annotation of infected and uninfected cells was used to evaluate cell detection, leading to some very positive results.</a:t>
            </a:r>
            <a:endParaRPr sz="1200">
              <a:solidFill>
                <a:srgbClr val="73737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ea3a138c_1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ea3a138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4ea3a138c_1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4ea3a138c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search/eess?searchtype=author&amp;query=Rahman%2C+A" TargetMode="External"/><Relationship Id="rId4" Type="http://schemas.openxmlformats.org/officeDocument/2006/relationships/hyperlink" Target="https://arxiv.org/search/eess?searchtype=author&amp;query=Zunair%2C+H" TargetMode="External"/><Relationship Id="rId10" Type="http://schemas.openxmlformats.org/officeDocument/2006/relationships/hyperlink" Target="https://arxiv.org/search/eess?searchtype=author&amp;query=Mahdy%2C+M" TargetMode="External"/><Relationship Id="rId9" Type="http://schemas.openxmlformats.org/officeDocument/2006/relationships/hyperlink" Target="https://arxiv.org/search/eess?searchtype=author&amp;query=Alam%2C+N+B" TargetMode="External"/><Relationship Id="rId5" Type="http://schemas.openxmlformats.org/officeDocument/2006/relationships/hyperlink" Target="https://arxiv.org/search/eess?searchtype=author&amp;query=Rahman%2C+M+S" TargetMode="External"/><Relationship Id="rId6" Type="http://schemas.openxmlformats.org/officeDocument/2006/relationships/hyperlink" Target="https://arxiv.org/search/eess?searchtype=author&amp;query=Yuki%2C+J+Q" TargetMode="External"/><Relationship Id="rId7" Type="http://schemas.openxmlformats.org/officeDocument/2006/relationships/hyperlink" Target="https://arxiv.org/search/eess?searchtype=author&amp;query=Biswas%2C+S" TargetMode="External"/><Relationship Id="rId8" Type="http://schemas.openxmlformats.org/officeDocument/2006/relationships/hyperlink" Target="https://arxiv.org/search/eess?searchtype=author&amp;query=Alam%2C+M+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6725" y="67005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Malaria detection Web</a:t>
            </a:r>
            <a:r>
              <a:rPr lang="en" sz="4600"/>
              <a:t> A</a:t>
            </a:r>
            <a:r>
              <a:rPr lang="en" sz="4600"/>
              <a:t>pp</a:t>
            </a:r>
            <a:endParaRPr sz="4600"/>
          </a:p>
        </p:txBody>
      </p:sp>
      <p:sp>
        <p:nvSpPr>
          <p:cNvPr id="68" name="Google Shape;68;p13"/>
          <p:cNvSpPr txBox="1"/>
          <p:nvPr>
            <p:ph idx="1" type="subTitle"/>
          </p:nvPr>
        </p:nvSpPr>
        <p:spPr>
          <a:xfrm>
            <a:off x="2295000" y="1673725"/>
            <a:ext cx="45540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t>CSE 3001: Software Engineering</a:t>
            </a:r>
            <a:endParaRPr sz="2400"/>
          </a:p>
        </p:txBody>
      </p:sp>
      <p:graphicFrame>
        <p:nvGraphicFramePr>
          <p:cNvPr id="69" name="Google Shape;69;p13"/>
          <p:cNvGraphicFramePr/>
          <p:nvPr/>
        </p:nvGraphicFramePr>
        <p:xfrm>
          <a:off x="952500" y="2510500"/>
          <a:ext cx="3000000" cy="3000000"/>
        </p:xfrm>
        <a:graphic>
          <a:graphicData uri="http://schemas.openxmlformats.org/drawingml/2006/table">
            <a:tbl>
              <a:tblPr>
                <a:noFill/>
                <a:tableStyleId>{516EBFA5-51E0-47EA-AAEA-897D40097F98}</a:tableStyleId>
              </a:tblPr>
              <a:tblGrid>
                <a:gridCol w="3619500"/>
                <a:gridCol w="3619500"/>
              </a:tblGrid>
              <a:tr h="381000">
                <a:tc>
                  <a:txBody>
                    <a:bodyPr/>
                    <a:lstStyle/>
                    <a:p>
                      <a:pPr indent="0" lvl="0" marL="0" rtl="0" algn="ctr">
                        <a:spcBef>
                          <a:spcPts val="0"/>
                        </a:spcBef>
                        <a:spcAft>
                          <a:spcPts val="0"/>
                        </a:spcAft>
                        <a:buNone/>
                      </a:pPr>
                      <a:r>
                        <a:rPr b="1" lang="en" sz="1600">
                          <a:solidFill>
                            <a:schemeClr val="lt1"/>
                          </a:solidFill>
                        </a:rPr>
                        <a:t>Name</a:t>
                      </a:r>
                      <a:endParaRPr b="1"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lt1"/>
                          </a:solidFill>
                        </a:rPr>
                        <a:t>Reg No.</a:t>
                      </a:r>
                      <a:endParaRPr b="1"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500">
                          <a:solidFill>
                            <a:schemeClr val="lt1"/>
                          </a:solidFill>
                        </a:rPr>
                        <a:t>Gandharv Sachdeva</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rPr>
                        <a:t>19BCE0842</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500">
                          <a:solidFill>
                            <a:schemeClr val="lt1"/>
                          </a:solidFill>
                        </a:rPr>
                        <a:t>Aryaman Jaisinghani</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rPr>
                        <a:t>19BCE0853</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500">
                          <a:solidFill>
                            <a:schemeClr val="lt1"/>
                          </a:solidFill>
                        </a:rPr>
                        <a:t>Vikram Malani</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rPr>
                        <a:t>19BCE0856</a:t>
                      </a:r>
                      <a:endParaRPr sz="1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Shortcomings of waterfall model</a:t>
            </a:r>
            <a:endParaRPr/>
          </a:p>
        </p:txBody>
      </p:sp>
      <p:sp>
        <p:nvSpPr>
          <p:cNvPr id="122" name="Google Shape;122;p22"/>
          <p:cNvSpPr txBox="1"/>
          <p:nvPr>
            <p:ph idx="1" type="body"/>
          </p:nvPr>
        </p:nvSpPr>
        <p:spPr>
          <a:xfrm>
            <a:off x="320400" y="1681100"/>
            <a:ext cx="8525100" cy="322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The biggest shortcoming of using the waterfall model is the inflexible partitioning of the project into distinct stages. In our case this is a blessing in disguise simply because the components of our project are vastly different by nature. The three major components of our project are:</a:t>
            </a:r>
            <a:endParaRPr sz="1600"/>
          </a:p>
          <a:p>
            <a:pPr indent="-330200" lvl="0" marL="457200" rtl="0" algn="just">
              <a:spcBef>
                <a:spcPts val="1600"/>
              </a:spcBef>
              <a:spcAft>
                <a:spcPts val="0"/>
              </a:spcAft>
              <a:buSzPts val="1600"/>
              <a:buChar char="●"/>
            </a:pPr>
            <a:r>
              <a:rPr lang="en" sz="1600"/>
              <a:t>Machine Learning model that predicts based on user input</a:t>
            </a:r>
            <a:endParaRPr sz="1600"/>
          </a:p>
          <a:p>
            <a:pPr indent="-330200" lvl="0" marL="457200" rtl="0" algn="just">
              <a:spcBef>
                <a:spcPts val="0"/>
              </a:spcBef>
              <a:spcAft>
                <a:spcPts val="0"/>
              </a:spcAft>
              <a:buSzPts val="1600"/>
              <a:buChar char="●"/>
            </a:pPr>
            <a:r>
              <a:rPr lang="en" sz="1600"/>
              <a:t>An API (and backend) that connects the web app to the model</a:t>
            </a:r>
            <a:endParaRPr sz="1600"/>
          </a:p>
          <a:p>
            <a:pPr indent="-330200" lvl="0" marL="457200" rtl="0" algn="just">
              <a:spcBef>
                <a:spcPts val="0"/>
              </a:spcBef>
              <a:spcAft>
                <a:spcPts val="0"/>
              </a:spcAft>
              <a:buSzPts val="1600"/>
              <a:buChar char="●"/>
            </a:pPr>
            <a:r>
              <a:rPr lang="en" sz="1600"/>
              <a:t>The web app itself, which is the single point of user interaction and the only thing that could be driven by the customer feedback.</a:t>
            </a:r>
            <a:endParaRPr sz="1600"/>
          </a:p>
          <a:p>
            <a:pPr indent="0" lvl="0" marL="0" rtl="0" algn="just">
              <a:spcBef>
                <a:spcPts val="1600"/>
              </a:spcBef>
              <a:spcAft>
                <a:spcPts val="0"/>
              </a:spcAft>
              <a:buNone/>
            </a:pPr>
            <a:r>
              <a:rPr lang="en" sz="1600"/>
              <a:t>Thus, all these components will have to be developed in seclusion and then connected together, which would work very well with the waterfall model.</a:t>
            </a:r>
            <a:endParaRPr sz="1600"/>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702550" y="1925250"/>
            <a:ext cx="1862100" cy="1293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Functional Block Diagram</a:t>
            </a:r>
            <a:endParaRPr/>
          </a:p>
        </p:txBody>
      </p:sp>
      <p:pic>
        <p:nvPicPr>
          <p:cNvPr id="128" name="Google Shape;128;p23"/>
          <p:cNvPicPr preferRelativeResize="0"/>
          <p:nvPr/>
        </p:nvPicPr>
        <p:blipFill>
          <a:blip r:embed="rId3">
            <a:alphaModFix/>
          </a:blip>
          <a:stretch>
            <a:fillRect/>
          </a:stretch>
        </p:blipFill>
        <p:spPr>
          <a:xfrm>
            <a:off x="3405700" y="529848"/>
            <a:ext cx="5612200" cy="408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4"/>
          <p:cNvPicPr preferRelativeResize="0"/>
          <p:nvPr/>
        </p:nvPicPr>
        <p:blipFill rotWithShape="1">
          <a:blip r:embed="rId3">
            <a:alphaModFix/>
          </a:blip>
          <a:srcRect b="1205" l="0" r="0" t="3091"/>
          <a:stretch/>
        </p:blipFill>
        <p:spPr>
          <a:xfrm>
            <a:off x="3127249" y="120825"/>
            <a:ext cx="5488950" cy="4901850"/>
          </a:xfrm>
          <a:prstGeom prst="rect">
            <a:avLst/>
          </a:prstGeom>
          <a:noFill/>
          <a:ln>
            <a:noFill/>
          </a:ln>
        </p:spPr>
      </p:pic>
      <p:sp>
        <p:nvSpPr>
          <p:cNvPr id="135" name="Google Shape;135;p24"/>
          <p:cNvSpPr txBox="1"/>
          <p:nvPr/>
        </p:nvSpPr>
        <p:spPr>
          <a:xfrm>
            <a:off x="460950" y="532575"/>
            <a:ext cx="20898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Roboto"/>
                <a:ea typeface="Roboto"/>
                <a:cs typeface="Roboto"/>
                <a:sym typeface="Roboto"/>
              </a:rPr>
              <a:t>Work Breakdown Structure</a:t>
            </a:r>
            <a:endParaRPr b="1" sz="27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6" name="Google Shape;146;p26"/>
          <p:cNvGraphicFramePr/>
          <p:nvPr/>
        </p:nvGraphicFramePr>
        <p:xfrm>
          <a:off x="136638" y="195678"/>
          <a:ext cx="3000000" cy="3000000"/>
        </p:xfrm>
        <a:graphic>
          <a:graphicData uri="http://schemas.openxmlformats.org/drawingml/2006/table">
            <a:tbl>
              <a:tblPr>
                <a:noFill/>
                <a:tableStyleId>{516EBFA5-51E0-47EA-AAEA-897D40097F98}</a:tableStyleId>
              </a:tblPr>
              <a:tblGrid>
                <a:gridCol w="3500750"/>
                <a:gridCol w="2413050"/>
                <a:gridCol w="2956925"/>
              </a:tblGrid>
              <a:tr h="497200">
                <a:tc>
                  <a:txBody>
                    <a:bodyPr/>
                    <a:lstStyle/>
                    <a:p>
                      <a:pPr indent="0" lvl="0" marL="0" rtl="0" algn="ctr">
                        <a:spcBef>
                          <a:spcPts val="0"/>
                        </a:spcBef>
                        <a:spcAft>
                          <a:spcPts val="0"/>
                        </a:spcAft>
                        <a:buNone/>
                      </a:pPr>
                      <a:r>
                        <a:rPr b="1" lang="en" sz="1800">
                          <a:solidFill>
                            <a:schemeClr val="lt2"/>
                          </a:solidFill>
                          <a:latin typeface="Roboto"/>
                          <a:ea typeface="Roboto"/>
                          <a:cs typeface="Roboto"/>
                          <a:sym typeface="Roboto"/>
                        </a:rPr>
                        <a:t>Description</a:t>
                      </a:r>
                      <a:endParaRPr b="1" sz="18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800">
                          <a:solidFill>
                            <a:schemeClr val="lt2"/>
                          </a:solidFill>
                          <a:latin typeface="Roboto"/>
                          <a:ea typeface="Roboto"/>
                          <a:cs typeface="Roboto"/>
                          <a:sym typeface="Roboto"/>
                        </a:rPr>
                        <a:t>Type</a:t>
                      </a:r>
                      <a:endParaRPr b="1" sz="18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800">
                          <a:solidFill>
                            <a:schemeClr val="lt2"/>
                          </a:solidFill>
                          <a:latin typeface="Roboto"/>
                          <a:ea typeface="Roboto"/>
                          <a:cs typeface="Roboto"/>
                          <a:sym typeface="Roboto"/>
                        </a:rPr>
                        <a:t>Backup</a:t>
                      </a:r>
                      <a:endParaRPr b="1" sz="1800">
                        <a:solidFill>
                          <a:schemeClr val="lt2"/>
                        </a:solidFill>
                        <a:latin typeface="Roboto"/>
                        <a:ea typeface="Roboto"/>
                        <a:cs typeface="Roboto"/>
                        <a:sym typeface="Roboto"/>
                      </a:endParaRPr>
                    </a:p>
                  </a:txBody>
                  <a:tcPr marT="91425" marB="91425" marR="91425" marL="91425"/>
                </a:tc>
              </a:tr>
              <a:tr h="1231450">
                <a:tc>
                  <a:txBody>
                    <a:bodyPr/>
                    <a:lstStyle/>
                    <a:p>
                      <a:pPr indent="0" lvl="0" marL="0" rtl="0" algn="just">
                        <a:lnSpc>
                          <a:spcPct val="115000"/>
                        </a:lnSpc>
                        <a:spcBef>
                          <a:spcPts val="0"/>
                        </a:spcBef>
                        <a:spcAft>
                          <a:spcPts val="1600"/>
                        </a:spcAft>
                        <a:buNone/>
                      </a:pPr>
                      <a:r>
                        <a:rPr lang="en">
                          <a:solidFill>
                            <a:schemeClr val="lt2"/>
                          </a:solidFill>
                          <a:latin typeface="Roboto"/>
                          <a:ea typeface="Roboto"/>
                          <a:cs typeface="Roboto"/>
                          <a:sym typeface="Roboto"/>
                        </a:rPr>
                        <a:t>Due to lack of a good dataset, or due to an ill-trained neural network, the prediction could be inaccurate and unreliable.</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Project and product risk.</a:t>
                      </a:r>
                      <a:endParaRPr>
                        <a:solidFill>
                          <a:schemeClr val="lt2"/>
                        </a:solidFill>
                        <a:latin typeface="Roboto"/>
                        <a:ea typeface="Roboto"/>
                        <a:cs typeface="Roboto"/>
                        <a:sym typeface="Roboto"/>
                      </a:endParaRPr>
                    </a:p>
                    <a:p>
                      <a:pPr indent="0" lvl="0" marL="0" rtl="0" algn="just">
                        <a:spcBef>
                          <a:spcPts val="0"/>
                        </a:spcBef>
                        <a:spcAft>
                          <a:spcPts val="0"/>
                        </a:spcAft>
                        <a:buNone/>
                      </a:pPr>
                      <a:r>
                        <a:rPr lang="en">
                          <a:solidFill>
                            <a:schemeClr val="lt2"/>
                          </a:solidFill>
                          <a:latin typeface="Roboto"/>
                          <a:ea typeface="Roboto"/>
                          <a:cs typeface="Roboto"/>
                          <a:sym typeface="Roboto"/>
                        </a:rPr>
                        <a:t>Probability: Moderate</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If we are </a:t>
                      </a:r>
                      <a:r>
                        <a:rPr lang="en">
                          <a:solidFill>
                            <a:schemeClr val="lt2"/>
                          </a:solidFill>
                          <a:latin typeface="Roboto"/>
                          <a:ea typeface="Roboto"/>
                          <a:cs typeface="Roboto"/>
                          <a:sym typeface="Roboto"/>
                        </a:rPr>
                        <a:t>unable</a:t>
                      </a:r>
                      <a:r>
                        <a:rPr lang="en">
                          <a:solidFill>
                            <a:schemeClr val="lt2"/>
                          </a:solidFill>
                          <a:latin typeface="Roboto"/>
                          <a:ea typeface="Roboto"/>
                          <a:cs typeface="Roboto"/>
                          <a:sym typeface="Roboto"/>
                        </a:rPr>
                        <a:t> to train a satisfactory model we will use already existing CNN models for Malaria detection.</a:t>
                      </a:r>
                      <a:endParaRPr>
                        <a:solidFill>
                          <a:schemeClr val="lt2"/>
                        </a:solidFill>
                        <a:latin typeface="Roboto"/>
                        <a:ea typeface="Roboto"/>
                        <a:cs typeface="Roboto"/>
                        <a:sym typeface="Roboto"/>
                      </a:endParaRPr>
                    </a:p>
                  </a:txBody>
                  <a:tcPr marT="91425" marB="91425" marR="91425" marL="91425"/>
                </a:tc>
              </a:tr>
              <a:tr h="1231450">
                <a:tc>
                  <a:txBody>
                    <a:bodyPr/>
                    <a:lstStyle/>
                    <a:p>
                      <a:pPr indent="0" lvl="0" marL="0" rtl="0" algn="just">
                        <a:lnSpc>
                          <a:spcPct val="115000"/>
                        </a:lnSpc>
                        <a:spcBef>
                          <a:spcPts val="0"/>
                        </a:spcBef>
                        <a:spcAft>
                          <a:spcPts val="1600"/>
                        </a:spcAft>
                        <a:buNone/>
                      </a:pPr>
                      <a:r>
                        <a:rPr lang="en">
                          <a:solidFill>
                            <a:schemeClr val="lt2"/>
                          </a:solidFill>
                          <a:latin typeface="Roboto"/>
                          <a:ea typeface="Roboto"/>
                          <a:cs typeface="Roboto"/>
                          <a:sym typeface="Roboto"/>
                        </a:rPr>
                        <a:t>The process of getting a blood smear is not very accessible, thus making the whole testing process somewhat tedious for medically untrained people.</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Product risk.</a:t>
                      </a:r>
                      <a:endParaRPr>
                        <a:solidFill>
                          <a:schemeClr val="lt2"/>
                        </a:solidFill>
                        <a:latin typeface="Roboto"/>
                        <a:ea typeface="Roboto"/>
                        <a:cs typeface="Roboto"/>
                        <a:sym typeface="Roboto"/>
                      </a:endParaRPr>
                    </a:p>
                    <a:p>
                      <a:pPr indent="0" lvl="0" marL="0" rtl="0" algn="just">
                        <a:spcBef>
                          <a:spcPts val="0"/>
                        </a:spcBef>
                        <a:spcAft>
                          <a:spcPts val="0"/>
                        </a:spcAft>
                        <a:buNone/>
                      </a:pPr>
                      <a:r>
                        <a:rPr lang="en">
                          <a:solidFill>
                            <a:schemeClr val="lt2"/>
                          </a:solidFill>
                          <a:latin typeface="Roboto"/>
                          <a:ea typeface="Roboto"/>
                          <a:cs typeface="Roboto"/>
                          <a:sym typeface="Roboto"/>
                        </a:rPr>
                        <a:t>Probability: Low</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There are no work-arounds for cell imaging, to reduce this risk we will transform and process all images before predicting.</a:t>
                      </a:r>
                      <a:endParaRPr>
                        <a:solidFill>
                          <a:schemeClr val="lt2"/>
                        </a:solidFill>
                        <a:latin typeface="Roboto"/>
                        <a:ea typeface="Roboto"/>
                        <a:cs typeface="Roboto"/>
                        <a:sym typeface="Roboto"/>
                      </a:endParaRPr>
                    </a:p>
                  </a:txBody>
                  <a:tcPr marT="91425" marB="91425" marR="91425" marL="91425"/>
                </a:tc>
              </a:tr>
              <a:tr h="1827125">
                <a:tc>
                  <a:txBody>
                    <a:bodyPr/>
                    <a:lstStyle/>
                    <a:p>
                      <a:pPr indent="0" lvl="0" marL="0" rtl="0" algn="just">
                        <a:lnSpc>
                          <a:spcPct val="115000"/>
                        </a:lnSpc>
                        <a:spcBef>
                          <a:spcPts val="0"/>
                        </a:spcBef>
                        <a:spcAft>
                          <a:spcPts val="1600"/>
                        </a:spcAft>
                        <a:buNone/>
                      </a:pPr>
                      <a:r>
                        <a:rPr lang="en">
                          <a:solidFill>
                            <a:schemeClr val="lt2"/>
                          </a:solidFill>
                          <a:latin typeface="Roboto"/>
                          <a:ea typeface="Roboto"/>
                          <a:cs typeface="Roboto"/>
                          <a:sym typeface="Roboto"/>
                        </a:rPr>
                        <a:t>Lack of accessibility on the web app could make the already difficult blood smear collection process even more cumbersome. So special focus has to be put on making the UI of the web app as intuitive and accessible as possible.</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Project risk.</a:t>
                      </a:r>
                      <a:endParaRPr>
                        <a:solidFill>
                          <a:schemeClr val="lt2"/>
                        </a:solidFill>
                        <a:latin typeface="Roboto"/>
                        <a:ea typeface="Roboto"/>
                        <a:cs typeface="Roboto"/>
                        <a:sym typeface="Roboto"/>
                      </a:endParaRPr>
                    </a:p>
                    <a:p>
                      <a:pPr indent="0" lvl="0" marL="0" rtl="0" algn="just">
                        <a:spcBef>
                          <a:spcPts val="0"/>
                        </a:spcBef>
                        <a:spcAft>
                          <a:spcPts val="0"/>
                        </a:spcAft>
                        <a:buNone/>
                      </a:pPr>
                      <a:r>
                        <a:rPr lang="en">
                          <a:solidFill>
                            <a:schemeClr val="lt2"/>
                          </a:solidFill>
                          <a:latin typeface="Roboto"/>
                          <a:ea typeface="Roboto"/>
                          <a:cs typeface="Roboto"/>
                          <a:sym typeface="Roboto"/>
                        </a:rPr>
                        <a:t>Probability: Low</a:t>
                      </a:r>
                      <a:endParaRPr>
                        <a:solidFill>
                          <a:schemeClr val="lt2"/>
                        </a:solidFill>
                        <a:latin typeface="Roboto"/>
                        <a:ea typeface="Roboto"/>
                        <a:cs typeface="Roboto"/>
                        <a:sym typeface="Roboto"/>
                      </a:endParaRPr>
                    </a:p>
                    <a:p>
                      <a:pPr indent="0" lvl="0" marL="0" rtl="0" algn="just">
                        <a:spcBef>
                          <a:spcPts val="0"/>
                        </a:spcBef>
                        <a:spcAft>
                          <a:spcPts val="0"/>
                        </a:spcAft>
                        <a:buNone/>
                      </a:pPr>
                      <a:r>
                        <a:t/>
                      </a:r>
                      <a:endParaRPr>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a:solidFill>
                            <a:schemeClr val="lt2"/>
                          </a:solidFill>
                          <a:latin typeface="Roboto"/>
                          <a:ea typeface="Roboto"/>
                          <a:cs typeface="Roboto"/>
                          <a:sym typeface="Roboto"/>
                        </a:rPr>
                        <a:t>If we are unable to implement an </a:t>
                      </a:r>
                      <a:r>
                        <a:rPr lang="en">
                          <a:solidFill>
                            <a:schemeClr val="lt2"/>
                          </a:solidFill>
                          <a:latin typeface="Roboto"/>
                          <a:ea typeface="Roboto"/>
                          <a:cs typeface="Roboto"/>
                          <a:sym typeface="Roboto"/>
                        </a:rPr>
                        <a:t>intuitive</a:t>
                      </a:r>
                      <a:r>
                        <a:rPr lang="en">
                          <a:solidFill>
                            <a:schemeClr val="lt2"/>
                          </a:solidFill>
                          <a:latin typeface="Roboto"/>
                          <a:ea typeface="Roboto"/>
                          <a:cs typeface="Roboto"/>
                          <a:sym typeface="Roboto"/>
                        </a:rPr>
                        <a:t> UI, we will switch to COTS libraries for creating highly standardised and intuitive UI.</a:t>
                      </a:r>
                      <a:endParaRPr>
                        <a:solidFill>
                          <a:schemeClr val="lt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57" name="Google Shape;15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ML model should give the results immediately.</a:t>
            </a:r>
            <a:endParaRPr sz="1900"/>
          </a:p>
          <a:p>
            <a:pPr indent="-349250" lvl="0" marL="457200" rtl="0" algn="just">
              <a:spcBef>
                <a:spcPts val="0"/>
              </a:spcBef>
              <a:spcAft>
                <a:spcPts val="0"/>
              </a:spcAft>
              <a:buSzPts val="1900"/>
              <a:buChar char="●"/>
            </a:pPr>
            <a:r>
              <a:rPr lang="en" sz="1900"/>
              <a:t>Immediate communication of blood tests to the concerned patients.</a:t>
            </a:r>
            <a:endParaRPr sz="1900"/>
          </a:p>
          <a:p>
            <a:pPr indent="-349250" lvl="0" marL="457200" rtl="0" algn="just">
              <a:spcBef>
                <a:spcPts val="0"/>
              </a:spcBef>
              <a:spcAft>
                <a:spcPts val="0"/>
              </a:spcAft>
              <a:buSzPts val="1900"/>
              <a:buChar char="●"/>
            </a:pPr>
            <a:r>
              <a:rPr lang="en" sz="1900"/>
              <a:t>User’s password should be in encrypted form.</a:t>
            </a:r>
            <a:endParaRPr sz="1900"/>
          </a:p>
          <a:p>
            <a:pPr indent="-349250" lvl="0" marL="457200" rtl="0" algn="just">
              <a:spcBef>
                <a:spcPts val="0"/>
              </a:spcBef>
              <a:spcAft>
                <a:spcPts val="0"/>
              </a:spcAft>
              <a:buSzPts val="1900"/>
              <a:buChar char="●"/>
            </a:pPr>
            <a:r>
              <a:rPr lang="en" sz="1900"/>
              <a:t>Should display invalid email/password combination for unauthorized access.</a:t>
            </a:r>
            <a:endParaRPr sz="1900"/>
          </a:p>
          <a:p>
            <a:pPr indent="-349250" lvl="0" marL="457200" rtl="0" algn="just">
              <a:spcBef>
                <a:spcPts val="0"/>
              </a:spcBef>
              <a:spcAft>
                <a:spcPts val="0"/>
              </a:spcAft>
              <a:buSzPts val="1900"/>
              <a:buChar char="●"/>
            </a:pPr>
            <a:r>
              <a:rPr lang="en" sz="1900"/>
              <a:t>Should not allow multiple accounts with the same email id.</a:t>
            </a:r>
            <a:endParaRPr sz="1900"/>
          </a:p>
          <a:p>
            <a:pPr indent="-349250" lvl="0" marL="457200" rtl="0" algn="just">
              <a:spcBef>
                <a:spcPts val="0"/>
              </a:spcBef>
              <a:spcAft>
                <a:spcPts val="0"/>
              </a:spcAft>
              <a:buSzPts val="1900"/>
              <a:buChar char="●"/>
            </a:pPr>
            <a:r>
              <a:rPr lang="en" sz="1900"/>
              <a:t>Highly accessible web app design to help the users.</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Non-f</a:t>
            </a:r>
            <a:r>
              <a:rPr lang="en"/>
              <a:t>unctional Requirements</a:t>
            </a:r>
            <a:endParaRPr/>
          </a:p>
        </p:txBody>
      </p:sp>
      <p:sp>
        <p:nvSpPr>
          <p:cNvPr id="163" name="Google Shape;163;p29"/>
          <p:cNvSpPr txBox="1"/>
          <p:nvPr>
            <p:ph idx="1" type="body"/>
          </p:nvPr>
        </p:nvSpPr>
        <p:spPr>
          <a:xfrm>
            <a:off x="471900" y="1778925"/>
            <a:ext cx="8222100" cy="322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t>Performance Requirements</a:t>
            </a:r>
            <a:endParaRPr b="1" sz="1900"/>
          </a:p>
          <a:p>
            <a:pPr indent="0" lvl="0" marL="0" rtl="0" algn="just">
              <a:spcBef>
                <a:spcPts val="1600"/>
              </a:spcBef>
              <a:spcAft>
                <a:spcPts val="0"/>
              </a:spcAft>
              <a:buNone/>
            </a:pPr>
            <a:r>
              <a:rPr lang="en" sz="1900"/>
              <a:t>Since, our web app is focussed on providing essential medical information to users at the earliest, we have the following inexcusable performance requirements:</a:t>
            </a:r>
            <a:endParaRPr sz="1900"/>
          </a:p>
          <a:p>
            <a:pPr indent="-349250" lvl="0" marL="457200" rtl="0" algn="just">
              <a:spcBef>
                <a:spcPts val="1600"/>
              </a:spcBef>
              <a:spcAft>
                <a:spcPts val="0"/>
              </a:spcAft>
              <a:buSzPts val="1900"/>
              <a:buChar char="●"/>
            </a:pPr>
            <a:r>
              <a:rPr lang="en" sz="1900"/>
              <a:t>Average page load (from a user perspective) must be less than 500 milliseconds.</a:t>
            </a:r>
            <a:endParaRPr sz="1900"/>
          </a:p>
          <a:p>
            <a:pPr indent="-349250" lvl="0" marL="457200" rtl="0" algn="just">
              <a:spcBef>
                <a:spcPts val="0"/>
              </a:spcBef>
              <a:spcAft>
                <a:spcPts val="0"/>
              </a:spcAft>
              <a:buSzPts val="1900"/>
              <a:buChar char="●"/>
            </a:pPr>
            <a:r>
              <a:rPr lang="en" sz="1900"/>
              <a:t>Slowest page load cannot take more than 4 seconds.</a:t>
            </a:r>
            <a:endParaRPr sz="1900"/>
          </a:p>
          <a:p>
            <a:pPr indent="-349250" lvl="0" marL="457200" rtl="0" algn="just">
              <a:spcBef>
                <a:spcPts val="0"/>
              </a:spcBef>
              <a:spcAft>
                <a:spcPts val="0"/>
              </a:spcAft>
              <a:buSzPts val="1900"/>
              <a:buChar char="●"/>
            </a:pPr>
            <a:r>
              <a:rPr lang="en" sz="1900"/>
              <a:t>The app must be available almost 24 * 7.</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30"/>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ph idx="4294967295" type="body"/>
          </p:nvPr>
        </p:nvSpPr>
        <p:spPr>
          <a:xfrm>
            <a:off x="378000" y="216600"/>
            <a:ext cx="8388000" cy="471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700"/>
              <a:t>Security Requirements</a:t>
            </a:r>
            <a:endParaRPr b="1" sz="1700"/>
          </a:p>
          <a:p>
            <a:pPr indent="0" lvl="0" marL="0" rtl="0" algn="just">
              <a:spcBef>
                <a:spcPts val="1600"/>
              </a:spcBef>
              <a:spcAft>
                <a:spcPts val="0"/>
              </a:spcAft>
              <a:buNone/>
            </a:pPr>
            <a:r>
              <a:rPr lang="en" sz="1700"/>
              <a:t>Secure access of confidential data (user’s details). We will use a NOSQL database with data sanitization to ensure the integrity and confidentiality of data is guaranteed.</a:t>
            </a:r>
            <a:endParaRPr sz="1700"/>
          </a:p>
          <a:p>
            <a:pPr indent="0" lvl="0" marL="0" rtl="0" algn="just">
              <a:spcBef>
                <a:spcPts val="1600"/>
              </a:spcBef>
              <a:spcAft>
                <a:spcPts val="0"/>
              </a:spcAft>
              <a:buNone/>
            </a:pPr>
            <a:r>
              <a:rPr b="1" lang="en" sz="1700"/>
              <a:t>Safety Requirements</a:t>
            </a:r>
            <a:endParaRPr b="1" sz="1700"/>
          </a:p>
          <a:p>
            <a:pPr indent="0" lvl="0" marL="0" rtl="0" algn="just">
              <a:spcBef>
                <a:spcPts val="1600"/>
              </a:spcBef>
              <a:spcAft>
                <a:spcPts val="0"/>
              </a:spcAft>
              <a:buNone/>
            </a:pPr>
            <a:r>
              <a:rPr lang="en" sz="1700"/>
              <a:t>Since we are training our own model it is of utmost importance to make sure that the users are made aware of this fact and they should also be made aware of the accuracy and confidence score that our model possesses.</a:t>
            </a:r>
            <a:endParaRPr sz="1700"/>
          </a:p>
          <a:p>
            <a:pPr indent="0" lvl="0" marL="0" rtl="0" algn="just">
              <a:spcBef>
                <a:spcPts val="1600"/>
              </a:spcBef>
              <a:spcAft>
                <a:spcPts val="0"/>
              </a:spcAft>
              <a:buNone/>
            </a:pPr>
            <a:r>
              <a:rPr b="1" lang="en"/>
              <a:t>Software Quality Attributes</a:t>
            </a:r>
            <a:endParaRPr b="1"/>
          </a:p>
          <a:p>
            <a:pPr indent="0" lvl="0" marL="0" rtl="0" algn="just">
              <a:spcBef>
                <a:spcPts val="1600"/>
              </a:spcBef>
              <a:spcAft>
                <a:spcPts val="0"/>
              </a:spcAft>
              <a:buNone/>
            </a:pPr>
            <a:r>
              <a:rPr lang="en"/>
              <a:t>As we are training our own Transfer Learning model we have to ensure that it squares up with the existing non transfer learning models being used for Malaria Detection. Also, as we are dealing with important medical data, we must test our web app for secure transmissions.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E</a:t>
            </a:r>
            <a:r>
              <a:rPr lang="en" sz="1900"/>
              <a:t>arly and effective testing and detection of malaria can save lives. </a:t>
            </a:r>
            <a:r>
              <a:rPr lang="en" sz="1900"/>
              <a:t>We plan on building an accessible simple web app for easy detection of malaria in an image of a blood smear. Any person with minimal medical expertise would be able to simply upload an image of a blood smear and get an accurate prediction on whether they have been infected with malaria or not.</a:t>
            </a:r>
            <a:endParaRPr sz="1900"/>
          </a:p>
          <a:p>
            <a:pPr indent="0" lvl="0" marL="0" rtl="0" algn="just">
              <a:spcBef>
                <a:spcPts val="1600"/>
              </a:spcBef>
              <a:spcAft>
                <a:spcPts val="0"/>
              </a:spcAft>
              <a:buNone/>
            </a:pPr>
            <a:r>
              <a:t/>
            </a:r>
            <a:endParaRPr sz="1900"/>
          </a:p>
          <a:p>
            <a:pPr indent="0" lvl="0" marL="0" rtl="0" algn="just">
              <a:spcBef>
                <a:spcPts val="1600"/>
              </a:spcBef>
              <a:spcAft>
                <a:spcPts val="0"/>
              </a:spcAft>
              <a:buNone/>
            </a:pPr>
            <a:r>
              <a:t/>
            </a:r>
            <a:endParaRPr sz="1900"/>
          </a:p>
          <a:p>
            <a:pPr indent="0" lvl="0" marL="0" rtl="0" algn="l">
              <a:spcBef>
                <a:spcPts val="16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80" name="Google Shape;180;p32"/>
          <p:cNvSpPr txBox="1"/>
          <p:nvPr>
            <p:ph idx="1" type="body"/>
          </p:nvPr>
        </p:nvSpPr>
        <p:spPr>
          <a:xfrm>
            <a:off x="395250" y="1979100"/>
            <a:ext cx="8222100" cy="27159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500"/>
              <a:t>1.</a:t>
            </a:r>
            <a:r>
              <a:rPr lang="en" sz="1500"/>
              <a:t> </a:t>
            </a:r>
            <a:r>
              <a:rPr b="1" lang="en" sz="1500"/>
              <a:t>Web and Application layer</a:t>
            </a:r>
            <a:r>
              <a:rPr lang="en" sz="1500"/>
              <a:t>: The first layer would consist of the application interface. It will communicate with other layers by feeding input from users and carrying out user operations. </a:t>
            </a:r>
            <a:endParaRPr sz="1500"/>
          </a:p>
          <a:p>
            <a:pPr indent="0" lvl="0" marL="457200" rtl="0" algn="just">
              <a:lnSpc>
                <a:spcPct val="100000"/>
              </a:lnSpc>
              <a:spcBef>
                <a:spcPts val="1600"/>
              </a:spcBef>
              <a:spcAft>
                <a:spcPts val="0"/>
              </a:spcAft>
              <a:buNone/>
            </a:pPr>
            <a:r>
              <a:rPr b="1" lang="en" sz="1500"/>
              <a:t>2.</a:t>
            </a:r>
            <a:r>
              <a:rPr lang="en" sz="1500"/>
              <a:t> </a:t>
            </a:r>
            <a:r>
              <a:rPr b="1" lang="en" sz="1500"/>
              <a:t>Data layer</a:t>
            </a:r>
            <a:r>
              <a:rPr lang="en" sz="1500"/>
              <a:t>: This is the most critical aspect of the application, it is where the userdata, operational data and metadata are stored for easy access and retrieval. </a:t>
            </a:r>
            <a:endParaRPr sz="1500"/>
          </a:p>
          <a:p>
            <a:pPr indent="0" lvl="0" marL="457200" rtl="0" algn="just">
              <a:lnSpc>
                <a:spcPct val="100000"/>
              </a:lnSpc>
              <a:spcBef>
                <a:spcPts val="1600"/>
              </a:spcBef>
              <a:spcAft>
                <a:spcPts val="0"/>
              </a:spcAft>
              <a:buNone/>
            </a:pPr>
            <a:r>
              <a:rPr b="1" lang="en" sz="1500"/>
              <a:t>3. Database:</a:t>
            </a:r>
            <a:r>
              <a:rPr lang="en" sz="1500"/>
              <a:t> A database implies a persistent and integrated storage allowing concurrent access to it by many users. It is a collection of records related by referential integrity. Thus, a database is an organized collection of structured data, to serve many applications with minimum redundancy.</a:t>
            </a:r>
            <a:endParaRPr sz="1500"/>
          </a:p>
          <a:p>
            <a:pPr indent="0" lvl="0" marL="457200" rtl="0" algn="just">
              <a:lnSpc>
                <a:spcPct val="100000"/>
              </a:lnSpc>
              <a:spcBef>
                <a:spcPts val="1600"/>
              </a:spcBef>
              <a:spcAft>
                <a:spcPts val="16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33"/>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3"/>
          <p:cNvPicPr preferRelativeResize="0"/>
          <p:nvPr/>
        </p:nvPicPr>
        <p:blipFill rotWithShape="1">
          <a:blip r:embed="rId3">
            <a:alphaModFix/>
          </a:blip>
          <a:srcRect b="0" l="0" r="0" t="13239"/>
          <a:stretch/>
        </p:blipFill>
        <p:spPr>
          <a:xfrm>
            <a:off x="1617325" y="793050"/>
            <a:ext cx="5248075" cy="4198050"/>
          </a:xfrm>
          <a:prstGeom prst="rect">
            <a:avLst/>
          </a:prstGeom>
          <a:noFill/>
          <a:ln>
            <a:noFill/>
          </a:ln>
        </p:spPr>
      </p:pic>
      <p:sp>
        <p:nvSpPr>
          <p:cNvPr id="187" name="Google Shape;187;p33"/>
          <p:cNvSpPr txBox="1"/>
          <p:nvPr/>
        </p:nvSpPr>
        <p:spPr>
          <a:xfrm>
            <a:off x="1454350" y="2841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DATABASE SCHEMA</a:t>
            </a:r>
            <a:endParaRPr b="1" sz="21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4"/>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34"/>
          <p:cNvPicPr preferRelativeResize="0"/>
          <p:nvPr/>
        </p:nvPicPr>
        <p:blipFill>
          <a:blip r:embed="rId3">
            <a:alphaModFix/>
          </a:blip>
          <a:stretch>
            <a:fillRect/>
          </a:stretch>
        </p:blipFill>
        <p:spPr>
          <a:xfrm>
            <a:off x="152400" y="909488"/>
            <a:ext cx="8839200" cy="3324516"/>
          </a:xfrm>
          <a:prstGeom prst="rect">
            <a:avLst/>
          </a:prstGeom>
          <a:noFill/>
          <a:ln>
            <a:noFill/>
          </a:ln>
        </p:spPr>
      </p:pic>
      <p:sp>
        <p:nvSpPr>
          <p:cNvPr id="194" name="Google Shape;194;p34"/>
          <p:cNvSpPr txBox="1"/>
          <p:nvPr/>
        </p:nvSpPr>
        <p:spPr>
          <a:xfrm>
            <a:off x="4723050" y="77082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5" name="Google Shape;195;p34"/>
          <p:cNvSpPr txBox="1"/>
          <p:nvPr/>
        </p:nvSpPr>
        <p:spPr>
          <a:xfrm>
            <a:off x="1291700" y="2841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DATABASE FIELDS</a:t>
            </a:r>
            <a:endParaRPr b="1" sz="21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5"/>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35"/>
          <p:cNvPicPr preferRelativeResize="0"/>
          <p:nvPr/>
        </p:nvPicPr>
        <p:blipFill rotWithShape="1">
          <a:blip r:embed="rId3">
            <a:alphaModFix/>
          </a:blip>
          <a:srcRect b="0" l="0" r="0" t="5598"/>
          <a:stretch/>
        </p:blipFill>
        <p:spPr>
          <a:xfrm>
            <a:off x="1583888" y="694875"/>
            <a:ext cx="5976226" cy="4410950"/>
          </a:xfrm>
          <a:prstGeom prst="rect">
            <a:avLst/>
          </a:prstGeom>
          <a:noFill/>
          <a:ln>
            <a:noFill/>
          </a:ln>
        </p:spPr>
      </p:pic>
      <p:sp>
        <p:nvSpPr>
          <p:cNvPr id="202" name="Google Shape;202;p35"/>
          <p:cNvSpPr txBox="1"/>
          <p:nvPr/>
        </p:nvSpPr>
        <p:spPr>
          <a:xfrm>
            <a:off x="1206588" y="1869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DEPLOYMENT DIAGRAM</a:t>
            </a:r>
            <a:endParaRPr b="1" sz="21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6"/>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36"/>
          <p:cNvPicPr preferRelativeResize="0"/>
          <p:nvPr/>
        </p:nvPicPr>
        <p:blipFill rotWithShape="1">
          <a:blip r:embed="rId3">
            <a:alphaModFix/>
          </a:blip>
          <a:srcRect b="0" l="0" r="0" t="7587"/>
          <a:stretch/>
        </p:blipFill>
        <p:spPr>
          <a:xfrm>
            <a:off x="891375" y="792074"/>
            <a:ext cx="7361275" cy="3877550"/>
          </a:xfrm>
          <a:prstGeom prst="rect">
            <a:avLst/>
          </a:prstGeom>
          <a:noFill/>
          <a:ln>
            <a:noFill/>
          </a:ln>
        </p:spPr>
      </p:pic>
      <p:sp>
        <p:nvSpPr>
          <p:cNvPr id="209" name="Google Shape;209;p36"/>
          <p:cNvSpPr txBox="1"/>
          <p:nvPr/>
        </p:nvSpPr>
        <p:spPr>
          <a:xfrm>
            <a:off x="1291700" y="2841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COMPONENT DIAGRAM</a:t>
            </a:r>
            <a:endParaRPr b="1" sz="21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7"/>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37"/>
          <p:cNvPicPr preferRelativeResize="0"/>
          <p:nvPr/>
        </p:nvPicPr>
        <p:blipFill rotWithShape="1">
          <a:blip r:embed="rId3">
            <a:alphaModFix/>
          </a:blip>
          <a:srcRect b="0" l="0" r="0" t="5285"/>
          <a:stretch/>
        </p:blipFill>
        <p:spPr>
          <a:xfrm>
            <a:off x="725212" y="532225"/>
            <a:ext cx="7500826" cy="4350051"/>
          </a:xfrm>
          <a:prstGeom prst="rect">
            <a:avLst/>
          </a:prstGeom>
          <a:noFill/>
          <a:ln>
            <a:noFill/>
          </a:ln>
        </p:spPr>
      </p:pic>
      <p:sp>
        <p:nvSpPr>
          <p:cNvPr id="216" name="Google Shape;216;p37"/>
          <p:cNvSpPr txBox="1"/>
          <p:nvPr/>
        </p:nvSpPr>
        <p:spPr>
          <a:xfrm>
            <a:off x="1271625" y="1350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CLASS DIAGRAM</a:t>
            </a:r>
            <a:endParaRPr b="1" sz="21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621675" y="185437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9"/>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txBox="1"/>
          <p:nvPr/>
        </p:nvSpPr>
        <p:spPr>
          <a:xfrm>
            <a:off x="1291700" y="284175"/>
            <a:ext cx="640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SCREEN TRANSITION DIAGRAM</a:t>
            </a:r>
            <a:endParaRPr b="1" sz="2100">
              <a:latin typeface="Roboto"/>
              <a:ea typeface="Roboto"/>
              <a:cs typeface="Roboto"/>
              <a:sym typeface="Roboto"/>
            </a:endParaRPr>
          </a:p>
        </p:txBody>
      </p:sp>
      <p:pic>
        <p:nvPicPr>
          <p:cNvPr id="228" name="Google Shape;228;p39"/>
          <p:cNvPicPr preferRelativeResize="0"/>
          <p:nvPr/>
        </p:nvPicPr>
        <p:blipFill rotWithShape="1">
          <a:blip r:embed="rId3">
            <a:alphaModFix/>
          </a:blip>
          <a:srcRect b="0" l="0" r="0" t="8817"/>
          <a:stretch/>
        </p:blipFill>
        <p:spPr>
          <a:xfrm>
            <a:off x="1336250" y="873975"/>
            <a:ext cx="6471499" cy="3867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40"/>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0"/>
          <p:cNvSpPr txBox="1"/>
          <p:nvPr/>
        </p:nvSpPr>
        <p:spPr>
          <a:xfrm>
            <a:off x="3603600" y="284175"/>
            <a:ext cx="193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a:ea typeface="Roboto"/>
                <a:cs typeface="Roboto"/>
                <a:sym typeface="Roboto"/>
              </a:rPr>
              <a:t>PROTOTYPES</a:t>
            </a:r>
            <a:endParaRPr b="1" sz="2100">
              <a:latin typeface="Roboto"/>
              <a:ea typeface="Roboto"/>
              <a:cs typeface="Roboto"/>
              <a:sym typeface="Roboto"/>
            </a:endParaRPr>
          </a:p>
        </p:txBody>
      </p:sp>
      <p:pic>
        <p:nvPicPr>
          <p:cNvPr id="235" name="Google Shape;235;p40"/>
          <p:cNvPicPr preferRelativeResize="0"/>
          <p:nvPr/>
        </p:nvPicPr>
        <p:blipFill>
          <a:blip r:embed="rId3">
            <a:alphaModFix/>
          </a:blip>
          <a:stretch>
            <a:fillRect/>
          </a:stretch>
        </p:blipFill>
        <p:spPr>
          <a:xfrm>
            <a:off x="347738" y="792075"/>
            <a:ext cx="8448521" cy="4046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41"/>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1"/>
          <p:cNvSpPr txBox="1"/>
          <p:nvPr/>
        </p:nvSpPr>
        <p:spPr>
          <a:xfrm>
            <a:off x="3603600" y="284175"/>
            <a:ext cx="193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a:ea typeface="Roboto"/>
                <a:cs typeface="Roboto"/>
                <a:sym typeface="Roboto"/>
              </a:rPr>
              <a:t>PROTOTYPES</a:t>
            </a:r>
            <a:endParaRPr b="1" sz="2100">
              <a:latin typeface="Roboto"/>
              <a:ea typeface="Roboto"/>
              <a:cs typeface="Roboto"/>
              <a:sym typeface="Roboto"/>
            </a:endParaRPr>
          </a:p>
        </p:txBody>
      </p:sp>
      <p:pic>
        <p:nvPicPr>
          <p:cNvPr id="242" name="Google Shape;242;p41"/>
          <p:cNvPicPr preferRelativeResize="0"/>
          <p:nvPr/>
        </p:nvPicPr>
        <p:blipFill>
          <a:blip r:embed="rId3">
            <a:alphaModFix/>
          </a:blip>
          <a:stretch>
            <a:fillRect/>
          </a:stretch>
        </p:blipFill>
        <p:spPr>
          <a:xfrm>
            <a:off x="329575" y="792075"/>
            <a:ext cx="8484859" cy="404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786675" y="2333400"/>
            <a:ext cx="18621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81" name="Google Shape;81;p15"/>
          <p:cNvSpPr txBox="1"/>
          <p:nvPr/>
        </p:nvSpPr>
        <p:spPr>
          <a:xfrm>
            <a:off x="3545775" y="1194150"/>
            <a:ext cx="5157600" cy="3216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Font typeface="Roboto"/>
              <a:buChar char="●"/>
            </a:pPr>
            <a:r>
              <a:rPr lang="en" sz="2000">
                <a:solidFill>
                  <a:schemeClr val="lt2"/>
                </a:solidFill>
                <a:latin typeface="Roboto"/>
                <a:ea typeface="Roboto"/>
                <a:cs typeface="Roboto"/>
                <a:sym typeface="Roboto"/>
              </a:rPr>
              <a:t>Determine a machine learning approach to build a good prediction model.</a:t>
            </a:r>
            <a:endParaRPr sz="2000">
              <a:solidFill>
                <a:schemeClr val="lt2"/>
              </a:solidFill>
              <a:latin typeface="Roboto"/>
              <a:ea typeface="Roboto"/>
              <a:cs typeface="Roboto"/>
              <a:sym typeface="Roboto"/>
            </a:endParaRPr>
          </a:p>
          <a:p>
            <a:pPr indent="0" lvl="0" marL="457200" rtl="0" algn="l">
              <a:spcBef>
                <a:spcPts val="0"/>
              </a:spcBef>
              <a:spcAft>
                <a:spcPts val="0"/>
              </a:spcAft>
              <a:buNone/>
            </a:pPr>
            <a:r>
              <a:t/>
            </a:r>
            <a:endParaRPr sz="2000">
              <a:solidFill>
                <a:schemeClr val="lt2"/>
              </a:solidFill>
              <a:latin typeface="Roboto"/>
              <a:ea typeface="Roboto"/>
              <a:cs typeface="Roboto"/>
              <a:sym typeface="Roboto"/>
            </a:endParaRPr>
          </a:p>
          <a:p>
            <a:pPr indent="-355600" lvl="0" marL="457200" rtl="0" algn="l">
              <a:spcBef>
                <a:spcPts val="0"/>
              </a:spcBef>
              <a:spcAft>
                <a:spcPts val="0"/>
              </a:spcAft>
              <a:buClr>
                <a:schemeClr val="lt2"/>
              </a:buClr>
              <a:buSzPts val="2000"/>
              <a:buFont typeface="Roboto"/>
              <a:buChar char="●"/>
            </a:pPr>
            <a:r>
              <a:rPr lang="en" sz="2000">
                <a:solidFill>
                  <a:schemeClr val="lt2"/>
                </a:solidFill>
                <a:latin typeface="Roboto"/>
                <a:ea typeface="Roboto"/>
                <a:cs typeface="Roboto"/>
                <a:sym typeface="Roboto"/>
              </a:rPr>
              <a:t>Create an API that could easily be used to query the trained neural network.</a:t>
            </a:r>
            <a:endParaRPr sz="2000">
              <a:solidFill>
                <a:schemeClr val="lt2"/>
              </a:solidFill>
              <a:latin typeface="Roboto"/>
              <a:ea typeface="Roboto"/>
              <a:cs typeface="Roboto"/>
              <a:sym typeface="Roboto"/>
            </a:endParaRPr>
          </a:p>
          <a:p>
            <a:pPr indent="0" lvl="0" marL="457200" rtl="0" algn="l">
              <a:spcBef>
                <a:spcPts val="0"/>
              </a:spcBef>
              <a:spcAft>
                <a:spcPts val="0"/>
              </a:spcAft>
              <a:buNone/>
            </a:pPr>
            <a:r>
              <a:t/>
            </a:r>
            <a:endParaRPr sz="2000">
              <a:solidFill>
                <a:schemeClr val="lt2"/>
              </a:solidFill>
              <a:latin typeface="Roboto"/>
              <a:ea typeface="Roboto"/>
              <a:cs typeface="Roboto"/>
              <a:sym typeface="Roboto"/>
            </a:endParaRPr>
          </a:p>
          <a:p>
            <a:pPr indent="-355600" lvl="0" marL="457200" rtl="0" algn="l">
              <a:spcBef>
                <a:spcPts val="0"/>
              </a:spcBef>
              <a:spcAft>
                <a:spcPts val="0"/>
              </a:spcAft>
              <a:buClr>
                <a:schemeClr val="lt2"/>
              </a:buClr>
              <a:buSzPts val="2000"/>
              <a:buFont typeface="Roboto"/>
              <a:buChar char="●"/>
            </a:pPr>
            <a:r>
              <a:rPr lang="en" sz="2000">
                <a:solidFill>
                  <a:schemeClr val="lt2"/>
                </a:solidFill>
                <a:latin typeface="Roboto"/>
                <a:ea typeface="Roboto"/>
                <a:cs typeface="Roboto"/>
                <a:sym typeface="Roboto"/>
              </a:rPr>
              <a:t>Create an intuitive web app to get blood smear images from users and show them results of analysis in real time.</a:t>
            </a:r>
            <a:endParaRPr sz="2000">
              <a:solidFill>
                <a:schemeClr val="lt2"/>
              </a:solidFill>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42"/>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2"/>
          <p:cNvSpPr txBox="1"/>
          <p:nvPr/>
        </p:nvSpPr>
        <p:spPr>
          <a:xfrm>
            <a:off x="3603600" y="284175"/>
            <a:ext cx="193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a:ea typeface="Roboto"/>
                <a:cs typeface="Roboto"/>
                <a:sym typeface="Roboto"/>
              </a:rPr>
              <a:t>PROTOTYPES</a:t>
            </a:r>
            <a:endParaRPr b="1" sz="2100">
              <a:latin typeface="Roboto"/>
              <a:ea typeface="Roboto"/>
              <a:cs typeface="Roboto"/>
              <a:sym typeface="Roboto"/>
            </a:endParaRPr>
          </a:p>
        </p:txBody>
      </p:sp>
      <p:pic>
        <p:nvPicPr>
          <p:cNvPr id="249" name="Google Shape;249;p42"/>
          <p:cNvPicPr preferRelativeResize="0"/>
          <p:nvPr/>
        </p:nvPicPr>
        <p:blipFill>
          <a:blip r:embed="rId3">
            <a:alphaModFix/>
          </a:blip>
          <a:stretch>
            <a:fillRect/>
          </a:stretch>
        </p:blipFill>
        <p:spPr>
          <a:xfrm>
            <a:off x="280963" y="991875"/>
            <a:ext cx="8582074" cy="387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43"/>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3"/>
          <p:cNvSpPr txBox="1"/>
          <p:nvPr/>
        </p:nvSpPr>
        <p:spPr>
          <a:xfrm>
            <a:off x="3094650" y="284175"/>
            <a:ext cx="2954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a:ea typeface="Roboto"/>
                <a:cs typeface="Roboto"/>
                <a:sym typeface="Roboto"/>
              </a:rPr>
              <a:t>PREDICTION SCREEN</a:t>
            </a:r>
            <a:endParaRPr b="1" sz="2100">
              <a:latin typeface="Roboto"/>
              <a:ea typeface="Roboto"/>
              <a:cs typeface="Roboto"/>
              <a:sym typeface="Roboto"/>
            </a:endParaRPr>
          </a:p>
        </p:txBody>
      </p:sp>
      <p:pic>
        <p:nvPicPr>
          <p:cNvPr id="256" name="Google Shape;256;p43"/>
          <p:cNvPicPr preferRelativeResize="0"/>
          <p:nvPr/>
        </p:nvPicPr>
        <p:blipFill>
          <a:blip r:embed="rId3">
            <a:alphaModFix/>
          </a:blip>
          <a:stretch>
            <a:fillRect/>
          </a:stretch>
        </p:blipFill>
        <p:spPr>
          <a:xfrm>
            <a:off x="1318713" y="792075"/>
            <a:ext cx="6382026" cy="4046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45"/>
          <p:cNvSpPr/>
          <p:nvPr/>
        </p:nvSpPr>
        <p:spPr>
          <a:xfrm>
            <a:off x="2068575" y="433275"/>
            <a:ext cx="3774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5"/>
          <p:cNvSpPr txBox="1"/>
          <p:nvPr/>
        </p:nvSpPr>
        <p:spPr>
          <a:xfrm>
            <a:off x="3526500" y="284175"/>
            <a:ext cx="209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a:ea typeface="Roboto"/>
                <a:cs typeface="Roboto"/>
                <a:sym typeface="Roboto"/>
              </a:rPr>
              <a:t>LOGIN SCREEN</a:t>
            </a:r>
            <a:endParaRPr b="1" sz="2100">
              <a:latin typeface="Roboto"/>
              <a:ea typeface="Roboto"/>
              <a:cs typeface="Roboto"/>
              <a:sym typeface="Roboto"/>
            </a:endParaRPr>
          </a:p>
        </p:txBody>
      </p:sp>
      <p:pic>
        <p:nvPicPr>
          <p:cNvPr id="268" name="Google Shape;268;p45"/>
          <p:cNvPicPr preferRelativeResize="0"/>
          <p:nvPr/>
        </p:nvPicPr>
        <p:blipFill>
          <a:blip r:embed="rId3">
            <a:alphaModFix/>
          </a:blip>
          <a:stretch>
            <a:fillRect/>
          </a:stretch>
        </p:blipFill>
        <p:spPr>
          <a:xfrm>
            <a:off x="763400" y="853200"/>
            <a:ext cx="7617178" cy="4046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4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6"/>
          <p:cNvSpPr txBox="1"/>
          <p:nvPr/>
        </p:nvSpPr>
        <p:spPr>
          <a:xfrm>
            <a:off x="2026575" y="189625"/>
            <a:ext cx="4716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SIGNUP</a:t>
            </a:r>
            <a:endParaRPr b="1" sz="2100">
              <a:latin typeface="Roboto"/>
              <a:ea typeface="Roboto"/>
              <a:cs typeface="Roboto"/>
              <a:sym typeface="Roboto"/>
            </a:endParaRPr>
          </a:p>
        </p:txBody>
      </p:sp>
      <p:pic>
        <p:nvPicPr>
          <p:cNvPr id="275" name="Google Shape;275;p46"/>
          <p:cNvPicPr preferRelativeResize="0"/>
          <p:nvPr/>
        </p:nvPicPr>
        <p:blipFill>
          <a:blip r:embed="rId3">
            <a:alphaModFix/>
          </a:blip>
          <a:stretch>
            <a:fillRect/>
          </a:stretch>
        </p:blipFill>
        <p:spPr>
          <a:xfrm>
            <a:off x="749925" y="792325"/>
            <a:ext cx="7644149" cy="40860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4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7"/>
          <p:cNvSpPr txBox="1"/>
          <p:nvPr/>
        </p:nvSpPr>
        <p:spPr>
          <a:xfrm>
            <a:off x="2133250" y="237025"/>
            <a:ext cx="4716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PREDICTION</a:t>
            </a:r>
            <a:endParaRPr b="1" sz="2100">
              <a:latin typeface="Roboto"/>
              <a:ea typeface="Roboto"/>
              <a:cs typeface="Roboto"/>
              <a:sym typeface="Roboto"/>
            </a:endParaRPr>
          </a:p>
        </p:txBody>
      </p:sp>
      <p:pic>
        <p:nvPicPr>
          <p:cNvPr id="282" name="Google Shape;282;p47"/>
          <p:cNvPicPr preferRelativeResize="0"/>
          <p:nvPr/>
        </p:nvPicPr>
        <p:blipFill>
          <a:blip r:embed="rId3">
            <a:alphaModFix/>
          </a:blip>
          <a:stretch>
            <a:fillRect/>
          </a:stretch>
        </p:blipFill>
        <p:spPr>
          <a:xfrm>
            <a:off x="804225" y="804175"/>
            <a:ext cx="7633949" cy="4055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4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8"/>
          <p:cNvSpPr txBox="1"/>
          <p:nvPr/>
        </p:nvSpPr>
        <p:spPr>
          <a:xfrm>
            <a:off x="1860675" y="201475"/>
            <a:ext cx="5356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DIAGNOSIS</a:t>
            </a:r>
            <a:endParaRPr b="1" sz="2100">
              <a:latin typeface="Roboto"/>
              <a:ea typeface="Roboto"/>
              <a:cs typeface="Roboto"/>
              <a:sym typeface="Roboto"/>
            </a:endParaRPr>
          </a:p>
        </p:txBody>
      </p:sp>
      <p:pic>
        <p:nvPicPr>
          <p:cNvPr id="289" name="Google Shape;289;p48"/>
          <p:cNvPicPr preferRelativeResize="0"/>
          <p:nvPr/>
        </p:nvPicPr>
        <p:blipFill>
          <a:blip r:embed="rId3">
            <a:alphaModFix/>
          </a:blip>
          <a:stretch>
            <a:fillRect/>
          </a:stretch>
        </p:blipFill>
        <p:spPr>
          <a:xfrm>
            <a:off x="781450" y="780500"/>
            <a:ext cx="7581101" cy="402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4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9"/>
          <p:cNvSpPr txBox="1"/>
          <p:nvPr/>
        </p:nvSpPr>
        <p:spPr>
          <a:xfrm>
            <a:off x="1704000" y="248875"/>
            <a:ext cx="573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a:ea typeface="Roboto"/>
                <a:cs typeface="Roboto"/>
                <a:sym typeface="Roboto"/>
              </a:rPr>
              <a:t>EMAIL</a:t>
            </a:r>
            <a:endParaRPr b="1" sz="2100">
              <a:latin typeface="Roboto"/>
              <a:ea typeface="Roboto"/>
              <a:cs typeface="Roboto"/>
              <a:sym typeface="Roboto"/>
            </a:endParaRPr>
          </a:p>
        </p:txBody>
      </p:sp>
      <p:pic>
        <p:nvPicPr>
          <p:cNvPr id="296" name="Google Shape;296;p49"/>
          <p:cNvPicPr preferRelativeResize="0"/>
          <p:nvPr/>
        </p:nvPicPr>
        <p:blipFill rotWithShape="1">
          <a:blip r:embed="rId3">
            <a:alphaModFix/>
          </a:blip>
          <a:srcRect b="0" l="771" r="1533" t="4370"/>
          <a:stretch/>
        </p:blipFill>
        <p:spPr>
          <a:xfrm>
            <a:off x="460950" y="756775"/>
            <a:ext cx="8287200" cy="4075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Malaria is a mosquito-borne disease caused by a class of parasites. These parasites are transmitted by the bites of infected female Anopheles mosquitoes. Initially if an infected mosquito bites a person, parasites carried by the mosquito get in the person's blood and start destroying their oxygen-carrying RBCs (red blood cells). Thus, early and effective testing and detection of malaria can save lives. Since the introduction of AI in the medical field, scientists and doctors have started using AI for the analysis and identification of diseases.</a:t>
            </a:r>
            <a:endParaRPr sz="1900"/>
          </a:p>
          <a:p>
            <a:pPr indent="0" lvl="0" marL="0" rtl="0" algn="just">
              <a:spcBef>
                <a:spcPts val="1600"/>
              </a:spcBef>
              <a:spcAft>
                <a:spcPts val="0"/>
              </a:spcAft>
              <a:buNone/>
            </a:pPr>
            <a:r>
              <a:t/>
            </a:r>
            <a:endParaRPr sz="1900"/>
          </a:p>
          <a:p>
            <a:pPr indent="0" lvl="0" marL="0" rtl="0" algn="l">
              <a:spcBef>
                <a:spcPts val="16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93" name="Google Shape;93;p17"/>
          <p:cNvGraphicFramePr/>
          <p:nvPr/>
        </p:nvGraphicFramePr>
        <p:xfrm>
          <a:off x="172050" y="1795675"/>
          <a:ext cx="3000000" cy="3000000"/>
        </p:xfrm>
        <a:graphic>
          <a:graphicData uri="http://schemas.openxmlformats.org/drawingml/2006/table">
            <a:tbl>
              <a:tblPr>
                <a:noFill/>
                <a:tableStyleId>{516EBFA5-51E0-47EA-AAEA-897D40097F98}</a:tableStyleId>
              </a:tblPr>
              <a:tblGrid>
                <a:gridCol w="2403225"/>
                <a:gridCol w="2038200"/>
                <a:gridCol w="2038200"/>
                <a:gridCol w="2320275"/>
              </a:tblGrid>
              <a:tr h="659025">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TITLE</a:t>
                      </a:r>
                      <a:endParaRPr b="1">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INTRODUCTION</a:t>
                      </a:r>
                      <a:endParaRPr b="1">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OBJECTIVE AND METHODOLOGY</a:t>
                      </a:r>
                      <a:endParaRPr b="1">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RESULTS AND CONCLUSION</a:t>
                      </a:r>
                      <a:endParaRPr b="1">
                        <a:solidFill>
                          <a:schemeClr val="lt2"/>
                        </a:solidFill>
                        <a:latin typeface="Roboto"/>
                        <a:ea typeface="Roboto"/>
                        <a:cs typeface="Roboto"/>
                        <a:sym typeface="Roboto"/>
                      </a:endParaRPr>
                    </a:p>
                  </a:txBody>
                  <a:tcPr marT="91425" marB="91425" marR="91425" marL="91425"/>
                </a:tc>
              </a:tr>
              <a:tr h="2529800">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[1] Transfer Learning with ResNet-50 for Malaria Cell-Image Classification </a:t>
                      </a:r>
                      <a:endParaRPr sz="1200">
                        <a:solidFill>
                          <a:schemeClr val="lt2"/>
                        </a:solidFill>
                        <a:latin typeface="Roboto"/>
                        <a:ea typeface="Roboto"/>
                        <a:cs typeface="Roboto"/>
                        <a:sym typeface="Roboto"/>
                      </a:endParaRPr>
                    </a:p>
                    <a:p>
                      <a:pPr indent="0" lvl="0" marL="0" rtl="0" algn="just">
                        <a:spcBef>
                          <a:spcPts val="0"/>
                        </a:spcBef>
                        <a:spcAft>
                          <a:spcPts val="0"/>
                        </a:spcAft>
                        <a:buNone/>
                      </a:pPr>
                      <a:r>
                        <a:t/>
                      </a:r>
                      <a:endParaRPr sz="1200">
                        <a:solidFill>
                          <a:schemeClr val="lt2"/>
                        </a:solidFill>
                        <a:latin typeface="Roboto"/>
                        <a:ea typeface="Roboto"/>
                        <a:cs typeface="Roboto"/>
                        <a:sym typeface="Roboto"/>
                      </a:endParaRPr>
                    </a:p>
                    <a:p>
                      <a:pPr indent="0" lvl="0" marL="0" rtl="0" algn="just">
                        <a:spcBef>
                          <a:spcPts val="0"/>
                        </a:spcBef>
                        <a:spcAft>
                          <a:spcPts val="0"/>
                        </a:spcAft>
                        <a:buNone/>
                      </a:pPr>
                      <a:r>
                        <a:rPr lang="en" sz="1200">
                          <a:solidFill>
                            <a:schemeClr val="lt2"/>
                          </a:solidFill>
                          <a:latin typeface="Roboto"/>
                          <a:ea typeface="Roboto"/>
                          <a:cs typeface="Roboto"/>
                          <a:sym typeface="Roboto"/>
                        </a:rPr>
                        <a:t>Arrabelly, Sai Bharadwaj Reddy &amp; Juliet, Sujitha. (2019). Transfer Learning with ResNet-50 for Malaria Cell-Image Classification. 0945-0949. 10.1109/ICCSP.2019.8697909. </a:t>
                      </a:r>
                      <a:endParaRPr sz="1200">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Millions of blood films are examined each year for detection of malaria infection. Deep learning can be implemented in this field so as to minimize the chances of erroneous diagnosis due to various reasons.</a:t>
                      </a:r>
                      <a:endParaRPr sz="1200">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The input involves a RGB image.The image will enter ResNet50 layer with the pretrained weights and the last layer is a classic fully connected dense layer with sigmoid activation.The input data will be trained with the pretrained weights  So, auto-tuning  is adapted for the BN layers in ResNey50.</a:t>
                      </a:r>
                      <a:endParaRPr sz="1200">
                        <a:solidFill>
                          <a:schemeClr val="lt2"/>
                        </a:solidFill>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The use of Transfer learning for malaria image classification begets good results. Using GPU’s or TPU’s along with the implementation of models like Google VGG can provide more accurate results in less down time.</a:t>
                      </a:r>
                      <a:endParaRPr sz="1200">
                        <a:solidFill>
                          <a:schemeClr val="lt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99" name="Google Shape;99;p18"/>
          <p:cNvGraphicFramePr/>
          <p:nvPr/>
        </p:nvGraphicFramePr>
        <p:xfrm>
          <a:off x="172050" y="1781650"/>
          <a:ext cx="3000000" cy="3000000"/>
        </p:xfrm>
        <a:graphic>
          <a:graphicData uri="http://schemas.openxmlformats.org/drawingml/2006/table">
            <a:tbl>
              <a:tblPr>
                <a:noFill/>
                <a:tableStyleId>{516EBFA5-51E0-47EA-AAEA-897D40097F98}</a:tableStyleId>
              </a:tblPr>
              <a:tblGrid>
                <a:gridCol w="2403225"/>
                <a:gridCol w="2038200"/>
                <a:gridCol w="2038200"/>
                <a:gridCol w="2320275"/>
              </a:tblGrid>
              <a:tr h="659025">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TITLE</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INTRODUCTION</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OBJECTIVE AND METHODOLOGY</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RESULTS AND CONCLUSION</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2529800">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[2] Improving Malaria Parasite Detection from Red Blood Cell using Deep Convolutional Neural Networks</a:t>
                      </a:r>
                      <a:endParaRPr sz="1200">
                        <a:solidFill>
                          <a:schemeClr val="lt2"/>
                        </a:solidFill>
                        <a:latin typeface="Roboto"/>
                        <a:ea typeface="Roboto"/>
                        <a:cs typeface="Roboto"/>
                        <a:sym typeface="Roboto"/>
                      </a:endParaRPr>
                    </a:p>
                    <a:p>
                      <a:pPr indent="0" lvl="0" marL="0" rtl="0" algn="just">
                        <a:spcBef>
                          <a:spcPts val="0"/>
                        </a:spcBef>
                        <a:spcAft>
                          <a:spcPts val="0"/>
                        </a:spcAft>
                        <a:buNone/>
                      </a:pPr>
                      <a:r>
                        <a:t/>
                      </a:r>
                      <a:endParaRPr sz="1200">
                        <a:solidFill>
                          <a:schemeClr val="lt2"/>
                        </a:solidFill>
                        <a:latin typeface="Roboto"/>
                        <a:ea typeface="Roboto"/>
                        <a:cs typeface="Roboto"/>
                        <a:sym typeface="Roboto"/>
                      </a:endParaRPr>
                    </a:p>
                    <a:p>
                      <a:pPr indent="0" lvl="0" marL="0" rtl="0" algn="just">
                        <a:spcBef>
                          <a:spcPts val="0"/>
                        </a:spcBef>
                        <a:spcAft>
                          <a:spcPts val="0"/>
                        </a:spcAft>
                        <a:buNone/>
                      </a:pPr>
                      <a:r>
                        <a:rPr lang="en" sz="1200">
                          <a:solidFill>
                            <a:schemeClr val="lt2"/>
                          </a:solidFill>
                          <a:uFill>
                            <a:noFill/>
                          </a:uFill>
                          <a:latin typeface="Roboto"/>
                          <a:ea typeface="Roboto"/>
                          <a:cs typeface="Roboto"/>
                          <a:sym typeface="Roboto"/>
                          <a:hlinkClick r:id="rId3">
                            <a:extLst>
                              <a:ext uri="{A12FA001-AC4F-418D-AE19-62706E023703}">
                                <ahyp:hlinkClr val="tx"/>
                              </a:ext>
                            </a:extLst>
                          </a:hlinkClick>
                        </a:rPr>
                        <a:t>Aimon Rahman</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4">
                            <a:extLst>
                              <a:ext uri="{A12FA001-AC4F-418D-AE19-62706E023703}">
                                <ahyp:hlinkClr val="tx"/>
                              </a:ext>
                            </a:extLst>
                          </a:hlinkClick>
                        </a:rPr>
                        <a:t>Hasib Zunair</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5">
                            <a:extLst>
                              <a:ext uri="{A12FA001-AC4F-418D-AE19-62706E023703}">
                                <ahyp:hlinkClr val="tx"/>
                              </a:ext>
                            </a:extLst>
                          </a:hlinkClick>
                        </a:rPr>
                        <a:t>M Sohel Rahman</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6">
                            <a:extLst>
                              <a:ext uri="{A12FA001-AC4F-418D-AE19-62706E023703}">
                                <ahyp:hlinkClr val="tx"/>
                              </a:ext>
                            </a:extLst>
                          </a:hlinkClick>
                        </a:rPr>
                        <a:t>Jesia Quader Yuki</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7">
                            <a:extLst>
                              <a:ext uri="{A12FA001-AC4F-418D-AE19-62706E023703}">
                                <ahyp:hlinkClr val="tx"/>
                              </a:ext>
                            </a:extLst>
                          </a:hlinkClick>
                        </a:rPr>
                        <a:t>Sabyasachi Biswas</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8">
                            <a:extLst>
                              <a:ext uri="{A12FA001-AC4F-418D-AE19-62706E023703}">
                                <ahyp:hlinkClr val="tx"/>
                              </a:ext>
                            </a:extLst>
                          </a:hlinkClick>
                        </a:rPr>
                        <a:t>Md Ashraful Alam</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9">
                            <a:extLst>
                              <a:ext uri="{A12FA001-AC4F-418D-AE19-62706E023703}">
                                <ahyp:hlinkClr val="tx"/>
                              </a:ext>
                            </a:extLst>
                          </a:hlinkClick>
                        </a:rPr>
                        <a:t>Nabila Binte Alam</a:t>
                      </a:r>
                      <a:r>
                        <a:rPr lang="en" sz="1200">
                          <a:solidFill>
                            <a:schemeClr val="lt2"/>
                          </a:solidFill>
                          <a:latin typeface="Roboto"/>
                          <a:ea typeface="Roboto"/>
                          <a:cs typeface="Roboto"/>
                          <a:sym typeface="Roboto"/>
                        </a:rPr>
                        <a:t>, </a:t>
                      </a:r>
                      <a:r>
                        <a:rPr lang="en" sz="1200">
                          <a:solidFill>
                            <a:schemeClr val="lt2"/>
                          </a:solidFill>
                          <a:uFill>
                            <a:noFill/>
                          </a:uFill>
                          <a:latin typeface="Roboto"/>
                          <a:ea typeface="Roboto"/>
                          <a:cs typeface="Roboto"/>
                          <a:sym typeface="Roboto"/>
                          <a:hlinkClick r:id="rId10">
                            <a:extLst>
                              <a:ext uri="{A12FA001-AC4F-418D-AE19-62706E023703}">
                                <ahyp:hlinkClr val="tx"/>
                              </a:ext>
                            </a:extLst>
                          </a:hlinkClick>
                        </a:rPr>
                        <a:t>M.R.C. Mahdy</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Malaria diagnosis is commonly carried out using microscopy but this method has its disadvantages as it is costly and depends on the dexterity of the pathologists. The proposed approach to aid the diagnosis process based on a 16 layer CNN would help to overcome this problem.</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The proposed approach is based on a 16 layer CNN that would help overcome the dexterity required during the diagnosis process. </a:t>
                      </a:r>
                      <a:endParaRPr sz="1200">
                        <a:solidFill>
                          <a:schemeClr val="lt2"/>
                        </a:solidFill>
                        <a:latin typeface="Roboto"/>
                        <a:ea typeface="Roboto"/>
                        <a:cs typeface="Roboto"/>
                        <a:sym typeface="Roboto"/>
                      </a:endParaRPr>
                    </a:p>
                    <a:p>
                      <a:pPr indent="0" lvl="0" marL="0" rtl="0" algn="just">
                        <a:spcBef>
                          <a:spcPts val="0"/>
                        </a:spcBef>
                        <a:spcAft>
                          <a:spcPts val="0"/>
                        </a:spcAft>
                        <a:buNone/>
                      </a:pPr>
                      <a:r>
                        <a:rPr lang="en" sz="1200">
                          <a:solidFill>
                            <a:schemeClr val="lt2"/>
                          </a:solidFill>
                          <a:latin typeface="Roboto"/>
                          <a:ea typeface="Roboto"/>
                          <a:cs typeface="Roboto"/>
                          <a:sym typeface="Roboto"/>
                        </a:rPr>
                        <a:t>The dataset used was issued from the NIH.</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It is observed that data augmentation techniques on the training set provides promising results while using different preprocessing techniques doesn't have much effect. Among  proposed models, TLVGG16 achieves an accuracy of 97.77% and outperforms all other models.</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4294967295"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105" name="Google Shape;105;p19"/>
          <p:cNvGraphicFramePr/>
          <p:nvPr/>
        </p:nvGraphicFramePr>
        <p:xfrm>
          <a:off x="259650" y="239300"/>
          <a:ext cx="3000000" cy="3000000"/>
        </p:xfrm>
        <a:graphic>
          <a:graphicData uri="http://schemas.openxmlformats.org/drawingml/2006/table">
            <a:tbl>
              <a:tblPr>
                <a:noFill/>
                <a:tableStyleId>{516EBFA5-51E0-47EA-AAEA-897D40097F98}</a:tableStyleId>
              </a:tblPr>
              <a:tblGrid>
                <a:gridCol w="2355375"/>
                <a:gridCol w="1997625"/>
                <a:gridCol w="1997625"/>
                <a:gridCol w="2274075"/>
              </a:tblGrid>
              <a:tr h="812225">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TITLE</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INTRODUCTION</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OBJECTIVE AND METHODOLOGY</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Roboto"/>
                          <a:ea typeface="Roboto"/>
                          <a:cs typeface="Roboto"/>
                          <a:sym typeface="Roboto"/>
                        </a:rPr>
                        <a:t>RESULTS AND CONCLUSION</a:t>
                      </a:r>
                      <a:endParaRPr b="1">
                        <a:solidFill>
                          <a:schemeClr val="lt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3831675">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[3] Pre-trained convolutional neural networks as feature extractors toward improved malaria parasite detection in thin blood smear images</a:t>
                      </a:r>
                      <a:endParaRPr sz="1200">
                        <a:solidFill>
                          <a:schemeClr val="lt2"/>
                        </a:solidFill>
                        <a:latin typeface="Roboto"/>
                        <a:ea typeface="Roboto"/>
                        <a:cs typeface="Roboto"/>
                        <a:sym typeface="Roboto"/>
                      </a:endParaRPr>
                    </a:p>
                    <a:p>
                      <a:pPr indent="0" lvl="0" marL="0" rtl="0" algn="just">
                        <a:spcBef>
                          <a:spcPts val="0"/>
                        </a:spcBef>
                        <a:spcAft>
                          <a:spcPts val="0"/>
                        </a:spcAft>
                        <a:buNone/>
                      </a:pPr>
                      <a:r>
                        <a:t/>
                      </a:r>
                      <a:endParaRPr sz="1200">
                        <a:solidFill>
                          <a:schemeClr val="lt2"/>
                        </a:solidFill>
                        <a:latin typeface="Roboto"/>
                        <a:ea typeface="Roboto"/>
                        <a:cs typeface="Roboto"/>
                        <a:sym typeface="Roboto"/>
                      </a:endParaRPr>
                    </a:p>
                    <a:p>
                      <a:pPr indent="0" lvl="0" marL="0" rtl="0" algn="just">
                        <a:spcBef>
                          <a:spcPts val="0"/>
                        </a:spcBef>
                        <a:spcAft>
                          <a:spcPts val="0"/>
                        </a:spcAft>
                        <a:buNone/>
                      </a:pPr>
                      <a:r>
                        <a:rPr lang="en" sz="1200">
                          <a:solidFill>
                            <a:schemeClr val="lt2"/>
                          </a:solidFill>
                          <a:latin typeface="Roboto"/>
                          <a:ea typeface="Roboto"/>
                          <a:cs typeface="Roboto"/>
                          <a:sym typeface="Roboto"/>
                        </a:rPr>
                        <a:t>Rajaraman, Sivaramakrishnan &amp; Antani, Sameer (2018). PeerJ. 6. 10.7717/peerj.4568. </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A majority of digital diagnostic softwares use ML techniques with hand engineered features but this process requires expertise in analyzing various properties of the image. This can be tackled by using deep learning models which implements a cascade of layers to discover the features of raw data.</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The proposed CNN has three convolutional layers and two fully connected layers. The first step is the cell detection where we applied a multi-scale Laplacian of Gaussian (LoG) filter to detect centroids of individual RBCs. The generated markers are used to segment the cells within a level set active contour framework to confine the evolving contour to the cell boundary.</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lt2"/>
                          </a:solidFill>
                          <a:latin typeface="Roboto"/>
                          <a:ea typeface="Roboto"/>
                          <a:cs typeface="Roboto"/>
                          <a:sym typeface="Roboto"/>
                        </a:rPr>
                        <a:t>Manual point-wise annotation of infected and uninfected cells was used to evaluate cell detection. For each segmented cell, the number of manual ground-truth points in the segmented cell region were checked. If there was exactly one point in the region, it was counted as a true positive (TP). These counts then allowed us to compute the following for cell detection, PPV of 0.944, sensitivity of 0.962 and F1-score of 0.952. </a:t>
                      </a:r>
                      <a:endParaRPr sz="1200">
                        <a:solidFill>
                          <a:schemeClr val="l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885300" y="1502250"/>
            <a:ext cx="7373400" cy="213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Methodology</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Project Modelling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Waterfall Model</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For this project we are going to use the “Waterfall” SDLC model. As we can imagine proper planning is a must in waterfall model. Planning is the process of establishing the scope and defining the objective and steps to attain them, the scope of our project is a well-defined and we clearly identified the steps to achieve our goal. Waterfall model is simple and easy to use, moreover works well with small-scale projects where requirements are very well understood, in waterfall model very less customer interaction is involved during the development of the product (i.e., like ours).</a:t>
            </a:r>
            <a:endParaRPr sz="1700"/>
          </a:p>
          <a:p>
            <a:pPr indent="0" lvl="0" marL="0" rtl="0" algn="l">
              <a:spcBef>
                <a:spcPts val="160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