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4d86feff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4d86feff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491598e47a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491598e47a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491598e47a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491598e47a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491598e47a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491598e47a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4d86feffd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4d86feffd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4d86feffd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4d86feffd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4d86feffd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4d86feffd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4d86feffd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4d86feffd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4d86feffd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4d86feffd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4d86feffd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4d86feffd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4d86feffd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4d86feffd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4d86feffd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4d86feffd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55abaa97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55abaa97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55abaa97e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55abaa97e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55abaa97e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55abaa97e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55abaa97e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55abaa97e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55abaa97e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55abaa97e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55abaa97e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55abaa97e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55abaa97e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55abaa97e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55abaa97e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55abaa97e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55abaa97e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55abaa97e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55abaa97e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55abaa97e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4d86feffd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4d86feffd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55abaa97e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55abaa97e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491598e4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491598e4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491598e47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491598e47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491598e47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491598e47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491598e47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491598e47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491598e47a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491598e47a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a:t>From PSI to Ethernet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Steps to send an ethernet packet</a:t>
            </a:r>
            <a:endParaRPr/>
          </a:p>
        </p:txBody>
      </p:sp>
      <p:sp>
        <p:nvSpPr>
          <p:cNvPr id="117" name="Google Shape;117;p22"/>
          <p:cNvSpPr txBox="1"/>
          <p:nvPr>
            <p:ph idx="1" type="body"/>
          </p:nvPr>
        </p:nvSpPr>
        <p:spPr>
          <a:xfrm>
            <a:off x="311700" y="1193925"/>
            <a:ext cx="8520600" cy="113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We must write the packet configuration into the TX registers.</a:t>
            </a:r>
            <a:endParaRPr/>
          </a:p>
        </p:txBody>
      </p:sp>
      <p:pic>
        <p:nvPicPr>
          <p:cNvPr id="118" name="Google Shape;118;p22"/>
          <p:cNvPicPr preferRelativeResize="0"/>
          <p:nvPr/>
        </p:nvPicPr>
        <p:blipFill rotWithShape="1">
          <a:blip r:embed="rId3">
            <a:alphaModFix/>
          </a:blip>
          <a:srcRect b="0" l="10306" r="9113" t="0"/>
          <a:stretch/>
        </p:blipFill>
        <p:spPr>
          <a:xfrm>
            <a:off x="887675" y="2095500"/>
            <a:ext cx="7368650" cy="1948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idx="1" type="body"/>
          </p:nvPr>
        </p:nvSpPr>
        <p:spPr>
          <a:xfrm>
            <a:off x="311700" y="375700"/>
            <a:ext cx="8520600" cy="41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Starting at address 0x0, we should write through the </a:t>
            </a:r>
            <a:r>
              <a:rPr lang="it"/>
              <a:t>AXI4 Lite</a:t>
            </a:r>
            <a:r>
              <a:rPr lang="it"/>
              <a:t> protocol 32 bits per transaction into the TX memory. </a:t>
            </a:r>
            <a:endParaRPr/>
          </a:p>
          <a:p>
            <a:pPr indent="0" lvl="0" marL="0" rtl="0" algn="l">
              <a:spcBef>
                <a:spcPts val="1200"/>
              </a:spcBef>
              <a:spcAft>
                <a:spcPts val="0"/>
              </a:spcAft>
              <a:buNone/>
            </a:pPr>
            <a:r>
              <a:rPr lang="it"/>
              <a:t>Because of the word aligned addressing, the second four bytes are located at 0x4. The 32-bit interface requires that all four bytes be written at once.</a:t>
            </a:r>
            <a:endParaRPr/>
          </a:p>
          <a:p>
            <a:pPr indent="0" lvl="0" marL="0" rtl="0" algn="l">
              <a:spcBef>
                <a:spcPts val="1200"/>
              </a:spcBef>
              <a:spcAft>
                <a:spcPts val="0"/>
              </a:spcAft>
              <a:buNone/>
            </a:pPr>
            <a:r>
              <a:rPr lang="it"/>
              <a:t>We should write:</a:t>
            </a:r>
            <a:endParaRPr/>
          </a:p>
          <a:p>
            <a:pPr indent="0" lvl="0" marL="0" rtl="0" algn="l">
              <a:spcBef>
                <a:spcPts val="1200"/>
              </a:spcBef>
              <a:spcAft>
                <a:spcPts val="1200"/>
              </a:spcAft>
              <a:buNone/>
            </a:pPr>
            <a:r>
              <a:rPr lang="it"/>
              <a:t>Destination address, source address (6 bytes), type/</a:t>
            </a:r>
            <a:r>
              <a:rPr lang="it"/>
              <a:t>length</a:t>
            </a:r>
            <a:r>
              <a:rPr lang="it"/>
              <a:t> (2 bytes), data (0-1500 bytes)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24"/>
          <p:cNvPicPr preferRelativeResize="0"/>
          <p:nvPr/>
        </p:nvPicPr>
        <p:blipFill>
          <a:blip r:embed="rId3">
            <a:alphaModFix/>
          </a:blip>
          <a:stretch>
            <a:fillRect/>
          </a:stretch>
        </p:blipFill>
        <p:spPr>
          <a:xfrm>
            <a:off x="257175" y="445025"/>
            <a:ext cx="8629650" cy="3848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A little Recap:</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We must write some Bytes into the transmission register before sending the packet (while we receive a psi bit per psi_clk)</a:t>
            </a:r>
            <a:endParaRPr/>
          </a:p>
          <a:p>
            <a:pPr indent="-342900" lvl="0" marL="457200" rtl="0" algn="l">
              <a:spcBef>
                <a:spcPts val="0"/>
              </a:spcBef>
              <a:spcAft>
                <a:spcPts val="0"/>
              </a:spcAft>
              <a:buSzPts val="1800"/>
              <a:buChar char="●"/>
            </a:pPr>
            <a:r>
              <a:rPr lang="it"/>
              <a:t>When we “say” to the IP to send the packet, we </a:t>
            </a:r>
            <a:r>
              <a:rPr b="1" lang="it"/>
              <a:t>cannot</a:t>
            </a:r>
            <a:r>
              <a:rPr lang="it"/>
              <a:t> write into the register anymore until we receive the interrupt signal, unless we use the ping pong configuration: while (for example) ping is sending a packet, we can concurrently write into the pong buffer.</a:t>
            </a:r>
            <a:endParaRPr/>
          </a:p>
          <a:p>
            <a:pPr indent="-342900" lvl="0" marL="457200" rtl="0" algn="l">
              <a:spcBef>
                <a:spcPts val="0"/>
              </a:spcBef>
              <a:spcAft>
                <a:spcPts val="0"/>
              </a:spcAft>
              <a:buSzPts val="1800"/>
              <a:buChar char="●"/>
            </a:pPr>
            <a:r>
              <a:rPr lang="it"/>
              <a:t>The s_axi_clock must be at 100MHz (that is exactly the max frequency of the psi_clk)</a:t>
            </a:r>
            <a:endParaRPr/>
          </a:p>
          <a:p>
            <a:pPr indent="-342900" lvl="0" marL="457200" rtl="0" algn="l">
              <a:spcBef>
                <a:spcPts val="0"/>
              </a:spcBef>
              <a:spcAft>
                <a:spcPts val="0"/>
              </a:spcAft>
              <a:buSzPts val="1800"/>
              <a:buChar char="●"/>
            </a:pPr>
            <a:r>
              <a:rPr lang="it"/>
              <a:t>We </a:t>
            </a:r>
            <a:r>
              <a:rPr b="1" lang="it"/>
              <a:t>do not</a:t>
            </a:r>
            <a:r>
              <a:rPr lang="it"/>
              <a:t> want to lose any single psi bit.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My solution</a:t>
            </a:r>
            <a:endParaRPr/>
          </a:p>
        </p:txBody>
      </p:sp>
      <p:sp>
        <p:nvSpPr>
          <p:cNvPr id="142" name="Google Shape;142;p26"/>
          <p:cNvSpPr txBox="1"/>
          <p:nvPr>
            <p:ph idx="1" type="body"/>
          </p:nvPr>
        </p:nvSpPr>
        <p:spPr>
          <a:xfrm>
            <a:off x="311700" y="506600"/>
            <a:ext cx="8520600" cy="34164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it"/>
              <a:t>First of all, when the IP is restarted, I automatically write into TX constant data: source MAC address, destination MAC address, type/length of the packet and other configuration bits of the TX register. In fact, those data will remain written into the register until the IP is restarted.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7"/>
          <p:cNvPicPr preferRelativeResize="0"/>
          <p:nvPr/>
        </p:nvPicPr>
        <p:blipFill>
          <a:blip r:embed="rId3">
            <a:alphaModFix/>
          </a:blip>
          <a:stretch>
            <a:fillRect/>
          </a:stretch>
        </p:blipFill>
        <p:spPr>
          <a:xfrm>
            <a:off x="526788" y="1155513"/>
            <a:ext cx="4238625" cy="1647825"/>
          </a:xfrm>
          <a:prstGeom prst="rect">
            <a:avLst/>
          </a:prstGeom>
          <a:noFill/>
          <a:ln>
            <a:noFill/>
          </a:ln>
        </p:spPr>
      </p:pic>
      <p:sp>
        <p:nvSpPr>
          <p:cNvPr id="148" name="Google Shape;148;p27"/>
          <p:cNvSpPr txBox="1"/>
          <p:nvPr/>
        </p:nvSpPr>
        <p:spPr>
          <a:xfrm>
            <a:off x="5087125" y="1155525"/>
            <a:ext cx="3863400" cy="15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A writing transaction takes almost 70 ns, and during this time we write into the TX register 32 bits of data.</a:t>
            </a:r>
            <a:endParaRPr sz="1800">
              <a:solidFill>
                <a:schemeClr val="dk2"/>
              </a:solidFill>
            </a:endParaRPr>
          </a:p>
        </p:txBody>
      </p:sp>
      <p:sp>
        <p:nvSpPr>
          <p:cNvPr id="149" name="Google Shape;149;p27"/>
          <p:cNvSpPr txBox="1"/>
          <p:nvPr/>
        </p:nvSpPr>
        <p:spPr>
          <a:xfrm>
            <a:off x="413350" y="3116625"/>
            <a:ext cx="7574400" cy="14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We receive PSI data one bit per clock, and we can write into the buffer only when we have 32 bits of data.</a:t>
            </a:r>
            <a:br>
              <a:rPr lang="it" sz="1800">
                <a:solidFill>
                  <a:schemeClr val="dk2"/>
                </a:solidFill>
              </a:rPr>
            </a:br>
            <a:r>
              <a:rPr lang="it" sz="1800">
                <a:solidFill>
                  <a:schemeClr val="dk2"/>
                </a:solidFill>
              </a:rPr>
              <a:t>We must use a 32-bit buffer in which we can save the psi data.</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nvSpPr>
        <p:spPr>
          <a:xfrm>
            <a:off x="225475" y="251300"/>
            <a:ext cx="8502000" cy="30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Psi clock: </a:t>
            </a:r>
            <a:r>
              <a:rPr lang="it" sz="1800">
                <a:solidFill>
                  <a:schemeClr val="dk2"/>
                </a:solidFill>
              </a:rPr>
              <a:t>100 MHz</a:t>
            </a:r>
            <a:r>
              <a:rPr lang="it" sz="1800">
                <a:solidFill>
                  <a:schemeClr val="dk2"/>
                </a:solidFill>
              </a:rPr>
              <a:t> =&gt; 1 bit of data every 10 ns =&gt; 32 bits in 320 ns</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it" sz="1800">
                <a:solidFill>
                  <a:schemeClr val="dk2"/>
                </a:solidFill>
              </a:rPr>
              <a:t>If we save 32 bits into the register and then talk through the axi protocol to write it into the TX register, we could lose 7 bits of PSI data (70 ns).</a:t>
            </a:r>
            <a:br>
              <a:rPr lang="it" sz="1800">
                <a:solidFill>
                  <a:schemeClr val="dk2"/>
                </a:solidFill>
              </a:rPr>
            </a:br>
            <a:br>
              <a:rPr lang="it" sz="1800">
                <a:solidFill>
                  <a:schemeClr val="dk2"/>
                </a:solidFill>
              </a:rPr>
            </a:br>
            <a:br>
              <a:rPr lang="it" sz="1800">
                <a:solidFill>
                  <a:schemeClr val="dk2"/>
                </a:solidFill>
              </a:rPr>
            </a:br>
            <a:r>
              <a:rPr lang="it" sz="1800">
                <a:solidFill>
                  <a:schemeClr val="dk2"/>
                </a:solidFill>
              </a:rPr>
              <a:t>My solution: use 2 32-bit buffers!</a:t>
            </a:r>
            <a:br>
              <a:rPr lang="it" sz="1800">
                <a:solidFill>
                  <a:schemeClr val="dk2"/>
                </a:solidFill>
              </a:rPr>
            </a:br>
            <a:br>
              <a:rPr lang="it" sz="1800">
                <a:solidFill>
                  <a:schemeClr val="dk2"/>
                </a:solidFill>
              </a:rPr>
            </a:br>
            <a:r>
              <a:rPr lang="it" sz="1800">
                <a:solidFill>
                  <a:schemeClr val="dk2"/>
                </a:solidFill>
              </a:rPr>
              <a:t>While one of them is used to write data into the TX register, the other is used to save the next psi data incoming.</a:t>
            </a:r>
            <a:endParaRPr sz="1800">
              <a:solidFill>
                <a:schemeClr val="dk2"/>
              </a:solidFill>
            </a:endParaRPr>
          </a:p>
        </p:txBody>
      </p:sp>
      <p:pic>
        <p:nvPicPr>
          <p:cNvPr id="155" name="Google Shape;155;p28"/>
          <p:cNvPicPr preferRelativeResize="0"/>
          <p:nvPr/>
        </p:nvPicPr>
        <p:blipFill>
          <a:blip r:embed="rId3">
            <a:alphaModFix/>
          </a:blip>
          <a:stretch>
            <a:fillRect/>
          </a:stretch>
        </p:blipFill>
        <p:spPr>
          <a:xfrm>
            <a:off x="742563" y="3269301"/>
            <a:ext cx="7658875" cy="1739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Sending the Packet</a:t>
            </a:r>
            <a:endParaRPr/>
          </a:p>
        </p:txBody>
      </p:sp>
      <p:sp>
        <p:nvSpPr>
          <p:cNvPr id="161" name="Google Shape;16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As I said before, while the TX is transmitting a packet, it cannot be used to write another data until the transmission is over. That would mean: a lot of time while we cannot do anything; we do not want it.</a:t>
            </a:r>
            <a:br>
              <a:rPr lang="it"/>
            </a:br>
            <a:br>
              <a:rPr lang="it"/>
            </a:br>
            <a:r>
              <a:rPr lang="it"/>
              <a:t>But if we use the ping-pong configuration, we can reduce this time a lot:</a:t>
            </a:r>
            <a:br>
              <a:rPr lang="it"/>
            </a:br>
            <a:r>
              <a:rPr lang="it"/>
              <a:t>while ping is used to transmit a packet, we use pong to write a packet into the TX memory, so when ping finishes the transmission, we start a new one with pong.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Problem</a:t>
            </a:r>
            <a:endParaRPr/>
          </a:p>
        </p:txBody>
      </p:sp>
      <p:sp>
        <p:nvSpPr>
          <p:cNvPr id="167" name="Google Shape;16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If we do not consider the first switch between ping and pong (when we start the transmission for the first time with ping, pong is already free to receive data), we encounter a problem:</a:t>
            </a:r>
            <a:br>
              <a:rPr lang="it"/>
            </a:br>
            <a:r>
              <a:rPr lang="it"/>
              <a:t>the writing phase is a bit more faster then the </a:t>
            </a:r>
            <a:r>
              <a:rPr lang="it"/>
              <a:t>transmission</a:t>
            </a:r>
            <a:r>
              <a:rPr lang="it"/>
              <a:t> one.</a:t>
            </a:r>
            <a:br>
              <a:rPr lang="it"/>
            </a:br>
            <a:br>
              <a:rPr lang="it"/>
            </a:br>
            <a:r>
              <a:rPr lang="it"/>
              <a:t>In fact, for some time after we finish to write into Ping (or pong), we need to wait that pong (or ping) finishes the current transmission.</a:t>
            </a:r>
            <a:br>
              <a:rPr lang="it"/>
            </a:br>
            <a:br>
              <a:rPr lang="it"/>
            </a:br>
            <a:r>
              <a:rPr lang="it"/>
              <a:t>(From my simulation, the time is 1,12 us vs 81,92 us of transmission)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My solution</a:t>
            </a:r>
            <a:endParaRPr/>
          </a:p>
        </p:txBody>
      </p:sp>
      <p:sp>
        <p:nvSpPr>
          <p:cNvPr id="173" name="Google Shape;173;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At this point i remembered that there is a way to stop the psi data stream.</a:t>
            </a:r>
            <a:br>
              <a:rPr lang="it"/>
            </a:br>
            <a:br>
              <a:rPr lang="it"/>
            </a:br>
            <a:r>
              <a:rPr lang="it"/>
              <a:t>So, i simply thought to stop the data for that 1,12 us and to start it again when the ping (or pong) buffer finished the transmission and was ready to store new data.</a:t>
            </a:r>
            <a:endParaRPr/>
          </a:p>
        </p:txBody>
      </p:sp>
      <p:pic>
        <p:nvPicPr>
          <p:cNvPr id="174" name="Google Shape;174;p31"/>
          <p:cNvPicPr preferRelativeResize="0"/>
          <p:nvPr/>
        </p:nvPicPr>
        <p:blipFill>
          <a:blip r:embed="rId3">
            <a:alphaModFix/>
          </a:blip>
          <a:stretch>
            <a:fillRect/>
          </a:stretch>
        </p:blipFill>
        <p:spPr>
          <a:xfrm>
            <a:off x="730813" y="2844400"/>
            <a:ext cx="7682376" cy="178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311704" y="274850"/>
            <a:ext cx="4260300" cy="904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it"/>
              <a:t>Our Goal</a:t>
            </a:r>
            <a:endParaRPr/>
          </a:p>
        </p:txBody>
      </p:sp>
      <p:sp>
        <p:nvSpPr>
          <p:cNvPr id="60" name="Google Shape;60;p14"/>
          <p:cNvSpPr txBox="1"/>
          <p:nvPr/>
        </p:nvSpPr>
        <p:spPr>
          <a:xfrm>
            <a:off x="311700" y="1179050"/>
            <a:ext cx="93123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We want to read, store, package, and send the PSI data through Ethernet.</a:t>
            </a:r>
            <a:endParaRPr sz="1800">
              <a:solidFill>
                <a:schemeClr val="dk2"/>
              </a:solidFill>
            </a:endParaRPr>
          </a:p>
        </p:txBody>
      </p:sp>
      <p:sp>
        <p:nvSpPr>
          <p:cNvPr id="61" name="Google Shape;61;p14"/>
          <p:cNvSpPr/>
          <p:nvPr/>
        </p:nvSpPr>
        <p:spPr>
          <a:xfrm>
            <a:off x="972725" y="2811325"/>
            <a:ext cx="1679400" cy="58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 name="Google Shape;62;p14"/>
          <p:cNvSpPr txBox="1"/>
          <p:nvPr/>
        </p:nvSpPr>
        <p:spPr>
          <a:xfrm>
            <a:off x="1149125" y="2430900"/>
            <a:ext cx="1503000" cy="4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PSI data</a:t>
            </a:r>
            <a:endParaRPr sz="1800">
              <a:solidFill>
                <a:schemeClr val="dk2"/>
              </a:solidFill>
            </a:endParaRPr>
          </a:p>
        </p:txBody>
      </p:sp>
      <p:sp>
        <p:nvSpPr>
          <p:cNvPr id="63" name="Google Shape;63;p14"/>
          <p:cNvSpPr txBox="1"/>
          <p:nvPr/>
        </p:nvSpPr>
        <p:spPr>
          <a:xfrm>
            <a:off x="972725" y="3351450"/>
            <a:ext cx="1679400" cy="6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500">
                <a:solidFill>
                  <a:schemeClr val="dk2"/>
                </a:solidFill>
              </a:rPr>
              <a:t>1 bit per clock</a:t>
            </a:r>
            <a:endParaRPr sz="1300">
              <a:solidFill>
                <a:schemeClr val="dk2"/>
              </a:solidFill>
            </a:endParaRPr>
          </a:p>
        </p:txBody>
      </p:sp>
      <p:sp>
        <p:nvSpPr>
          <p:cNvPr id="64" name="Google Shape;64;p14"/>
          <p:cNvSpPr/>
          <p:nvPr/>
        </p:nvSpPr>
        <p:spPr>
          <a:xfrm>
            <a:off x="3180425" y="2294550"/>
            <a:ext cx="2654100" cy="1737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 name="Google Shape;65;p14"/>
          <p:cNvSpPr txBox="1"/>
          <p:nvPr/>
        </p:nvSpPr>
        <p:spPr>
          <a:xfrm>
            <a:off x="3826300" y="2776025"/>
            <a:ext cx="1444500" cy="7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IO Interface</a:t>
            </a:r>
            <a:endParaRPr sz="1800">
              <a:solidFill>
                <a:schemeClr val="dk2"/>
              </a:solidFill>
            </a:endParaRPr>
          </a:p>
          <a:p>
            <a:pPr indent="0" lvl="0" marL="0" rtl="0" algn="l">
              <a:spcBef>
                <a:spcPts val="0"/>
              </a:spcBef>
              <a:spcAft>
                <a:spcPts val="0"/>
              </a:spcAft>
              <a:buNone/>
            </a:pPr>
            <a:r>
              <a:rPr lang="it" sz="1800">
                <a:solidFill>
                  <a:schemeClr val="dk2"/>
                </a:solidFill>
              </a:rPr>
              <a:t>   (FPGA)</a:t>
            </a:r>
            <a:endParaRPr sz="1800">
              <a:solidFill>
                <a:schemeClr val="dk2"/>
              </a:solidFill>
            </a:endParaRPr>
          </a:p>
        </p:txBody>
      </p:sp>
      <p:sp>
        <p:nvSpPr>
          <p:cNvPr id="66" name="Google Shape;66;p14"/>
          <p:cNvSpPr/>
          <p:nvPr/>
        </p:nvSpPr>
        <p:spPr>
          <a:xfrm>
            <a:off x="6257150" y="2811325"/>
            <a:ext cx="1679400" cy="58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7" name="Google Shape;67;p14"/>
          <p:cNvSpPr txBox="1"/>
          <p:nvPr/>
        </p:nvSpPr>
        <p:spPr>
          <a:xfrm>
            <a:off x="6210175" y="2372200"/>
            <a:ext cx="1961100" cy="4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Ethernet Packet</a:t>
            </a:r>
            <a:endParaRPr sz="18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…Another problem…</a:t>
            </a:r>
            <a:endParaRPr/>
          </a:p>
        </p:txBody>
      </p:sp>
      <p:sp>
        <p:nvSpPr>
          <p:cNvPr id="180" name="Google Shape;18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I forgot that the “psi stop port” was only ideal, used for simulating correctly while running the testbench.</a:t>
            </a:r>
            <a:br>
              <a:rPr lang="it"/>
            </a:br>
            <a:br>
              <a:rPr lang="it"/>
            </a:br>
            <a:r>
              <a:rPr lang="it"/>
              <a:t>So, I tried to implement a FIFO that stores the psi data and, only when requested, drops the 32-bit word to the AXI interface, in order to store it into the TX registers.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idx="4294967295" type="ctrTitle"/>
          </p:nvPr>
        </p:nvSpPr>
        <p:spPr>
          <a:xfrm>
            <a:off x="405650" y="1702950"/>
            <a:ext cx="8520600" cy="868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a:t>IP: FIFO GENERATOR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Word size? FIFO length?</a:t>
            </a:r>
            <a:endParaRPr/>
          </a:p>
        </p:txBody>
      </p:sp>
      <p:sp>
        <p:nvSpPr>
          <p:cNvPr id="191" name="Google Shape;191;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At the beginning, i was only sure about the word size:</a:t>
            </a:r>
            <a:br>
              <a:rPr lang="it"/>
            </a:br>
            <a:r>
              <a:rPr lang="it"/>
              <a:t>r</a:t>
            </a:r>
            <a:r>
              <a:rPr lang="it"/>
              <a:t>egardless of the word length used in the PSI protocol, the word size in the FIFO must be 32 bits. This is because the write buffer is 32-bit, and using this size increases overall throughput by optimizing the writing process to the TX registers.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it"/>
              <a:t>As for the FIFO depth, I thought about a size large enough to prevent it from filling up, thus avoiding any risk of data loss…</a:t>
            </a:r>
            <a:br>
              <a:rPr lang="it"/>
            </a:br>
            <a:br>
              <a:rPr lang="it"/>
            </a:br>
            <a:r>
              <a:rPr lang="it"/>
              <a:t>…as we will see, I optimized everything to have a very small FIFO.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p:nvPr/>
        </p:nvSpPr>
        <p:spPr>
          <a:xfrm>
            <a:off x="88975" y="2493641"/>
            <a:ext cx="1503000" cy="468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 name="Google Shape;197;p35"/>
          <p:cNvSpPr txBox="1"/>
          <p:nvPr/>
        </p:nvSpPr>
        <p:spPr>
          <a:xfrm>
            <a:off x="246839" y="2190125"/>
            <a:ext cx="1345200" cy="3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PSI data</a:t>
            </a:r>
            <a:endParaRPr sz="1800">
              <a:solidFill>
                <a:schemeClr val="dk2"/>
              </a:solidFill>
            </a:endParaRPr>
          </a:p>
        </p:txBody>
      </p:sp>
      <p:sp>
        <p:nvSpPr>
          <p:cNvPr id="198" name="Google Shape;198;p35"/>
          <p:cNvSpPr txBox="1"/>
          <p:nvPr/>
        </p:nvSpPr>
        <p:spPr>
          <a:xfrm>
            <a:off x="88975" y="2924571"/>
            <a:ext cx="1503000" cy="5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500">
                <a:solidFill>
                  <a:schemeClr val="dk2"/>
                </a:solidFill>
              </a:rPr>
              <a:t>1 bit per clock</a:t>
            </a:r>
            <a:endParaRPr sz="1300">
              <a:solidFill>
                <a:schemeClr val="dk2"/>
              </a:solidFill>
            </a:endParaRPr>
          </a:p>
        </p:txBody>
      </p:sp>
      <p:sp>
        <p:nvSpPr>
          <p:cNvPr id="199" name="Google Shape;199;p35"/>
          <p:cNvSpPr/>
          <p:nvPr/>
        </p:nvSpPr>
        <p:spPr>
          <a:xfrm>
            <a:off x="1705900" y="715425"/>
            <a:ext cx="5396100" cy="4028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0" name="Google Shape;200;p35"/>
          <p:cNvSpPr txBox="1"/>
          <p:nvPr/>
        </p:nvSpPr>
        <p:spPr>
          <a:xfrm>
            <a:off x="3681700" y="0"/>
            <a:ext cx="1444500" cy="7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IO Interface</a:t>
            </a:r>
            <a:endParaRPr sz="1800">
              <a:solidFill>
                <a:schemeClr val="dk2"/>
              </a:solidFill>
            </a:endParaRPr>
          </a:p>
          <a:p>
            <a:pPr indent="0" lvl="0" marL="0" rtl="0" algn="l">
              <a:spcBef>
                <a:spcPts val="0"/>
              </a:spcBef>
              <a:spcAft>
                <a:spcPts val="0"/>
              </a:spcAft>
              <a:buNone/>
            </a:pPr>
            <a:r>
              <a:rPr lang="it" sz="1800">
                <a:solidFill>
                  <a:schemeClr val="dk2"/>
                </a:solidFill>
              </a:rPr>
              <a:t>   (FPGA)</a:t>
            </a:r>
            <a:endParaRPr sz="1800">
              <a:solidFill>
                <a:schemeClr val="dk2"/>
              </a:solidFill>
            </a:endParaRPr>
          </a:p>
        </p:txBody>
      </p:sp>
      <p:sp>
        <p:nvSpPr>
          <p:cNvPr id="201" name="Google Shape;201;p35"/>
          <p:cNvSpPr/>
          <p:nvPr/>
        </p:nvSpPr>
        <p:spPr>
          <a:xfrm>
            <a:off x="7465684" y="2569977"/>
            <a:ext cx="1364100" cy="429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 name="Google Shape;202;p35"/>
          <p:cNvSpPr txBox="1"/>
          <p:nvPr/>
        </p:nvSpPr>
        <p:spPr>
          <a:xfrm>
            <a:off x="7215850" y="2243875"/>
            <a:ext cx="1954800" cy="3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Ethernet Packet</a:t>
            </a:r>
            <a:endParaRPr sz="1800">
              <a:solidFill>
                <a:schemeClr val="dk2"/>
              </a:solidFill>
            </a:endParaRPr>
          </a:p>
        </p:txBody>
      </p:sp>
      <p:sp>
        <p:nvSpPr>
          <p:cNvPr id="203" name="Google Shape;203;p35"/>
          <p:cNvSpPr/>
          <p:nvPr/>
        </p:nvSpPr>
        <p:spPr>
          <a:xfrm>
            <a:off x="2038550" y="1184613"/>
            <a:ext cx="1444500" cy="306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04" name="Google Shape;204;p35"/>
          <p:cNvCxnSpPr/>
          <p:nvPr/>
        </p:nvCxnSpPr>
        <p:spPr>
          <a:xfrm flipH="1" rot="10800000">
            <a:off x="2038550" y="1667650"/>
            <a:ext cx="1451700" cy="1500"/>
          </a:xfrm>
          <a:prstGeom prst="straightConnector1">
            <a:avLst/>
          </a:prstGeom>
          <a:noFill/>
          <a:ln cap="flat" cmpd="sng" w="9525">
            <a:solidFill>
              <a:schemeClr val="dk2"/>
            </a:solidFill>
            <a:prstDash val="solid"/>
            <a:round/>
            <a:headEnd len="med" w="med" type="none"/>
            <a:tailEnd len="med" w="med" type="none"/>
          </a:ln>
        </p:spPr>
      </p:cxnSp>
      <p:cxnSp>
        <p:nvCxnSpPr>
          <p:cNvPr id="205" name="Google Shape;205;p35"/>
          <p:cNvCxnSpPr/>
          <p:nvPr/>
        </p:nvCxnSpPr>
        <p:spPr>
          <a:xfrm flipH="1" rot="10800000">
            <a:off x="2038550" y="2013813"/>
            <a:ext cx="1451700" cy="1500"/>
          </a:xfrm>
          <a:prstGeom prst="straightConnector1">
            <a:avLst/>
          </a:prstGeom>
          <a:noFill/>
          <a:ln cap="flat" cmpd="sng" w="9525">
            <a:solidFill>
              <a:schemeClr val="dk2"/>
            </a:solidFill>
            <a:prstDash val="solid"/>
            <a:round/>
            <a:headEnd len="med" w="med" type="none"/>
            <a:tailEnd len="med" w="med" type="none"/>
          </a:ln>
        </p:spPr>
      </p:cxnSp>
      <p:cxnSp>
        <p:nvCxnSpPr>
          <p:cNvPr id="206" name="Google Shape;206;p35"/>
          <p:cNvCxnSpPr/>
          <p:nvPr/>
        </p:nvCxnSpPr>
        <p:spPr>
          <a:xfrm flipH="1" rot="10800000">
            <a:off x="2038550" y="2359988"/>
            <a:ext cx="1451700" cy="1500"/>
          </a:xfrm>
          <a:prstGeom prst="straightConnector1">
            <a:avLst/>
          </a:prstGeom>
          <a:noFill/>
          <a:ln cap="flat" cmpd="sng" w="9525">
            <a:solidFill>
              <a:schemeClr val="dk2"/>
            </a:solidFill>
            <a:prstDash val="solid"/>
            <a:round/>
            <a:headEnd len="med" w="med" type="none"/>
            <a:tailEnd len="med" w="med" type="none"/>
          </a:ln>
        </p:spPr>
      </p:cxnSp>
      <p:cxnSp>
        <p:nvCxnSpPr>
          <p:cNvPr id="207" name="Google Shape;207;p35"/>
          <p:cNvCxnSpPr/>
          <p:nvPr/>
        </p:nvCxnSpPr>
        <p:spPr>
          <a:xfrm flipH="1" rot="10800000">
            <a:off x="2038550" y="2763813"/>
            <a:ext cx="1451700" cy="1500"/>
          </a:xfrm>
          <a:prstGeom prst="straightConnector1">
            <a:avLst/>
          </a:prstGeom>
          <a:noFill/>
          <a:ln cap="flat" cmpd="sng" w="9525">
            <a:solidFill>
              <a:schemeClr val="dk2"/>
            </a:solidFill>
            <a:prstDash val="solid"/>
            <a:round/>
            <a:headEnd len="med" w="med" type="none"/>
            <a:tailEnd len="med" w="med" type="none"/>
          </a:ln>
        </p:spPr>
      </p:cxnSp>
      <p:cxnSp>
        <p:nvCxnSpPr>
          <p:cNvPr id="208" name="Google Shape;208;p35"/>
          <p:cNvCxnSpPr/>
          <p:nvPr/>
        </p:nvCxnSpPr>
        <p:spPr>
          <a:xfrm flipH="1" rot="10800000">
            <a:off x="2038550" y="3109988"/>
            <a:ext cx="1451700" cy="1500"/>
          </a:xfrm>
          <a:prstGeom prst="straightConnector1">
            <a:avLst/>
          </a:prstGeom>
          <a:noFill/>
          <a:ln cap="flat" cmpd="sng" w="9525">
            <a:solidFill>
              <a:schemeClr val="dk2"/>
            </a:solidFill>
            <a:prstDash val="solid"/>
            <a:round/>
            <a:headEnd len="med" w="med" type="none"/>
            <a:tailEnd len="med" w="med" type="none"/>
          </a:ln>
        </p:spPr>
      </p:cxnSp>
      <p:cxnSp>
        <p:nvCxnSpPr>
          <p:cNvPr id="209" name="Google Shape;209;p35"/>
          <p:cNvCxnSpPr/>
          <p:nvPr/>
        </p:nvCxnSpPr>
        <p:spPr>
          <a:xfrm flipH="1" rot="10800000">
            <a:off x="2038550" y="3513813"/>
            <a:ext cx="1451700" cy="1500"/>
          </a:xfrm>
          <a:prstGeom prst="straightConnector1">
            <a:avLst/>
          </a:prstGeom>
          <a:noFill/>
          <a:ln cap="flat" cmpd="sng" w="9525">
            <a:solidFill>
              <a:schemeClr val="dk2"/>
            </a:solidFill>
            <a:prstDash val="solid"/>
            <a:round/>
            <a:headEnd len="med" w="med" type="none"/>
            <a:tailEnd len="med" w="med" type="none"/>
          </a:ln>
        </p:spPr>
      </p:cxnSp>
      <p:cxnSp>
        <p:nvCxnSpPr>
          <p:cNvPr id="210" name="Google Shape;210;p35"/>
          <p:cNvCxnSpPr/>
          <p:nvPr/>
        </p:nvCxnSpPr>
        <p:spPr>
          <a:xfrm flipH="1" rot="10800000">
            <a:off x="2034950" y="3844388"/>
            <a:ext cx="1451700" cy="1500"/>
          </a:xfrm>
          <a:prstGeom prst="straightConnector1">
            <a:avLst/>
          </a:prstGeom>
          <a:noFill/>
          <a:ln cap="flat" cmpd="sng" w="9525">
            <a:solidFill>
              <a:schemeClr val="dk2"/>
            </a:solidFill>
            <a:prstDash val="solid"/>
            <a:round/>
            <a:headEnd len="med" w="med" type="none"/>
            <a:tailEnd len="med" w="med" type="none"/>
          </a:ln>
        </p:spPr>
      </p:cxnSp>
      <p:sp>
        <p:nvSpPr>
          <p:cNvPr id="211" name="Google Shape;211;p35"/>
          <p:cNvSpPr txBox="1"/>
          <p:nvPr/>
        </p:nvSpPr>
        <p:spPr>
          <a:xfrm>
            <a:off x="2011025" y="1165388"/>
            <a:ext cx="1503000" cy="44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sz="1800">
                <a:solidFill>
                  <a:schemeClr val="dk2"/>
                </a:solidFill>
              </a:rPr>
              <a:t>FIFO</a:t>
            </a:r>
            <a:endParaRPr sz="1800">
              <a:solidFill>
                <a:schemeClr val="dk2"/>
              </a:solidFill>
            </a:endParaRPr>
          </a:p>
        </p:txBody>
      </p:sp>
      <p:sp>
        <p:nvSpPr>
          <p:cNvPr id="212" name="Google Shape;212;p35"/>
          <p:cNvSpPr/>
          <p:nvPr/>
        </p:nvSpPr>
        <p:spPr>
          <a:xfrm>
            <a:off x="3845500" y="2554800"/>
            <a:ext cx="1053000" cy="367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3" name="Google Shape;213;p35"/>
          <p:cNvSpPr txBox="1"/>
          <p:nvPr/>
        </p:nvSpPr>
        <p:spPr>
          <a:xfrm>
            <a:off x="3843542" y="2221250"/>
            <a:ext cx="1120800" cy="2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PSI word</a:t>
            </a:r>
            <a:endParaRPr sz="1800">
              <a:solidFill>
                <a:schemeClr val="dk2"/>
              </a:solidFill>
            </a:endParaRPr>
          </a:p>
        </p:txBody>
      </p:sp>
      <p:sp>
        <p:nvSpPr>
          <p:cNvPr id="214" name="Google Shape;214;p35"/>
          <p:cNvSpPr txBox="1"/>
          <p:nvPr/>
        </p:nvSpPr>
        <p:spPr>
          <a:xfrm>
            <a:off x="4003538" y="2841280"/>
            <a:ext cx="1252500" cy="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500">
                <a:solidFill>
                  <a:schemeClr val="dk2"/>
                </a:solidFill>
              </a:rPr>
              <a:t>32-bit</a:t>
            </a:r>
            <a:endParaRPr sz="1300">
              <a:solidFill>
                <a:schemeClr val="dk2"/>
              </a:solidFill>
            </a:endParaRPr>
          </a:p>
        </p:txBody>
      </p:sp>
      <p:sp>
        <p:nvSpPr>
          <p:cNvPr id="215" name="Google Shape;215;p35"/>
          <p:cNvSpPr/>
          <p:nvPr/>
        </p:nvSpPr>
        <p:spPr>
          <a:xfrm>
            <a:off x="5126200" y="2243875"/>
            <a:ext cx="1711800" cy="122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dk2"/>
                </a:solidFill>
              </a:rPr>
              <a:t>AXI Eth Lite</a:t>
            </a:r>
            <a:endParaRPr>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Reading Clock period &gt; </a:t>
            </a:r>
            <a:r>
              <a:rPr lang="it"/>
              <a:t>Writing </a:t>
            </a:r>
            <a:r>
              <a:rPr lang="it"/>
              <a:t>Clock period</a:t>
            </a:r>
            <a:endParaRPr/>
          </a:p>
        </p:txBody>
      </p:sp>
      <p:sp>
        <p:nvSpPr>
          <p:cNvPr id="221" name="Google Shape;221;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In this case ( PSI clock faster than AXI clock, that is impossible for us because the AXI clock is 100 MHz, the PSI clock is up to </a:t>
            </a:r>
            <a:r>
              <a:rPr lang="it"/>
              <a:t>100 MHz</a:t>
            </a:r>
            <a:r>
              <a:rPr lang="it"/>
              <a:t>), we have this behaviour:</a:t>
            </a:r>
            <a:endParaRPr/>
          </a:p>
        </p:txBody>
      </p:sp>
      <p:pic>
        <p:nvPicPr>
          <p:cNvPr id="222" name="Google Shape;222;p36"/>
          <p:cNvPicPr preferRelativeResize="0"/>
          <p:nvPr/>
        </p:nvPicPr>
        <p:blipFill>
          <a:blip r:embed="rId3">
            <a:alphaModFix/>
          </a:blip>
          <a:stretch>
            <a:fillRect/>
          </a:stretch>
        </p:blipFill>
        <p:spPr>
          <a:xfrm>
            <a:off x="869700" y="2141726"/>
            <a:ext cx="7116001" cy="30017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2 main things to notice:</a:t>
            </a:r>
            <a:endParaRPr/>
          </a:p>
        </p:txBody>
      </p:sp>
      <p:sp>
        <p:nvSpPr>
          <p:cNvPr id="228" name="Google Shape;228;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it"/>
              <a:t>Looking at “s_axi_awaddr”, we notice that the AXI Ethernet lite fills the TX register (ping or pong) much earlier then the </a:t>
            </a:r>
            <a:r>
              <a:rPr lang="it"/>
              <a:t>instant</a:t>
            </a:r>
            <a:r>
              <a:rPr lang="it"/>
              <a:t> when it is ready to send it. We like it: it means that we are in time for the next transmission.</a:t>
            </a:r>
            <a:endParaRPr/>
          </a:p>
          <a:p>
            <a:pPr indent="-342900" lvl="0" marL="457200" rtl="0" algn="l">
              <a:spcBef>
                <a:spcPts val="0"/>
              </a:spcBef>
              <a:spcAft>
                <a:spcPts val="0"/>
              </a:spcAft>
              <a:buSzPts val="1800"/>
              <a:buAutoNum type="arabicParenR"/>
            </a:pPr>
            <a:r>
              <a:rPr lang="it"/>
              <a:t>In this case (that, reminding what I said before, it’s not our case) the FIFO stays in an empty state only for a certain time… That’s quite expectable: we’re writing faster than reading in this scenario. </a:t>
            </a:r>
            <a:endParaRPr/>
          </a:p>
        </p:txBody>
      </p:sp>
      <p:pic>
        <p:nvPicPr>
          <p:cNvPr id="229" name="Google Shape;229;p37"/>
          <p:cNvPicPr preferRelativeResize="0"/>
          <p:nvPr/>
        </p:nvPicPr>
        <p:blipFill>
          <a:blip r:embed="rId3">
            <a:alphaModFix/>
          </a:blip>
          <a:stretch>
            <a:fillRect/>
          </a:stretch>
        </p:blipFill>
        <p:spPr>
          <a:xfrm>
            <a:off x="61150" y="3132700"/>
            <a:ext cx="6867401" cy="2010800"/>
          </a:xfrm>
          <a:prstGeom prst="rect">
            <a:avLst/>
          </a:prstGeom>
          <a:noFill/>
          <a:ln>
            <a:noFill/>
          </a:ln>
        </p:spPr>
      </p:pic>
      <p:sp>
        <p:nvSpPr>
          <p:cNvPr id="230" name="Google Shape;230;p37"/>
          <p:cNvSpPr txBox="1"/>
          <p:nvPr/>
        </p:nvSpPr>
        <p:spPr>
          <a:xfrm>
            <a:off x="7257825" y="3309050"/>
            <a:ext cx="1775700" cy="16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In fact, the FIFO will eventually fill up!</a:t>
            </a:r>
            <a:endParaRPr sz="18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it"/>
              <a:t>Reading Clock period &lt; Writing Clock period</a:t>
            </a:r>
            <a:endParaRPr/>
          </a:p>
          <a:p>
            <a:pPr indent="0" lvl="0" marL="0" rtl="0" algn="l">
              <a:spcBef>
                <a:spcPts val="0"/>
              </a:spcBef>
              <a:spcAft>
                <a:spcPts val="0"/>
              </a:spcAft>
              <a:buNone/>
            </a:pPr>
            <a:r>
              <a:t/>
            </a:r>
            <a:endParaRPr/>
          </a:p>
        </p:txBody>
      </p:sp>
      <p:sp>
        <p:nvSpPr>
          <p:cNvPr id="236" name="Google Shape;236;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it"/>
              <a:t>In this case ( PSI clock slower than AXI clock, that is our scenario), we have this behaviour:</a:t>
            </a:r>
            <a:endParaRPr/>
          </a:p>
          <a:p>
            <a:pPr indent="0" lvl="0" marL="0" rtl="0" algn="l">
              <a:spcBef>
                <a:spcPts val="1200"/>
              </a:spcBef>
              <a:spcAft>
                <a:spcPts val="1200"/>
              </a:spcAft>
              <a:buNone/>
            </a:pPr>
            <a:r>
              <a:t/>
            </a:r>
            <a:endParaRPr/>
          </a:p>
        </p:txBody>
      </p:sp>
      <p:pic>
        <p:nvPicPr>
          <p:cNvPr id="237" name="Google Shape;237;p38"/>
          <p:cNvPicPr preferRelativeResize="0"/>
          <p:nvPr/>
        </p:nvPicPr>
        <p:blipFill>
          <a:blip r:embed="rId3">
            <a:alphaModFix/>
          </a:blip>
          <a:stretch>
            <a:fillRect/>
          </a:stretch>
        </p:blipFill>
        <p:spPr>
          <a:xfrm>
            <a:off x="1170125" y="1872650"/>
            <a:ext cx="6452225" cy="32708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Where is s_axi_awaddr?</a:t>
            </a:r>
            <a:endParaRPr/>
          </a:p>
        </p:txBody>
      </p:sp>
      <p:sp>
        <p:nvSpPr>
          <p:cNvPr id="243" name="Google Shape;243;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it"/>
              <a:t>We do not see it because that configuration (PSI clock at 83 MHz) is fully optimized: we have an ethernet throughput of 84,88 Mb/s . In fact, we are transmitting a packet of 1426 Bytes in 134,4 us.</a:t>
            </a:r>
            <a:endParaRPr/>
          </a:p>
          <a:p>
            <a:pPr indent="0" lvl="0" marL="0" rtl="0" algn="l">
              <a:spcBef>
                <a:spcPts val="1200"/>
              </a:spcBef>
              <a:spcAft>
                <a:spcPts val="1200"/>
              </a:spcAft>
              <a:buNone/>
            </a:pPr>
            <a:r>
              <a:rPr lang="it"/>
              <a:t>(Looking quite similar… see the next slide).</a:t>
            </a:r>
            <a:br>
              <a:rPr lang="it"/>
            </a:br>
            <a:br>
              <a:rPr lang="it"/>
            </a:br>
            <a:r>
              <a:rPr lang="it"/>
              <a:t>That’s because the axi is always ready to read a word from the fifo… and waits the PSI to write one into it. So, we notice an important thing! Now the PSI clock is what decides the </a:t>
            </a:r>
            <a:r>
              <a:rPr lang="it"/>
              <a:t>average throughput!</a:t>
            </a:r>
            <a:br>
              <a:rPr lang="it"/>
            </a:br>
            <a:br>
              <a:rPr lang="it"/>
            </a:br>
            <a:r>
              <a:rPr lang="it"/>
              <a:t>That is our bottleneck!</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What if… </a:t>
            </a:r>
            <a:endParaRPr/>
          </a:p>
        </p:txBody>
      </p:sp>
      <p:sp>
        <p:nvSpPr>
          <p:cNvPr id="249" name="Google Shape;249;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To confirm that the PSI frequency is our bottleneck, let’s try to change it!</a:t>
            </a:r>
            <a:endParaRPr/>
          </a:p>
          <a:p>
            <a:pPr indent="0" lvl="0" marL="0" rtl="0" algn="l">
              <a:spcBef>
                <a:spcPts val="1200"/>
              </a:spcBef>
              <a:spcAft>
                <a:spcPts val="0"/>
              </a:spcAft>
              <a:buNone/>
            </a:pPr>
            <a:r>
              <a:rPr lang="it"/>
              <a:t>With a PSI clock frequency of 98 Mhz (10.2 ns period):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50" name="Google Shape;250;p40"/>
          <p:cNvPicPr preferRelativeResize="0"/>
          <p:nvPr/>
        </p:nvPicPr>
        <p:blipFill>
          <a:blip r:embed="rId3">
            <a:alphaModFix/>
          </a:blip>
          <a:stretch>
            <a:fillRect/>
          </a:stretch>
        </p:blipFill>
        <p:spPr>
          <a:xfrm>
            <a:off x="258700" y="2140251"/>
            <a:ext cx="5682076" cy="2028050"/>
          </a:xfrm>
          <a:prstGeom prst="rect">
            <a:avLst/>
          </a:prstGeom>
          <a:noFill/>
          <a:ln>
            <a:noFill/>
          </a:ln>
        </p:spPr>
      </p:pic>
      <p:sp>
        <p:nvSpPr>
          <p:cNvPr id="251" name="Google Shape;251;p40"/>
          <p:cNvSpPr txBox="1"/>
          <p:nvPr/>
        </p:nvSpPr>
        <p:spPr>
          <a:xfrm>
            <a:off x="6328825" y="2321275"/>
            <a:ext cx="2445900" cy="17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It looks the same…</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it" sz="1800">
                <a:solidFill>
                  <a:schemeClr val="dk2"/>
                </a:solidFill>
              </a:rPr>
              <a:t>But looking at the time spent to send a single packet…</a:t>
            </a:r>
            <a:endParaRPr sz="1800">
              <a:solidFill>
                <a:schemeClr val="dk2"/>
              </a:solidFill>
            </a:endParaRPr>
          </a:p>
        </p:txBody>
      </p:sp>
      <p:sp>
        <p:nvSpPr>
          <p:cNvPr id="252" name="Google Shape;252;p40"/>
          <p:cNvSpPr txBox="1"/>
          <p:nvPr/>
        </p:nvSpPr>
        <p:spPr>
          <a:xfrm>
            <a:off x="321600" y="4273200"/>
            <a:ext cx="8500800" cy="8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1426 Bytes in 116.48 us (less than before!) = 97.93 Mb/s ! (It is a little bit fewer because of the other data included in the packet)</a:t>
            </a:r>
            <a:endParaRPr sz="180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Let’s put all the flow together</a:t>
            </a:r>
            <a:endParaRPr/>
          </a:p>
        </p:txBody>
      </p:sp>
      <p:sp>
        <p:nvSpPr>
          <p:cNvPr id="258" name="Google Shape;258;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Starting from the SPI…</a:t>
            </a:r>
            <a:endParaRPr/>
          </a:p>
        </p:txBody>
      </p:sp>
      <p:pic>
        <p:nvPicPr>
          <p:cNvPr id="259" name="Google Shape;259;p41"/>
          <p:cNvPicPr preferRelativeResize="0"/>
          <p:nvPr/>
        </p:nvPicPr>
        <p:blipFill>
          <a:blip r:embed="rId3">
            <a:alphaModFix/>
          </a:blip>
          <a:stretch>
            <a:fillRect/>
          </a:stretch>
        </p:blipFill>
        <p:spPr>
          <a:xfrm>
            <a:off x="413938" y="2125975"/>
            <a:ext cx="8316124" cy="2736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nvSpPr>
        <p:spPr>
          <a:xfrm>
            <a:off x="1395450" y="1249475"/>
            <a:ext cx="6353100" cy="29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sz="1800">
                <a:solidFill>
                  <a:schemeClr val="dk2"/>
                </a:solidFill>
              </a:rPr>
              <a:t>To handle the Ethernet side, I chose to use the "AXI Ethernet Lite" IP, which allows data transmission up to 100 Mb/s.</a:t>
            </a:r>
            <a:endParaRPr sz="1800">
              <a:solidFill>
                <a:schemeClr val="dk2"/>
              </a:solidFill>
            </a:endParaRPr>
          </a:p>
          <a:p>
            <a:pPr indent="0" lvl="0" marL="0" rtl="0" algn="l">
              <a:spcBef>
                <a:spcPts val="0"/>
              </a:spcBef>
              <a:spcAft>
                <a:spcPts val="0"/>
              </a:spcAft>
              <a:buNone/>
            </a:pPr>
            <a:r>
              <a:rPr lang="it" sz="1800">
                <a:solidFill>
                  <a:schemeClr val="dk2"/>
                </a:solidFill>
              </a:rPr>
              <a:t>To understand how it works, I thoroughly studied the IP's guide and the AXI protocol documentation.</a:t>
            </a:r>
            <a:endParaRPr sz="1800">
              <a:solidFill>
                <a:schemeClr val="dk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Connecting the PSI…</a:t>
            </a:r>
            <a:endParaRPr/>
          </a:p>
        </p:txBody>
      </p:sp>
      <p:sp>
        <p:nvSpPr>
          <p:cNvPr id="265" name="Google Shape;265;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6" name="Google Shape;266;p42"/>
          <p:cNvPicPr preferRelativeResize="0"/>
          <p:nvPr/>
        </p:nvPicPr>
        <p:blipFill>
          <a:blip r:embed="rId3">
            <a:alphaModFix/>
          </a:blip>
          <a:stretch>
            <a:fillRect/>
          </a:stretch>
        </p:blipFill>
        <p:spPr>
          <a:xfrm>
            <a:off x="670275" y="1265625"/>
            <a:ext cx="7472450" cy="31901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ctrTitle"/>
          </p:nvPr>
        </p:nvSpPr>
        <p:spPr>
          <a:xfrm>
            <a:off x="405650" y="1702950"/>
            <a:ext cx="8520600" cy="868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it"/>
              <a:t>AXI Ethernet Lite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Block diagram:</a:t>
            </a:r>
            <a:endParaRPr/>
          </a:p>
        </p:txBody>
      </p:sp>
      <p:pic>
        <p:nvPicPr>
          <p:cNvPr id="83" name="Google Shape;83;p17"/>
          <p:cNvPicPr preferRelativeResize="0"/>
          <p:nvPr/>
        </p:nvPicPr>
        <p:blipFill>
          <a:blip r:embed="rId3">
            <a:alphaModFix/>
          </a:blip>
          <a:stretch>
            <a:fillRect/>
          </a:stretch>
        </p:blipFill>
        <p:spPr>
          <a:xfrm>
            <a:off x="2007363" y="935550"/>
            <a:ext cx="5129275" cy="4118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2 Sides: AXI and PHY</a:t>
            </a:r>
            <a:endParaRPr/>
          </a:p>
        </p:txBody>
      </p:sp>
      <p:sp>
        <p:nvSpPr>
          <p:cNvPr id="89" name="Google Shape;89;p18"/>
          <p:cNvSpPr txBox="1"/>
          <p:nvPr>
            <p:ph idx="1" type="body"/>
          </p:nvPr>
        </p:nvSpPr>
        <p:spPr>
          <a:xfrm>
            <a:off x="311700" y="1111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The AXI side is the software (or user) side. It’s used as an interface with TX and RX blocks, that are both dual memory ports. They store, respectively, the transmission registers and the </a:t>
            </a:r>
            <a:r>
              <a:rPr lang="it"/>
              <a:t>reception</a:t>
            </a:r>
            <a:r>
              <a:rPr lang="it"/>
              <a:t> registers.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it"/>
              <a:t>Additionally, we can choose the ping-pong configuration.</a:t>
            </a:r>
            <a:br>
              <a:rPr lang="it"/>
            </a:br>
            <a:r>
              <a:rPr lang="it"/>
              <a:t>It’s useful to have an extra slot of memory.</a:t>
            </a:r>
            <a:endParaRPr/>
          </a:p>
        </p:txBody>
      </p:sp>
      <p:pic>
        <p:nvPicPr>
          <p:cNvPr id="90" name="Google Shape;90;p18"/>
          <p:cNvPicPr preferRelativeResize="0"/>
          <p:nvPr/>
        </p:nvPicPr>
        <p:blipFill rotWithShape="1">
          <a:blip r:embed="rId3">
            <a:alphaModFix/>
          </a:blip>
          <a:srcRect b="15765" l="7837" r="63272" t="16630"/>
          <a:stretch/>
        </p:blipFill>
        <p:spPr>
          <a:xfrm>
            <a:off x="6977775" y="1937625"/>
            <a:ext cx="1652424" cy="3104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How to use the AXI interface? </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-Write transaction (we must write into the TX block!)</a:t>
            </a:r>
            <a:endParaRPr/>
          </a:p>
        </p:txBody>
      </p:sp>
      <p:pic>
        <p:nvPicPr>
          <p:cNvPr id="97" name="Google Shape;97;p19"/>
          <p:cNvPicPr preferRelativeResize="0"/>
          <p:nvPr/>
        </p:nvPicPr>
        <p:blipFill>
          <a:blip r:embed="rId3">
            <a:alphaModFix/>
          </a:blip>
          <a:stretch>
            <a:fillRect/>
          </a:stretch>
        </p:blipFill>
        <p:spPr>
          <a:xfrm>
            <a:off x="831625" y="1602175"/>
            <a:ext cx="7480749" cy="3311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idx="1" type="body"/>
          </p:nvPr>
        </p:nvSpPr>
        <p:spPr>
          <a:xfrm>
            <a:off x="311700" y="4009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-Read Transaction (we can only read when a packet arrives into the RX!)</a:t>
            </a:r>
            <a:endParaRPr/>
          </a:p>
          <a:p>
            <a:pPr indent="0" lvl="0" marL="0" rtl="0" algn="l">
              <a:spcBef>
                <a:spcPts val="1200"/>
              </a:spcBef>
              <a:spcAft>
                <a:spcPts val="1200"/>
              </a:spcAft>
              <a:buNone/>
            </a:pPr>
            <a:r>
              <a:t/>
            </a:r>
            <a:endParaRPr/>
          </a:p>
        </p:txBody>
      </p:sp>
      <p:pic>
        <p:nvPicPr>
          <p:cNvPr id="103" name="Google Shape;103;p20"/>
          <p:cNvPicPr preferRelativeResize="0"/>
          <p:nvPr/>
        </p:nvPicPr>
        <p:blipFill>
          <a:blip r:embed="rId3">
            <a:alphaModFix/>
          </a:blip>
          <a:stretch>
            <a:fillRect/>
          </a:stretch>
        </p:blipFill>
        <p:spPr>
          <a:xfrm>
            <a:off x="773386" y="964225"/>
            <a:ext cx="7597224" cy="2723375"/>
          </a:xfrm>
          <a:prstGeom prst="rect">
            <a:avLst/>
          </a:prstGeom>
          <a:noFill/>
          <a:ln>
            <a:noFill/>
          </a:ln>
        </p:spPr>
      </p:pic>
      <p:sp>
        <p:nvSpPr>
          <p:cNvPr id="104" name="Google Shape;104;p20"/>
          <p:cNvSpPr txBox="1"/>
          <p:nvPr/>
        </p:nvSpPr>
        <p:spPr>
          <a:xfrm>
            <a:off x="354650" y="3750750"/>
            <a:ext cx="8184900" cy="10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If there is a problem, the module sets an error code into s_axi_resp (in both r/w transactions)</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PHY interface:</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The PHY </a:t>
            </a:r>
            <a:r>
              <a:rPr lang="it"/>
              <a:t>acts as an intermediary between the AXI Ethernet Lite and the the RJ-45 connector. The Arty A7-35t should have it physically integrated, so it shouldn’t concern us.</a:t>
            </a:r>
            <a:endParaRPr/>
          </a:p>
        </p:txBody>
      </p:sp>
      <p:pic>
        <p:nvPicPr>
          <p:cNvPr id="111" name="Google Shape;111;p21"/>
          <p:cNvPicPr preferRelativeResize="0"/>
          <p:nvPr/>
        </p:nvPicPr>
        <p:blipFill>
          <a:blip r:embed="rId3">
            <a:alphaModFix/>
          </a:blip>
          <a:stretch>
            <a:fillRect/>
          </a:stretch>
        </p:blipFill>
        <p:spPr>
          <a:xfrm>
            <a:off x="3084525" y="1859500"/>
            <a:ext cx="5747774" cy="306678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