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6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31T09:56:40.264"/>
    </inkml:context>
    <inkml:brush xml:id="br0">
      <inkml:brushProperty name="width" value="0.035" units="cm"/>
      <inkml:brushProperty name="height" value="0.035" units="cm"/>
      <inkml:brushProperty name="color" value="#E71224"/>
    </inkml:brush>
  </inkml:definitions>
  <inkml:trace contextRef="#ctx0" brushRef="#br0">1222 881 24575,'-61'-11'0,"-7"7"0,0-2 0,0-4 0,-73-19 0,25 1 0,1-4 0,2-6 0,-113-54 0,189 73 0,0-1 0,-58-41 0,89 57 0,1 0 0,-1 0 0,1-1 0,0 1 0,0-1 0,1 0 0,0-1 0,0 1 0,0-1 0,0 0 0,1 0 0,0 0 0,0 0 0,1 0 0,-1-1 0,1 1 0,1-1 0,-1 1 0,1-1 0,0 0 0,1 0 0,0-10 0,1 9 0,-1 0 0,2 0 0,-1 1 0,1-1 0,0 1 0,1-1 0,-1 1 0,2 0 0,-1 0 0,5-8 0,4-2 0,0 1 0,23-26 0,-19 27 0,1 0 0,0 1 0,0 1 0,2 1 0,-1 0 0,2 2 0,-1 0 0,30-10 0,5 1 0,1 3 0,58-9 0,-31 12 0,91-3 0,-103 12 0,55-4 0,1 6 0,135 15 0,-241-10 0,1 1 0,-1 1 0,0 0 0,0 2 0,-1 0 0,0 2 0,0 0 0,0 1 0,-1 0 0,24 20 0,-33-21 0,-1-1 0,0 2 0,-1-1 0,0 1 0,0 0 0,-1 0 0,-1 1 0,1 0 0,-2 0 0,0 0 0,0 0 0,2 13 0,-4-9 0,0 0 0,-1 0 0,-1 0 0,0 0 0,-1 0 0,-1 0 0,-6 23 0,3-26 0,-2 0 0,1-1 0,-2 1 0,1-1 0,-2-1 0,1 1 0,-1-1 0,-1-1 0,0 0 0,-13 9 0,-5 3 0,-2-1 0,-52 25 0,21-16 0,-2-3 0,-91 26 0,-160 8-878,261-52 852,-367 48 930,312-45-1586,-124-4-1,226-7-6143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31T09:59:50.955"/>
    </inkml:context>
    <inkml:brush xml:id="br0">
      <inkml:brushProperty name="width" value="0.035" units="cm"/>
      <inkml:brushProperty name="height" value="0.035" units="cm"/>
      <inkml:brushProperty name="color" value="#E71224"/>
    </inkml:brush>
  </inkml:definitions>
  <inkml:trace contextRef="#ctx0" brushRef="#br0">40 0 24575,'-6'192'0,"-15"-71"0,15-99 0,5-20 0,0 0 0,0 0 0,0 0 0,0 0 0,1 0 0,-1 0 0,1 1 0,0-1 0,0 0 0,0 0 0,0 0 0,0 4 0,3-9 0,-1 1 0,1 0 0,-1-1 0,0 1 0,0-1 0,0 0 0,0 1 0,2-6 0,0-31-1365,-4 29-5461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31T09:59:52.394"/>
    </inkml:context>
    <inkml:brush xml:id="br0">
      <inkml:brushProperty name="width" value="0.035" units="cm"/>
      <inkml:brushProperty name="height" value="0.035" units="cm"/>
      <inkml:brushProperty name="color" value="#E71224"/>
    </inkml:brush>
  </inkml:definitions>
  <inkml:trace contextRef="#ctx0" brushRef="#br0">0 1 24575,'3'1'0,"0"0"0,-1 0 0,1 0 0,-1 1 0,1-1 0,-1 1 0,1 0 0,-1 0 0,0 0 0,0 0 0,0 0 0,3 5 0,14 11 0,5-4 0,7 5 0,49 22 0,-49-27 0,-20-9 0,-1 0 0,1-1 0,-1 0 0,1 0 0,17 2 0,92 22 0,-104-26-1365,-9-2-5461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31T09:59:55.796"/>
    </inkml:context>
    <inkml:brush xml:id="br0">
      <inkml:brushProperty name="width" value="0.035" units="cm"/>
      <inkml:brushProperty name="height" value="0.035" units="cm"/>
      <inkml:brushProperty name="color" value="#E71224"/>
    </inkml:brush>
  </inkml:definitions>
  <inkml:trace contextRef="#ctx0" brushRef="#br0">3 1 24575,'-3'0'0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FC050-9C1D-4A44-B4C3-0E30B77BCAC1}" type="datetimeFigureOut">
              <a:rPr lang="it-IT" smtClean="0"/>
              <a:t>31/05/2025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D5E19-E7CA-45F6-8D44-210B4E61BA9F}" type="slidenum">
              <a:rPr lang="it-IT" smtClean="0"/>
              <a:t>‹N›</a:t>
            </a:fld>
            <a:endParaRPr lang="it-IT"/>
          </a:p>
        </p:txBody>
      </p:sp>
    </p:spTree>
    <p:extLst>
      <p:ext uri="{BB962C8B-B14F-4D97-AF65-F5344CB8AC3E}">
        <p14:creationId xmlns:p14="http://schemas.microsoft.com/office/powerpoint/2010/main" val="1270400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564" b="42715"/>
          <a:stretch/>
        </p:blipFill>
        <p:spPr>
          <a:xfrm>
            <a:off x="0" y="1485900"/>
            <a:ext cx="12192000" cy="5372100"/>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2400" y="66675"/>
            <a:ext cx="4552632" cy="1348649"/>
          </a:xfrm>
          <a:prstGeom prst="rect">
            <a:avLst/>
          </a:prstGeom>
        </p:spPr>
      </p:pic>
      <p:sp>
        <p:nvSpPr>
          <p:cNvPr id="9" name="Title 8"/>
          <p:cNvSpPr>
            <a:spLocks noGrp="1"/>
          </p:cNvSpPr>
          <p:nvPr>
            <p:ph type="title" hasCustomPrompt="1"/>
          </p:nvPr>
        </p:nvSpPr>
        <p:spPr>
          <a:xfrm>
            <a:off x="838200" y="2441055"/>
            <a:ext cx="10515600" cy="1325563"/>
          </a:xfrm>
        </p:spPr>
        <p:txBody>
          <a:bodyPr/>
          <a:lstStyle>
            <a:lvl1pPr algn="ctr">
              <a:defRPr b="1" baseline="0">
                <a:solidFill>
                  <a:schemeClr val="bg1"/>
                </a:solidFill>
              </a:defRPr>
            </a:lvl1pPr>
          </a:lstStyle>
          <a:p>
            <a:r>
              <a:rPr lang="en-US" dirty="0"/>
              <a:t>Thesis Title</a:t>
            </a:r>
            <a:endParaRPr lang="it-IT" dirty="0"/>
          </a:p>
        </p:txBody>
      </p:sp>
      <p:sp>
        <p:nvSpPr>
          <p:cNvPr id="16" name="Text Placeholder 10"/>
          <p:cNvSpPr>
            <a:spLocks noGrp="1"/>
          </p:cNvSpPr>
          <p:nvPr>
            <p:ph type="body" sz="quarter" idx="11" hasCustomPrompt="1"/>
          </p:nvPr>
        </p:nvSpPr>
        <p:spPr>
          <a:xfrm>
            <a:off x="393353" y="5415995"/>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Supervisor</a:t>
            </a:r>
            <a:endParaRPr lang="it-IT" dirty="0"/>
          </a:p>
        </p:txBody>
      </p:sp>
      <p:sp>
        <p:nvSpPr>
          <p:cNvPr id="17" name="Text Placeholder 10"/>
          <p:cNvSpPr>
            <a:spLocks noGrp="1"/>
          </p:cNvSpPr>
          <p:nvPr>
            <p:ph type="body" sz="quarter" idx="12" hasCustomPrompt="1"/>
          </p:nvPr>
        </p:nvSpPr>
        <p:spPr>
          <a:xfrm>
            <a:off x="393353" y="5888254"/>
            <a:ext cx="3527854" cy="319859"/>
          </a:xfrm>
          <a:prstGeom prst="rect">
            <a:avLst/>
          </a:prstGeom>
        </p:spPr>
        <p:txBody>
          <a:bodyPr/>
          <a:lstStyle>
            <a:lvl1pPr marL="0" indent="0">
              <a:buNone/>
              <a:defRPr sz="1600" b="0" baseline="0">
                <a:solidFill>
                  <a:schemeClr val="bg1"/>
                </a:solidFill>
                <a:latin typeface="+mj-lt"/>
              </a:defRPr>
            </a:lvl1pPr>
          </a:lstStyle>
          <a:p>
            <a:pPr lvl="0"/>
            <a:r>
              <a:rPr lang="en-US" dirty="0"/>
              <a:t>Co-Supervisor</a:t>
            </a:r>
            <a:endParaRPr lang="it-IT" dirty="0"/>
          </a:p>
        </p:txBody>
      </p:sp>
      <p:sp>
        <p:nvSpPr>
          <p:cNvPr id="20" name="Text Placeholder 10"/>
          <p:cNvSpPr>
            <a:spLocks noGrp="1"/>
          </p:cNvSpPr>
          <p:nvPr>
            <p:ph type="body" sz="quarter" idx="14" hasCustomPrompt="1"/>
          </p:nvPr>
        </p:nvSpPr>
        <p:spPr>
          <a:xfrm>
            <a:off x="8305798" y="5415995"/>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Candidate</a:t>
            </a:r>
            <a:endParaRPr lang="it-IT" dirty="0"/>
          </a:p>
        </p:txBody>
      </p:sp>
      <p:sp>
        <p:nvSpPr>
          <p:cNvPr id="21" name="Text Placeholder 10"/>
          <p:cNvSpPr>
            <a:spLocks noGrp="1"/>
          </p:cNvSpPr>
          <p:nvPr>
            <p:ph type="body" sz="quarter" idx="15" hasCustomPrompt="1"/>
          </p:nvPr>
        </p:nvSpPr>
        <p:spPr>
          <a:xfrm>
            <a:off x="8305798" y="5888254"/>
            <a:ext cx="3527854" cy="319859"/>
          </a:xfrm>
          <a:prstGeom prst="rect">
            <a:avLst/>
          </a:prstGeom>
        </p:spPr>
        <p:txBody>
          <a:bodyPr/>
          <a:lstStyle>
            <a:lvl1pPr marL="0" indent="0" algn="r">
              <a:buNone/>
              <a:defRPr sz="1600" b="0" baseline="0">
                <a:solidFill>
                  <a:schemeClr val="bg1"/>
                </a:solidFill>
                <a:latin typeface="+mj-lt"/>
              </a:defRPr>
            </a:lvl1pPr>
          </a:lstStyle>
          <a:p>
            <a:pPr lvl="0"/>
            <a:r>
              <a:rPr lang="en-US" dirty="0"/>
              <a:t>Academic Year</a:t>
            </a:r>
            <a:endParaRPr lang="it-IT" dirty="0"/>
          </a:p>
        </p:txBody>
      </p:sp>
      <p:sp>
        <p:nvSpPr>
          <p:cNvPr id="22" name="TextBox 21"/>
          <p:cNvSpPr txBox="1"/>
          <p:nvPr userDrawn="1"/>
        </p:nvSpPr>
        <p:spPr>
          <a:xfrm>
            <a:off x="4251979" y="6285667"/>
            <a:ext cx="3688042" cy="523220"/>
          </a:xfrm>
          <a:prstGeom prst="rect">
            <a:avLst/>
          </a:prstGeom>
          <a:noFill/>
        </p:spPr>
        <p:txBody>
          <a:bodyPr wrap="square" rtlCol="0">
            <a:spAutoFit/>
          </a:bodyPr>
          <a:lstStyle/>
          <a:p>
            <a:pPr algn="ctr"/>
            <a:r>
              <a:rPr lang="it-IT" sz="1200" baseline="0" dirty="0">
                <a:solidFill>
                  <a:schemeClr val="bg1"/>
                </a:solidFill>
                <a:latin typeface="+mj-lt"/>
              </a:rPr>
              <a:t>School of Industrial and Information Engineering</a:t>
            </a:r>
          </a:p>
          <a:p>
            <a:pPr algn="ctr"/>
            <a:r>
              <a:rPr lang="it-IT" sz="1600" baseline="0" dirty="0">
                <a:solidFill>
                  <a:schemeClr val="bg1"/>
                </a:solidFill>
                <a:latin typeface="+mj-lt"/>
              </a:rPr>
              <a:t>Master of Science – Energy Engineering</a:t>
            </a:r>
          </a:p>
        </p:txBody>
      </p:sp>
    </p:spTree>
    <p:extLst>
      <p:ext uri="{BB962C8B-B14F-4D97-AF65-F5344CB8AC3E}">
        <p14:creationId xmlns:p14="http://schemas.microsoft.com/office/powerpoint/2010/main" val="59527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r="891" b="2733"/>
          <a:stretch/>
        </p:blipFill>
        <p:spPr>
          <a:xfrm>
            <a:off x="-1" y="6226218"/>
            <a:ext cx="12191999" cy="631782"/>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61196" r="782"/>
          <a:stretch/>
        </p:blipFill>
        <p:spPr>
          <a:xfrm>
            <a:off x="0" y="0"/>
            <a:ext cx="12191999" cy="1023806"/>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9532" y="6267469"/>
            <a:ext cx="3083718" cy="551728"/>
          </a:xfrm>
          <a:prstGeom prst="rect">
            <a:avLst/>
          </a:prstGeom>
        </p:spPr>
      </p:pic>
      <p:sp>
        <p:nvSpPr>
          <p:cNvPr id="16" name="Slide Number Placeholder 15"/>
          <p:cNvSpPr>
            <a:spLocks noGrp="1"/>
          </p:cNvSpPr>
          <p:nvPr>
            <p:ph type="sldNum" sz="quarter" idx="12"/>
          </p:nvPr>
        </p:nvSpPr>
        <p:spPr>
          <a:xfrm>
            <a:off x="11013988" y="6359546"/>
            <a:ext cx="965887" cy="365125"/>
          </a:xfrm>
        </p:spPr>
        <p:txBody>
          <a:bodyPr/>
          <a:lstStyle>
            <a:lvl1pPr>
              <a:defRPr sz="1600" b="1" i="0" baseline="0">
                <a:solidFill>
                  <a:schemeClr val="bg1"/>
                </a:solidFill>
                <a:latin typeface="+mj-lt"/>
                <a:cs typeface="Calibri" panose="020F0502020204030204" pitchFamily="34" charset="0"/>
              </a:defRPr>
            </a:lvl1pPr>
          </a:lstStyle>
          <a:p>
            <a:fld id="{DCE09022-C08B-4F34-B9F0-43AC160DA04C}" type="slidenum">
              <a:rPr lang="it-IT" smtClean="0"/>
              <a:pPr/>
              <a:t>‹N›</a:t>
            </a:fld>
            <a:r>
              <a:rPr lang="it-IT" dirty="0"/>
              <a:t>/XX</a:t>
            </a:r>
          </a:p>
        </p:txBody>
      </p:sp>
      <p:sp>
        <p:nvSpPr>
          <p:cNvPr id="18" name="Title 17"/>
          <p:cNvSpPr>
            <a:spLocks noGrp="1"/>
          </p:cNvSpPr>
          <p:nvPr>
            <p:ph type="title"/>
          </p:nvPr>
        </p:nvSpPr>
        <p:spPr>
          <a:xfrm>
            <a:off x="105355" y="90617"/>
            <a:ext cx="6971271" cy="543697"/>
          </a:xfrm>
        </p:spPr>
        <p:txBody>
          <a:bodyPr>
            <a:normAutofit/>
          </a:bodyPr>
          <a:lstStyle>
            <a:lvl1pPr>
              <a:defRPr sz="2800" b="1" i="1" baseline="0">
                <a:solidFill>
                  <a:schemeClr val="bg1"/>
                </a:solidFill>
                <a:latin typeface="+mj-lt"/>
              </a:defRPr>
            </a:lvl1pPr>
          </a:lstStyle>
          <a:p>
            <a:r>
              <a:rPr lang="en-US" dirty="0"/>
              <a:t>Click to edit Master title style</a:t>
            </a:r>
            <a:endParaRPr lang="it-IT" dirty="0"/>
          </a:p>
        </p:txBody>
      </p:sp>
    </p:spTree>
    <p:extLst>
      <p:ext uri="{BB962C8B-B14F-4D97-AF65-F5344CB8AC3E}">
        <p14:creationId xmlns:p14="http://schemas.microsoft.com/office/powerpoint/2010/main" val="9479880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50178-FFDF-4188-8352-D71733CC4DC1}" type="slidenum">
              <a:rPr lang="it-IT" smtClean="0"/>
              <a:t>‹N›</a:t>
            </a:fld>
            <a:endParaRPr lang="it-IT"/>
          </a:p>
        </p:txBody>
      </p:sp>
    </p:spTree>
    <p:extLst>
      <p:ext uri="{BB962C8B-B14F-4D97-AF65-F5344CB8AC3E}">
        <p14:creationId xmlns:p14="http://schemas.microsoft.com/office/powerpoint/2010/main" val="389258469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ustomXml" Target="../ink/ink2.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838200" y="2766218"/>
            <a:ext cx="10515600" cy="1325563"/>
          </a:xfrm>
        </p:spPr>
        <p:txBody>
          <a:bodyPr>
            <a:normAutofit fontScale="90000"/>
          </a:bodyPr>
          <a:lstStyle/>
          <a:p>
            <a:r>
              <a:rPr lang="en-US" b="1" i="0" dirty="0">
                <a:effectLst/>
                <a:latin typeface="-apple-system"/>
              </a:rPr>
              <a:t>HDL implementation </a:t>
            </a:r>
            <a:br>
              <a:rPr lang="en-US" b="1" i="0" dirty="0">
                <a:effectLst/>
                <a:latin typeface="-apple-system"/>
              </a:rPr>
            </a:br>
            <a:r>
              <a:rPr lang="en-US" b="1" i="0" dirty="0">
                <a:effectLst/>
                <a:latin typeface="-apple-system"/>
              </a:rPr>
              <a:t>of an ASIC testing interface</a:t>
            </a:r>
            <a:br>
              <a:rPr lang="en-US" b="1" i="0" dirty="0">
                <a:solidFill>
                  <a:srgbClr val="1E293B"/>
                </a:solidFill>
                <a:effectLst/>
                <a:latin typeface="-apple-system"/>
              </a:rPr>
            </a:br>
            <a:endParaRPr lang="it-IT" dirty="0"/>
          </a:p>
        </p:txBody>
      </p:sp>
      <p:sp>
        <p:nvSpPr>
          <p:cNvPr id="10" name="Text Placeholder 9"/>
          <p:cNvSpPr>
            <a:spLocks noGrp="1"/>
          </p:cNvSpPr>
          <p:nvPr>
            <p:ph type="body" sz="quarter" idx="11"/>
          </p:nvPr>
        </p:nvSpPr>
        <p:spPr/>
        <p:txBody>
          <a:bodyPr/>
          <a:lstStyle/>
          <a:p>
            <a:r>
              <a:rPr lang="it-IT" dirty="0"/>
              <a:t>Professor Luca Bertulessi</a:t>
            </a:r>
          </a:p>
        </p:txBody>
      </p:sp>
      <p:sp>
        <p:nvSpPr>
          <p:cNvPr id="11" name="Text Placeholder 10"/>
          <p:cNvSpPr>
            <a:spLocks noGrp="1"/>
          </p:cNvSpPr>
          <p:nvPr>
            <p:ph type="body" sz="quarter" idx="12"/>
          </p:nvPr>
        </p:nvSpPr>
        <p:spPr/>
        <p:txBody>
          <a:bodyPr/>
          <a:lstStyle/>
          <a:p>
            <a:r>
              <a:rPr lang="it-IT" dirty="0"/>
              <a:t>PhD candidate Michele Rocco</a:t>
            </a:r>
          </a:p>
        </p:txBody>
      </p:sp>
      <p:sp>
        <p:nvSpPr>
          <p:cNvPr id="12" name="Text Placeholder 11"/>
          <p:cNvSpPr>
            <a:spLocks noGrp="1"/>
          </p:cNvSpPr>
          <p:nvPr>
            <p:ph type="body" sz="quarter" idx="14"/>
          </p:nvPr>
        </p:nvSpPr>
        <p:spPr/>
        <p:txBody>
          <a:bodyPr/>
          <a:lstStyle/>
          <a:p>
            <a:r>
              <a:rPr lang="it-IT" dirty="0"/>
              <a:t>Simone Ranfoni - 10934656</a:t>
            </a:r>
          </a:p>
        </p:txBody>
      </p:sp>
      <p:sp>
        <p:nvSpPr>
          <p:cNvPr id="13" name="Text Placeholder 12"/>
          <p:cNvSpPr>
            <a:spLocks noGrp="1"/>
          </p:cNvSpPr>
          <p:nvPr>
            <p:ph type="body" sz="quarter" idx="15"/>
          </p:nvPr>
        </p:nvSpPr>
        <p:spPr/>
        <p:txBody>
          <a:bodyPr/>
          <a:lstStyle/>
          <a:p>
            <a:r>
              <a:rPr lang="it-IT" dirty="0"/>
              <a:t>AY 2024/2025</a:t>
            </a:r>
          </a:p>
        </p:txBody>
      </p:sp>
      <p:sp>
        <p:nvSpPr>
          <p:cNvPr id="8" name="Rettangolo 7">
            <a:extLst>
              <a:ext uri="{FF2B5EF4-FFF2-40B4-BE49-F238E27FC236}">
                <a16:creationId xmlns:a16="http://schemas.microsoft.com/office/drawing/2014/main" id="{A07A2162-7BD4-8C88-CCC9-63DC847F75C6}"/>
              </a:ext>
            </a:extLst>
          </p:cNvPr>
          <p:cNvSpPr/>
          <p:nvPr/>
        </p:nvSpPr>
        <p:spPr>
          <a:xfrm>
            <a:off x="4463143" y="6512766"/>
            <a:ext cx="3265714" cy="261257"/>
          </a:xfrm>
          <a:prstGeom prst="rect">
            <a:avLst/>
          </a:prstGeom>
          <a:solidFill>
            <a:srgbClr val="213652"/>
          </a:solidFill>
          <a:ln>
            <a:solidFill>
              <a:srgbClr val="21365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CasellaDiTesto 13">
            <a:extLst>
              <a:ext uri="{FF2B5EF4-FFF2-40B4-BE49-F238E27FC236}">
                <a16:creationId xmlns:a16="http://schemas.microsoft.com/office/drawing/2014/main" id="{05290980-ADF5-9272-B368-D064C2BFC7F0}"/>
              </a:ext>
            </a:extLst>
          </p:cNvPr>
          <p:cNvSpPr txBox="1"/>
          <p:nvPr/>
        </p:nvSpPr>
        <p:spPr>
          <a:xfrm>
            <a:off x="3681704" y="6474117"/>
            <a:ext cx="4828592" cy="338554"/>
          </a:xfrm>
          <a:prstGeom prst="rect">
            <a:avLst/>
          </a:prstGeom>
          <a:noFill/>
        </p:spPr>
        <p:txBody>
          <a:bodyPr wrap="square" rtlCol="0">
            <a:spAutoFit/>
          </a:bodyPr>
          <a:lstStyle/>
          <a:p>
            <a:pPr algn="ctr"/>
            <a:r>
              <a:rPr lang="it-IT" sz="1600" dirty="0">
                <a:solidFill>
                  <a:schemeClr val="bg1"/>
                </a:solidFill>
              </a:rPr>
              <a:t>Computer Science and Engineering Project </a:t>
            </a:r>
          </a:p>
        </p:txBody>
      </p:sp>
    </p:spTree>
    <p:extLst>
      <p:ext uri="{BB962C8B-B14F-4D97-AF65-F5344CB8AC3E}">
        <p14:creationId xmlns:p14="http://schemas.microsoft.com/office/powerpoint/2010/main" val="60136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F148B089-59AA-BFD2-1A40-ADDA9E2E4A1E}"/>
              </a:ext>
            </a:extLst>
          </p:cNvPr>
          <p:cNvSpPr>
            <a:spLocks noGrp="1"/>
          </p:cNvSpPr>
          <p:nvPr>
            <p:ph type="sldNum" sz="quarter" idx="12"/>
          </p:nvPr>
        </p:nvSpPr>
        <p:spPr/>
        <p:txBody>
          <a:bodyPr/>
          <a:lstStyle/>
          <a:p>
            <a:fld id="{DCE09022-C08B-4F34-B9F0-43AC160DA04C}" type="slidenum">
              <a:rPr lang="it-IT" smtClean="0"/>
              <a:pPr/>
              <a:t>10</a:t>
            </a:fld>
            <a:r>
              <a:rPr lang="it-IT" dirty="0"/>
              <a:t>/10</a:t>
            </a:r>
          </a:p>
        </p:txBody>
      </p:sp>
      <p:sp>
        <p:nvSpPr>
          <p:cNvPr id="3" name="Titolo 2">
            <a:extLst>
              <a:ext uri="{FF2B5EF4-FFF2-40B4-BE49-F238E27FC236}">
                <a16:creationId xmlns:a16="http://schemas.microsoft.com/office/drawing/2014/main" id="{4128F7AD-1C1F-C062-53FB-C46BF553D88C}"/>
              </a:ext>
            </a:extLst>
          </p:cNvPr>
          <p:cNvSpPr>
            <a:spLocks noGrp="1"/>
          </p:cNvSpPr>
          <p:nvPr>
            <p:ph type="title"/>
          </p:nvPr>
        </p:nvSpPr>
        <p:spPr/>
        <p:txBody>
          <a:bodyPr/>
          <a:lstStyle/>
          <a:p>
            <a:r>
              <a:rPr lang="en-US" dirty="0"/>
              <a:t>Looking Back &amp; Forward: A Rewarding Journey</a:t>
            </a:r>
            <a:endParaRPr lang="it-IT" dirty="0"/>
          </a:p>
        </p:txBody>
      </p:sp>
      <p:sp>
        <p:nvSpPr>
          <p:cNvPr id="4" name="CasellaDiTesto 3">
            <a:extLst>
              <a:ext uri="{FF2B5EF4-FFF2-40B4-BE49-F238E27FC236}">
                <a16:creationId xmlns:a16="http://schemas.microsoft.com/office/drawing/2014/main" id="{2D0E626C-00E1-EE85-803E-6ABFBF98F9AA}"/>
              </a:ext>
            </a:extLst>
          </p:cNvPr>
          <p:cNvSpPr txBox="1"/>
          <p:nvPr/>
        </p:nvSpPr>
        <p:spPr>
          <a:xfrm>
            <a:off x="1856791" y="1698171"/>
            <a:ext cx="8478417" cy="3970318"/>
          </a:xfrm>
          <a:prstGeom prst="rect">
            <a:avLst/>
          </a:prstGeom>
          <a:noFill/>
        </p:spPr>
        <p:txBody>
          <a:bodyPr wrap="square" rtlCol="0">
            <a:spAutoFit/>
          </a:bodyPr>
          <a:lstStyle/>
          <a:p>
            <a:r>
              <a:rPr lang="en-US" dirty="0"/>
              <a:t>It has been a genuine pleasure to be part of this project. It offered a fantastic opportunity to explore the new and exciting world of hardware – an experience I might otherwise have never encountered.</a:t>
            </a:r>
          </a:p>
          <a:p>
            <a:r>
              <a:rPr lang="en-US" dirty="0"/>
              <a:t>Witnessing the results after overcoming numerous challenges and obstacles has been incredibly gratifying and highly motivating.</a:t>
            </a:r>
          </a:p>
          <a:p>
            <a:r>
              <a:rPr lang="en-US" dirty="0"/>
              <a:t>This project was a deep dive into serious hardware design – from the drawing board to high-speed reality. The thrill of optimizing for nanoseconds and synchronizing complex systems was immense!</a:t>
            </a:r>
          </a:p>
          <a:p>
            <a:endParaRPr lang="en-US" dirty="0"/>
          </a:p>
          <a:p>
            <a:endParaRPr lang="en-US" dirty="0"/>
          </a:p>
          <a:p>
            <a:r>
              <a:rPr lang="en-US" b="1" dirty="0"/>
              <a:t>Sincere Thanks To:</a:t>
            </a:r>
            <a:r>
              <a:rPr lang="en-US" dirty="0"/>
              <a:t> </a:t>
            </a:r>
          </a:p>
          <a:p>
            <a:r>
              <a:rPr lang="en-US" b="1" dirty="0"/>
              <a:t>Professor Luca Bertulessi </a:t>
            </a:r>
            <a:r>
              <a:rPr lang="en-US" dirty="0"/>
              <a:t>for this incredible opportunity and insightful guidance;</a:t>
            </a:r>
          </a:p>
          <a:p>
            <a:r>
              <a:rPr lang="en-US" b="1" dirty="0"/>
              <a:t>PhD Candidate Michele Rocco</a:t>
            </a:r>
            <a:r>
              <a:rPr lang="en-US" dirty="0"/>
              <a:t> for invaluable support, discussions, and technical expertise throughout this journey.</a:t>
            </a:r>
            <a:endParaRPr lang="it-IT" dirty="0"/>
          </a:p>
        </p:txBody>
      </p:sp>
    </p:spTree>
    <p:extLst>
      <p:ext uri="{BB962C8B-B14F-4D97-AF65-F5344CB8AC3E}">
        <p14:creationId xmlns:p14="http://schemas.microsoft.com/office/powerpoint/2010/main" val="3401941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CE09022-C08B-4F34-B9F0-43AC160DA04C}" type="slidenum">
              <a:rPr lang="it-IT" smtClean="0"/>
              <a:pPr/>
              <a:t>2</a:t>
            </a:fld>
            <a:r>
              <a:rPr lang="it-IT" dirty="0"/>
              <a:t>/10</a:t>
            </a:r>
          </a:p>
        </p:txBody>
      </p:sp>
      <p:sp>
        <p:nvSpPr>
          <p:cNvPr id="3" name="Title 2"/>
          <p:cNvSpPr>
            <a:spLocks noGrp="1"/>
          </p:cNvSpPr>
          <p:nvPr>
            <p:ph type="title"/>
          </p:nvPr>
        </p:nvSpPr>
        <p:spPr/>
        <p:txBody>
          <a:bodyPr/>
          <a:lstStyle/>
          <a:p>
            <a:r>
              <a:rPr lang="en-US" dirty="0"/>
              <a:t>The Core Challenge: A High-Speed Data Puzzle</a:t>
            </a:r>
            <a:endParaRPr lang="it-IT" dirty="0"/>
          </a:p>
        </p:txBody>
      </p:sp>
      <p:sp>
        <p:nvSpPr>
          <p:cNvPr id="4" name="CasellaDiTesto 3">
            <a:extLst>
              <a:ext uri="{FF2B5EF4-FFF2-40B4-BE49-F238E27FC236}">
                <a16:creationId xmlns:a16="http://schemas.microsoft.com/office/drawing/2014/main" id="{32BA9347-649B-08E2-345C-50AC495CCDB2}"/>
              </a:ext>
            </a:extLst>
          </p:cNvPr>
          <p:cNvSpPr txBox="1"/>
          <p:nvPr/>
        </p:nvSpPr>
        <p:spPr>
          <a:xfrm>
            <a:off x="105355" y="1063690"/>
            <a:ext cx="5990645" cy="461665"/>
          </a:xfrm>
          <a:prstGeom prst="rect">
            <a:avLst/>
          </a:prstGeom>
          <a:noFill/>
        </p:spPr>
        <p:txBody>
          <a:bodyPr wrap="square" rtlCol="0">
            <a:spAutoFit/>
          </a:bodyPr>
          <a:lstStyle/>
          <a:p>
            <a:r>
              <a:rPr lang="en-US" sz="2400" b="1" dirty="0"/>
              <a:t>The Mission: Taming a 500 MHz Data Stream</a:t>
            </a:r>
            <a:endParaRPr lang="it-IT" sz="2400" b="1" dirty="0"/>
          </a:p>
        </p:txBody>
      </p:sp>
      <p:sp>
        <p:nvSpPr>
          <p:cNvPr id="8" name="CasellaDiTesto 7">
            <a:extLst>
              <a:ext uri="{FF2B5EF4-FFF2-40B4-BE49-F238E27FC236}">
                <a16:creationId xmlns:a16="http://schemas.microsoft.com/office/drawing/2014/main" id="{F68B34E8-45F8-1E3B-8732-A8DB6FCA6C8B}"/>
              </a:ext>
            </a:extLst>
          </p:cNvPr>
          <p:cNvSpPr txBox="1"/>
          <p:nvPr/>
        </p:nvSpPr>
        <p:spPr>
          <a:xfrm>
            <a:off x="326571" y="1585918"/>
            <a:ext cx="697127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 groundbreaking chip from </a:t>
            </a:r>
            <a:r>
              <a:rPr lang="en-US" dirty="0" err="1"/>
              <a:t>Polimi's</a:t>
            </a:r>
            <a:r>
              <a:rPr lang="en-US" dirty="0"/>
              <a:t> Electronics Dept. generates data at an incredible 500 MHz – too fast for direct use.</a:t>
            </a:r>
          </a:p>
          <a:p>
            <a:pPr marL="285750" indent="-285750">
              <a:buFont typeface="Arial" panose="020B0604020202020204" pitchFamily="34" charset="0"/>
              <a:buChar char="•"/>
            </a:pPr>
            <a:r>
              <a:rPr lang="en-US" dirty="0"/>
              <a:t>It cleverly uses internal SRAM to buffer data "chunks," streaming them out via a Parallel Stream Interface (PSI) at up to 100 </a:t>
            </a:r>
            <a:r>
              <a:rPr lang="en-US" dirty="0" err="1"/>
              <a:t>MHz.</a:t>
            </a:r>
            <a:endParaRPr lang="it-IT" dirty="0"/>
          </a:p>
        </p:txBody>
      </p:sp>
      <p:sp>
        <p:nvSpPr>
          <p:cNvPr id="10" name="CasellaDiTesto 9">
            <a:extLst>
              <a:ext uri="{FF2B5EF4-FFF2-40B4-BE49-F238E27FC236}">
                <a16:creationId xmlns:a16="http://schemas.microsoft.com/office/drawing/2014/main" id="{6B436867-6CCC-BB3D-EECB-ACD6C481794C}"/>
              </a:ext>
            </a:extLst>
          </p:cNvPr>
          <p:cNvSpPr txBox="1"/>
          <p:nvPr/>
        </p:nvSpPr>
        <p:spPr>
          <a:xfrm>
            <a:off x="326571" y="2999187"/>
            <a:ext cx="4973217" cy="1477328"/>
          </a:xfrm>
          <a:prstGeom prst="rect">
            <a:avLst/>
          </a:prstGeom>
          <a:noFill/>
        </p:spPr>
        <p:txBody>
          <a:bodyPr wrap="square" rtlCol="0">
            <a:spAutoFit/>
          </a:bodyPr>
          <a:lstStyle/>
          <a:p>
            <a:r>
              <a:rPr lang="en-US" b="1" dirty="0"/>
              <a:t>The Goal:</a:t>
            </a:r>
            <a:r>
              <a:rPr lang="en-US" dirty="0"/>
              <a:t> Develop an FPGA system to reliably: </a:t>
            </a:r>
          </a:p>
          <a:p>
            <a:pPr marL="342900" indent="-342900">
              <a:buFont typeface="+mj-lt"/>
              <a:buAutoNum type="arabicPeriod"/>
            </a:pPr>
            <a:r>
              <a:rPr lang="en-US" dirty="0"/>
              <a:t>Configure this chip (via SPI).</a:t>
            </a:r>
          </a:p>
          <a:p>
            <a:pPr marL="342900" indent="-342900">
              <a:buFont typeface="+mj-lt"/>
              <a:buAutoNum type="arabicPeriod"/>
            </a:pPr>
            <a:r>
              <a:rPr lang="en-US" dirty="0"/>
              <a:t>Capture every bit of the fast PSI data.</a:t>
            </a:r>
          </a:p>
          <a:p>
            <a:pPr marL="342900" indent="-342900">
              <a:buFont typeface="+mj-lt"/>
              <a:buAutoNum type="arabicPeriod"/>
            </a:pPr>
            <a:r>
              <a:rPr lang="en-US" dirty="0"/>
              <a:t>Send it over standard Ethernet for analysis.</a:t>
            </a:r>
          </a:p>
          <a:p>
            <a:endParaRPr lang="it-IT" dirty="0"/>
          </a:p>
        </p:txBody>
      </p:sp>
      <p:pic>
        <p:nvPicPr>
          <p:cNvPr id="12" name="Immagine 11" descr="Immagine che contiene testo, schermo, schermata, diagramma&#10;&#10;Il contenuto generato dall'IA potrebbe non essere corretto.">
            <a:extLst>
              <a:ext uri="{FF2B5EF4-FFF2-40B4-BE49-F238E27FC236}">
                <a16:creationId xmlns:a16="http://schemas.microsoft.com/office/drawing/2014/main" id="{16378F94-1486-CD54-53BE-665DAEB64DFD}"/>
              </a:ext>
            </a:extLst>
          </p:cNvPr>
          <p:cNvPicPr>
            <a:picLocks noChangeAspect="1"/>
          </p:cNvPicPr>
          <p:nvPr/>
        </p:nvPicPr>
        <p:blipFill>
          <a:blip r:embed="rId2">
            <a:extLst>
              <a:ext uri="{28A0092B-C50C-407E-A947-70E740481C1C}">
                <a14:useLocalDpi xmlns:a14="http://schemas.microsoft.com/office/drawing/2010/main" val="0"/>
              </a:ext>
            </a:extLst>
          </a:blip>
          <a:srcRect b="425"/>
          <a:stretch/>
        </p:blipFill>
        <p:spPr>
          <a:xfrm>
            <a:off x="7802321" y="2130188"/>
            <a:ext cx="4063108" cy="3215325"/>
          </a:xfrm>
          <a:prstGeom prst="rect">
            <a:avLst/>
          </a:prstGeom>
        </p:spPr>
      </p:pic>
    </p:spTree>
    <p:extLst>
      <p:ext uri="{BB962C8B-B14F-4D97-AF65-F5344CB8AC3E}">
        <p14:creationId xmlns:p14="http://schemas.microsoft.com/office/powerpoint/2010/main" val="170150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B2C52C17-6254-E914-B3F5-98C15BAF86AB}"/>
              </a:ext>
            </a:extLst>
          </p:cNvPr>
          <p:cNvSpPr>
            <a:spLocks noGrp="1"/>
          </p:cNvSpPr>
          <p:nvPr>
            <p:ph type="sldNum" sz="quarter" idx="12"/>
          </p:nvPr>
        </p:nvSpPr>
        <p:spPr/>
        <p:txBody>
          <a:bodyPr/>
          <a:lstStyle/>
          <a:p>
            <a:fld id="{DCE09022-C08B-4F34-B9F0-43AC160DA04C}" type="slidenum">
              <a:rPr lang="it-IT" smtClean="0"/>
              <a:pPr/>
              <a:t>3</a:t>
            </a:fld>
            <a:r>
              <a:rPr lang="it-IT" dirty="0"/>
              <a:t>/10</a:t>
            </a:r>
          </a:p>
        </p:txBody>
      </p:sp>
      <p:sp>
        <p:nvSpPr>
          <p:cNvPr id="3" name="Titolo 2">
            <a:extLst>
              <a:ext uri="{FF2B5EF4-FFF2-40B4-BE49-F238E27FC236}">
                <a16:creationId xmlns:a16="http://schemas.microsoft.com/office/drawing/2014/main" id="{85DBA7C2-1AC2-836E-A1E4-1BB506150F16}"/>
              </a:ext>
            </a:extLst>
          </p:cNvPr>
          <p:cNvSpPr>
            <a:spLocks noGrp="1"/>
          </p:cNvSpPr>
          <p:nvPr>
            <p:ph type="title"/>
          </p:nvPr>
        </p:nvSpPr>
        <p:spPr/>
        <p:txBody>
          <a:bodyPr/>
          <a:lstStyle/>
          <a:p>
            <a:r>
              <a:rPr lang="en-US" dirty="0"/>
              <a:t>More Than Just an Interface</a:t>
            </a:r>
            <a:endParaRPr lang="it-IT" dirty="0"/>
          </a:p>
        </p:txBody>
      </p:sp>
      <p:sp>
        <p:nvSpPr>
          <p:cNvPr id="4" name="CasellaDiTesto 3">
            <a:extLst>
              <a:ext uri="{FF2B5EF4-FFF2-40B4-BE49-F238E27FC236}">
                <a16:creationId xmlns:a16="http://schemas.microsoft.com/office/drawing/2014/main" id="{F3E62195-6440-4A91-9B89-46F9EF45326D}"/>
              </a:ext>
            </a:extLst>
          </p:cNvPr>
          <p:cNvSpPr txBox="1"/>
          <p:nvPr/>
        </p:nvSpPr>
        <p:spPr>
          <a:xfrm>
            <a:off x="334606" y="1632858"/>
            <a:ext cx="6512767" cy="2923877"/>
          </a:xfrm>
          <a:prstGeom prst="rect">
            <a:avLst/>
          </a:prstGeom>
          <a:noFill/>
        </p:spPr>
        <p:txBody>
          <a:bodyPr wrap="square" rtlCol="0">
            <a:spAutoFit/>
          </a:bodyPr>
          <a:lstStyle/>
          <a:p>
            <a:r>
              <a:rPr lang="it-IT" sz="2000" b="1" dirty="0"/>
              <a:t>Key </a:t>
            </a:r>
            <a:r>
              <a:rPr lang="it-IT" sz="2000" b="1" dirty="0" err="1"/>
              <a:t>Objectives</a:t>
            </a:r>
            <a:r>
              <a:rPr lang="it-IT" sz="2000" b="1" dirty="0"/>
              <a:t> </a:t>
            </a:r>
            <a:r>
              <a:rPr lang="it-IT" sz="2000" b="1" dirty="0" err="1"/>
              <a:t>We</a:t>
            </a:r>
            <a:r>
              <a:rPr lang="it-IT" sz="2000" b="1" dirty="0"/>
              <a:t> </a:t>
            </a:r>
            <a:r>
              <a:rPr lang="it-IT" sz="2000" b="1" dirty="0" err="1"/>
              <a:t>Targeted</a:t>
            </a:r>
            <a:r>
              <a:rPr lang="it-IT" sz="2000" b="1" dirty="0"/>
              <a:t>:</a:t>
            </a:r>
          </a:p>
          <a:p>
            <a:endParaRPr lang="it-IT" sz="2000" b="1" dirty="0"/>
          </a:p>
          <a:p>
            <a:pPr marL="285750" indent="-285750">
              <a:buFont typeface="Arial" panose="020B0604020202020204" pitchFamily="34" charset="0"/>
              <a:buChar char="•"/>
            </a:pPr>
            <a:r>
              <a:rPr lang="en-US" b="1" dirty="0"/>
              <a:t>Flawless PSI Data Capture:</a:t>
            </a:r>
            <a:r>
              <a:rPr lang="en-US" dirty="0"/>
              <a:t> Up to 100 Mbps throughput – no data left behind!</a:t>
            </a:r>
            <a:endParaRPr lang="it-IT" dirty="0"/>
          </a:p>
          <a:p>
            <a:pPr marL="285750" indent="-285750">
              <a:buFont typeface="Arial" panose="020B0604020202020204" pitchFamily="34" charset="0"/>
              <a:buChar char="•"/>
            </a:pPr>
            <a:r>
              <a:rPr lang="en-US" b="1" dirty="0"/>
              <a:t>Smart Chip Control:</a:t>
            </a:r>
            <a:r>
              <a:rPr lang="en-US" dirty="0"/>
              <a:t> A flexible SPI writer for easy chip configuration.</a:t>
            </a:r>
            <a:endParaRPr lang="it-IT" dirty="0"/>
          </a:p>
          <a:p>
            <a:pPr marL="285750" indent="-285750">
              <a:buFont typeface="Arial" panose="020B0604020202020204" pitchFamily="34" charset="0"/>
              <a:buChar char="•"/>
            </a:pPr>
            <a:r>
              <a:rPr lang="en-US" b="1" dirty="0"/>
              <a:t>Rock-Solid Ethernet Link:</a:t>
            </a:r>
            <a:r>
              <a:rPr lang="en-US" dirty="0"/>
              <a:t> Ensuring continuous, reliable data for researchers.</a:t>
            </a:r>
            <a:endParaRPr lang="it-IT" dirty="0"/>
          </a:p>
          <a:p>
            <a:pPr marL="285750" indent="-285750">
              <a:buFont typeface="Arial" panose="020B0604020202020204" pitchFamily="34" charset="0"/>
              <a:buChar char="•"/>
            </a:pPr>
            <a:r>
              <a:rPr lang="en-US" b="1" dirty="0"/>
              <a:t>Clear Data Insights:</a:t>
            </a:r>
            <a:r>
              <a:rPr lang="en-US" dirty="0"/>
              <a:t> Python/MATLAB tools to easily unpack, understand, and visualize the results.</a:t>
            </a:r>
            <a:endParaRPr lang="it-IT" dirty="0"/>
          </a:p>
        </p:txBody>
      </p:sp>
      <p:pic>
        <p:nvPicPr>
          <p:cNvPr id="6" name="Immagine 5" descr="Immagine che contiene testo, computer, interno, Hardware del computer&#10;&#10;Il contenuto generato dall'IA potrebbe non essere corretto.">
            <a:extLst>
              <a:ext uri="{FF2B5EF4-FFF2-40B4-BE49-F238E27FC236}">
                <a16:creationId xmlns:a16="http://schemas.microsoft.com/office/drawing/2014/main" id="{659BCE00-9D54-5607-96F4-0D2D6DF35258}"/>
              </a:ext>
            </a:extLst>
          </p:cNvPr>
          <p:cNvPicPr>
            <a:picLocks noChangeAspect="1"/>
          </p:cNvPicPr>
          <p:nvPr/>
        </p:nvPicPr>
        <p:blipFill>
          <a:blip r:embed="rId2" cstate="print">
            <a:extLst>
              <a:ext uri="{28A0092B-C50C-407E-A947-70E740481C1C}">
                <a14:useLocalDpi xmlns:a14="http://schemas.microsoft.com/office/drawing/2010/main" val="0"/>
              </a:ext>
            </a:extLst>
          </a:blip>
          <a:srcRect l="4446" t="6897" r="8839" b="5476"/>
          <a:stretch/>
        </p:blipFill>
        <p:spPr>
          <a:xfrm>
            <a:off x="6977771" y="2042160"/>
            <a:ext cx="4879623" cy="2773680"/>
          </a:xfrm>
          <a:prstGeom prst="rect">
            <a:avLst/>
          </a:prstGeom>
        </p:spPr>
      </p:pic>
      <p:sp>
        <p:nvSpPr>
          <p:cNvPr id="7" name="CasellaDiTesto 6">
            <a:extLst>
              <a:ext uri="{FF2B5EF4-FFF2-40B4-BE49-F238E27FC236}">
                <a16:creationId xmlns:a16="http://schemas.microsoft.com/office/drawing/2014/main" id="{8EF332F1-DBD4-7782-8A1D-FD3141AEBEC1}"/>
              </a:ext>
            </a:extLst>
          </p:cNvPr>
          <p:cNvSpPr txBox="1"/>
          <p:nvPr/>
        </p:nvSpPr>
        <p:spPr>
          <a:xfrm>
            <a:off x="6977771" y="4917440"/>
            <a:ext cx="4879623" cy="307777"/>
          </a:xfrm>
          <a:prstGeom prst="rect">
            <a:avLst/>
          </a:prstGeom>
          <a:noFill/>
        </p:spPr>
        <p:txBody>
          <a:bodyPr wrap="square" rtlCol="0">
            <a:spAutoFit/>
          </a:bodyPr>
          <a:lstStyle/>
          <a:p>
            <a:r>
              <a:rPr lang="en-US" sz="1400" i="1" dirty="0"/>
              <a:t>Final test in laboratory with a </a:t>
            </a:r>
            <a:r>
              <a:rPr lang="en-US" sz="1400" i="1" dirty="0" err="1"/>
              <a:t>Saleae</a:t>
            </a:r>
            <a:r>
              <a:rPr lang="en-US" sz="1400" i="1" dirty="0"/>
              <a:t> logic analyzer.</a:t>
            </a:r>
            <a:endParaRPr lang="it-IT" sz="1400" i="1" dirty="0"/>
          </a:p>
        </p:txBody>
      </p:sp>
    </p:spTree>
    <p:extLst>
      <p:ext uri="{BB962C8B-B14F-4D97-AF65-F5344CB8AC3E}">
        <p14:creationId xmlns:p14="http://schemas.microsoft.com/office/powerpoint/2010/main" val="92794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2146213B-32BF-AB7C-0405-3DC04D0E78F9}"/>
              </a:ext>
            </a:extLst>
          </p:cNvPr>
          <p:cNvSpPr>
            <a:spLocks noGrp="1"/>
          </p:cNvSpPr>
          <p:nvPr>
            <p:ph type="sldNum" sz="quarter" idx="12"/>
          </p:nvPr>
        </p:nvSpPr>
        <p:spPr/>
        <p:txBody>
          <a:bodyPr/>
          <a:lstStyle/>
          <a:p>
            <a:fld id="{DCE09022-C08B-4F34-B9F0-43AC160DA04C}" type="slidenum">
              <a:rPr lang="it-IT" smtClean="0"/>
              <a:pPr/>
              <a:t>4</a:t>
            </a:fld>
            <a:r>
              <a:rPr lang="it-IT" dirty="0"/>
              <a:t>/10</a:t>
            </a:r>
          </a:p>
        </p:txBody>
      </p:sp>
      <p:sp>
        <p:nvSpPr>
          <p:cNvPr id="3" name="Titolo 2">
            <a:extLst>
              <a:ext uri="{FF2B5EF4-FFF2-40B4-BE49-F238E27FC236}">
                <a16:creationId xmlns:a16="http://schemas.microsoft.com/office/drawing/2014/main" id="{C7423A6B-53AE-97FD-4904-56C5C8FAFFFD}"/>
              </a:ext>
            </a:extLst>
          </p:cNvPr>
          <p:cNvSpPr>
            <a:spLocks noGrp="1"/>
          </p:cNvSpPr>
          <p:nvPr>
            <p:ph type="title"/>
          </p:nvPr>
        </p:nvSpPr>
        <p:spPr/>
        <p:txBody>
          <a:bodyPr/>
          <a:lstStyle/>
          <a:p>
            <a:r>
              <a:rPr lang="en-US" dirty="0"/>
              <a:t>Problem #1: Building for an Invisible Target</a:t>
            </a:r>
            <a:endParaRPr lang="it-IT" dirty="0"/>
          </a:p>
        </p:txBody>
      </p:sp>
      <p:sp>
        <p:nvSpPr>
          <p:cNvPr id="4" name="CasellaDiTesto 3">
            <a:extLst>
              <a:ext uri="{FF2B5EF4-FFF2-40B4-BE49-F238E27FC236}">
                <a16:creationId xmlns:a16="http://schemas.microsoft.com/office/drawing/2014/main" id="{E1B5E500-4B02-F497-C9FB-21891E217F10}"/>
              </a:ext>
            </a:extLst>
          </p:cNvPr>
          <p:cNvSpPr txBox="1"/>
          <p:nvPr/>
        </p:nvSpPr>
        <p:spPr>
          <a:xfrm>
            <a:off x="251926" y="1194318"/>
            <a:ext cx="7940351" cy="461665"/>
          </a:xfrm>
          <a:prstGeom prst="rect">
            <a:avLst/>
          </a:prstGeom>
          <a:noFill/>
        </p:spPr>
        <p:txBody>
          <a:bodyPr wrap="square" rtlCol="0">
            <a:spAutoFit/>
          </a:bodyPr>
          <a:lstStyle/>
          <a:p>
            <a:r>
              <a:rPr lang="en-US" sz="2400" b="1" dirty="0"/>
              <a:t>The "Phantom Chip" – How Do You Test for What Isn't There?</a:t>
            </a:r>
            <a:endParaRPr lang="it-IT" sz="2400" b="1" dirty="0"/>
          </a:p>
        </p:txBody>
      </p:sp>
      <p:sp>
        <p:nvSpPr>
          <p:cNvPr id="5" name="CasellaDiTesto 4">
            <a:extLst>
              <a:ext uri="{FF2B5EF4-FFF2-40B4-BE49-F238E27FC236}">
                <a16:creationId xmlns:a16="http://schemas.microsoft.com/office/drawing/2014/main" id="{FDF12FC8-B724-8C4F-AF66-0F111767C8FD}"/>
              </a:ext>
            </a:extLst>
          </p:cNvPr>
          <p:cNvSpPr txBox="1"/>
          <p:nvPr/>
        </p:nvSpPr>
        <p:spPr>
          <a:xfrm>
            <a:off x="401217" y="2052735"/>
            <a:ext cx="6606074" cy="2585323"/>
          </a:xfrm>
          <a:prstGeom prst="rect">
            <a:avLst/>
          </a:prstGeom>
          <a:noFill/>
        </p:spPr>
        <p:txBody>
          <a:bodyPr wrap="square" rtlCol="0">
            <a:spAutoFit/>
          </a:bodyPr>
          <a:lstStyle/>
          <a:p>
            <a:r>
              <a:rPr lang="en-US" dirty="0"/>
              <a:t>The actual custom chip wasn't available during the crucial development and testing phases. As a solution, I engineered a VHDL "Mock-up DUT" .</a:t>
            </a:r>
            <a:br>
              <a:rPr lang="en-US" dirty="0"/>
            </a:br>
            <a:br>
              <a:rPr lang="en-US" dirty="0"/>
            </a:br>
            <a:r>
              <a:rPr lang="en-US" dirty="0"/>
              <a:t>This wasn't just a placeholder; it intelligently mimicked key chip behaviors:</a:t>
            </a:r>
          </a:p>
          <a:p>
            <a:pPr marL="285750" indent="-285750">
              <a:buFont typeface="Arial" panose="020B0604020202020204" pitchFamily="34" charset="0"/>
              <a:buChar char="•"/>
            </a:pPr>
            <a:r>
              <a:rPr lang="en-US" dirty="0"/>
              <a:t>It "listened" for specific SPI commands (like address '50’).</a:t>
            </a:r>
          </a:p>
          <a:p>
            <a:pPr marL="285750" indent="-285750">
              <a:buFont typeface="Arial" panose="020B0604020202020204" pitchFamily="34" charset="0"/>
              <a:buChar char="•"/>
            </a:pPr>
            <a:r>
              <a:rPr lang="en-US" dirty="0"/>
              <a:t>It then "pretended" to start the PSI data stream, just like the real chip would.</a:t>
            </a:r>
          </a:p>
        </p:txBody>
      </p:sp>
      <p:pic>
        <p:nvPicPr>
          <p:cNvPr id="7" name="Immagine 6" descr="Immagine che contiene testo, diagramma, linea, Piano&#10;&#10;Il contenuto generato dall'IA potrebbe non essere corretto.">
            <a:extLst>
              <a:ext uri="{FF2B5EF4-FFF2-40B4-BE49-F238E27FC236}">
                <a16:creationId xmlns:a16="http://schemas.microsoft.com/office/drawing/2014/main" id="{2DD57C8F-33A4-4213-2491-94CD48202AB6}"/>
              </a:ext>
            </a:extLst>
          </p:cNvPr>
          <p:cNvPicPr>
            <a:picLocks noChangeAspect="1"/>
          </p:cNvPicPr>
          <p:nvPr/>
        </p:nvPicPr>
        <p:blipFill>
          <a:blip r:embed="rId2">
            <a:extLst>
              <a:ext uri="{28A0092B-C50C-407E-A947-70E740481C1C}">
                <a14:useLocalDpi xmlns:a14="http://schemas.microsoft.com/office/drawing/2010/main" val="0"/>
              </a:ext>
            </a:extLst>
          </a:blip>
          <a:srcRect l="40295" t="13950" r="47744" b="48033"/>
          <a:stretch/>
        </p:blipFill>
        <p:spPr>
          <a:xfrm>
            <a:off x="8192277" y="1941631"/>
            <a:ext cx="2915017" cy="2780774"/>
          </a:xfrm>
          <a:prstGeom prst="rect">
            <a:avLst/>
          </a:prstGeom>
        </p:spPr>
      </p:pic>
      <p:sp>
        <p:nvSpPr>
          <p:cNvPr id="8" name="CasellaDiTesto 7">
            <a:extLst>
              <a:ext uri="{FF2B5EF4-FFF2-40B4-BE49-F238E27FC236}">
                <a16:creationId xmlns:a16="http://schemas.microsoft.com/office/drawing/2014/main" id="{29594C6A-FF4E-F189-4846-8C7905371BC0}"/>
              </a:ext>
            </a:extLst>
          </p:cNvPr>
          <p:cNvSpPr txBox="1"/>
          <p:nvPr/>
        </p:nvSpPr>
        <p:spPr>
          <a:xfrm>
            <a:off x="8332237" y="4722405"/>
            <a:ext cx="2915017" cy="738664"/>
          </a:xfrm>
          <a:prstGeom prst="rect">
            <a:avLst/>
          </a:prstGeom>
          <a:noFill/>
        </p:spPr>
        <p:txBody>
          <a:bodyPr wrap="square" rtlCol="0">
            <a:spAutoFit/>
          </a:bodyPr>
          <a:lstStyle/>
          <a:p>
            <a:r>
              <a:rPr lang="it-IT" sz="1400" i="1" dirty="0" err="1"/>
              <a:t>Vivado</a:t>
            </a:r>
            <a:r>
              <a:rPr lang="it-IT" sz="1400" i="1" dirty="0"/>
              <a:t> </a:t>
            </a:r>
            <a:r>
              <a:rPr lang="it-IT" sz="1400" i="1" dirty="0" err="1"/>
              <a:t>block</a:t>
            </a:r>
            <a:r>
              <a:rPr lang="it-IT" sz="1400" i="1" dirty="0"/>
              <a:t> design </a:t>
            </a:r>
            <a:r>
              <a:rPr lang="it-IT" sz="1400" i="1" dirty="0" err="1"/>
              <a:t>view</a:t>
            </a:r>
            <a:r>
              <a:rPr lang="it-IT" sz="1400" i="1" dirty="0"/>
              <a:t> of the DUT. Ports </a:t>
            </a:r>
            <a:r>
              <a:rPr lang="it-IT" sz="1400" i="1" dirty="0" err="1"/>
              <a:t>used</a:t>
            </a:r>
            <a:r>
              <a:rPr lang="it-IT" sz="1400" i="1" dirty="0"/>
              <a:t> </a:t>
            </a:r>
            <a:r>
              <a:rPr lang="it-IT" sz="1400" i="1" dirty="0" err="1"/>
              <a:t>both</a:t>
            </a:r>
            <a:r>
              <a:rPr lang="it-IT" sz="1400" i="1" dirty="0"/>
              <a:t> for debugging and </a:t>
            </a:r>
            <a:r>
              <a:rPr lang="it-IT" sz="1400" i="1" dirty="0" err="1"/>
              <a:t>communicating</a:t>
            </a:r>
            <a:r>
              <a:rPr lang="it-IT" sz="1400" i="1" dirty="0"/>
              <a:t> with </a:t>
            </a:r>
            <a:r>
              <a:rPr lang="it-IT" sz="1400" i="1" dirty="0" err="1"/>
              <a:t>other</a:t>
            </a:r>
            <a:r>
              <a:rPr lang="it-IT" sz="1400" i="1" dirty="0"/>
              <a:t> </a:t>
            </a:r>
            <a:r>
              <a:rPr lang="it-IT" sz="1400" i="1" dirty="0" err="1"/>
              <a:t>entities</a:t>
            </a:r>
            <a:r>
              <a:rPr lang="it-IT" sz="1400" i="1" dirty="0"/>
              <a:t>.</a:t>
            </a:r>
          </a:p>
        </p:txBody>
      </p:sp>
    </p:spTree>
    <p:extLst>
      <p:ext uri="{BB962C8B-B14F-4D97-AF65-F5344CB8AC3E}">
        <p14:creationId xmlns:p14="http://schemas.microsoft.com/office/powerpoint/2010/main" val="385561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A1F9EF8A-AAFA-C901-57B3-DCA4EFEA6EF2}"/>
              </a:ext>
            </a:extLst>
          </p:cNvPr>
          <p:cNvSpPr>
            <a:spLocks noGrp="1"/>
          </p:cNvSpPr>
          <p:nvPr>
            <p:ph type="sldNum" sz="quarter" idx="12"/>
          </p:nvPr>
        </p:nvSpPr>
        <p:spPr/>
        <p:txBody>
          <a:bodyPr/>
          <a:lstStyle/>
          <a:p>
            <a:fld id="{DCE09022-C08B-4F34-B9F0-43AC160DA04C}" type="slidenum">
              <a:rPr lang="it-IT" smtClean="0"/>
              <a:pPr/>
              <a:t>5</a:t>
            </a:fld>
            <a:r>
              <a:rPr lang="it-IT" dirty="0"/>
              <a:t>/10</a:t>
            </a:r>
          </a:p>
        </p:txBody>
      </p:sp>
      <p:sp>
        <p:nvSpPr>
          <p:cNvPr id="3" name="Titolo 2">
            <a:extLst>
              <a:ext uri="{FF2B5EF4-FFF2-40B4-BE49-F238E27FC236}">
                <a16:creationId xmlns:a16="http://schemas.microsoft.com/office/drawing/2014/main" id="{9C2C7290-E67B-E455-F1AA-9676692B61C0}"/>
              </a:ext>
            </a:extLst>
          </p:cNvPr>
          <p:cNvSpPr>
            <a:spLocks noGrp="1"/>
          </p:cNvSpPr>
          <p:nvPr>
            <p:ph type="title"/>
          </p:nvPr>
        </p:nvSpPr>
        <p:spPr/>
        <p:txBody>
          <a:bodyPr/>
          <a:lstStyle/>
          <a:p>
            <a:r>
              <a:rPr lang="it-IT" dirty="0" err="1"/>
              <a:t>Problem</a:t>
            </a:r>
            <a:r>
              <a:rPr lang="it-IT" dirty="0"/>
              <a:t> #2: The 100 Mbps Data </a:t>
            </a:r>
            <a:r>
              <a:rPr lang="it-IT" dirty="0" err="1"/>
              <a:t>Deluge</a:t>
            </a:r>
            <a:endParaRPr lang="it-IT" dirty="0"/>
          </a:p>
        </p:txBody>
      </p:sp>
      <p:sp>
        <p:nvSpPr>
          <p:cNvPr id="4" name="CasellaDiTesto 3">
            <a:extLst>
              <a:ext uri="{FF2B5EF4-FFF2-40B4-BE49-F238E27FC236}">
                <a16:creationId xmlns:a16="http://schemas.microsoft.com/office/drawing/2014/main" id="{6B2A322E-4034-4956-D01E-32F9F8C03909}"/>
              </a:ext>
            </a:extLst>
          </p:cNvPr>
          <p:cNvSpPr txBox="1"/>
          <p:nvPr/>
        </p:nvSpPr>
        <p:spPr>
          <a:xfrm>
            <a:off x="223935" y="1278294"/>
            <a:ext cx="5542383" cy="461665"/>
          </a:xfrm>
          <a:prstGeom prst="rect">
            <a:avLst/>
          </a:prstGeom>
          <a:noFill/>
        </p:spPr>
        <p:txBody>
          <a:bodyPr wrap="square" rtlCol="0">
            <a:spAutoFit/>
          </a:bodyPr>
          <a:lstStyle/>
          <a:p>
            <a:r>
              <a:rPr lang="en-US" sz="2400" b="1" dirty="0"/>
              <a:t>PSI to Ethernet: Not Losing a Single Drop!</a:t>
            </a:r>
            <a:endParaRPr lang="it-IT" sz="2400" b="1" dirty="0"/>
          </a:p>
        </p:txBody>
      </p:sp>
      <p:sp>
        <p:nvSpPr>
          <p:cNvPr id="5" name="CasellaDiTesto 4">
            <a:extLst>
              <a:ext uri="{FF2B5EF4-FFF2-40B4-BE49-F238E27FC236}">
                <a16:creationId xmlns:a16="http://schemas.microsoft.com/office/drawing/2014/main" id="{13DD646F-9E68-4133-6839-81288E3BD5D9}"/>
              </a:ext>
            </a:extLst>
          </p:cNvPr>
          <p:cNvSpPr txBox="1"/>
          <p:nvPr/>
        </p:nvSpPr>
        <p:spPr>
          <a:xfrm>
            <a:off x="335902" y="1858251"/>
            <a:ext cx="5542383" cy="1200329"/>
          </a:xfrm>
          <a:prstGeom prst="rect">
            <a:avLst/>
          </a:prstGeom>
          <a:noFill/>
        </p:spPr>
        <p:txBody>
          <a:bodyPr wrap="square" rtlCol="0">
            <a:spAutoFit/>
          </a:bodyPr>
          <a:lstStyle/>
          <a:p>
            <a:r>
              <a:rPr lang="en-US" b="1" dirty="0"/>
              <a:t>The Hurdle:</a:t>
            </a:r>
            <a:r>
              <a:rPr lang="en-US" dirty="0"/>
              <a:t> Continuously capturing PSI data words arriving every few nanoseconds (up to 100 MHz) and seamlessly preparing them for Ethernet without dropping data or creating a traffic jam.</a:t>
            </a:r>
            <a:endParaRPr lang="it-IT" dirty="0"/>
          </a:p>
        </p:txBody>
      </p:sp>
      <p:sp>
        <p:nvSpPr>
          <p:cNvPr id="6" name="CasellaDiTesto 5">
            <a:extLst>
              <a:ext uri="{FF2B5EF4-FFF2-40B4-BE49-F238E27FC236}">
                <a16:creationId xmlns:a16="http://schemas.microsoft.com/office/drawing/2014/main" id="{0DA58DCE-51E2-A59F-367D-13ECB73523DA}"/>
              </a:ext>
            </a:extLst>
          </p:cNvPr>
          <p:cNvSpPr txBox="1"/>
          <p:nvPr/>
        </p:nvSpPr>
        <p:spPr>
          <a:xfrm>
            <a:off x="335902" y="3303037"/>
            <a:ext cx="4721290" cy="400110"/>
          </a:xfrm>
          <a:prstGeom prst="rect">
            <a:avLst/>
          </a:prstGeom>
          <a:noFill/>
        </p:spPr>
        <p:txBody>
          <a:bodyPr wrap="square" rtlCol="0">
            <a:spAutoFit/>
          </a:bodyPr>
          <a:lstStyle/>
          <a:p>
            <a:r>
              <a:rPr lang="it-IT" b="1" dirty="0"/>
              <a:t>My </a:t>
            </a:r>
            <a:r>
              <a:rPr lang="it-IT" sz="2000" b="1" dirty="0"/>
              <a:t>Multi-</a:t>
            </a:r>
            <a:r>
              <a:rPr lang="it-IT" sz="2000" b="1" dirty="0" err="1"/>
              <a:t>Layered</a:t>
            </a:r>
            <a:r>
              <a:rPr lang="it-IT" b="1" dirty="0"/>
              <a:t> Solution:</a:t>
            </a:r>
          </a:p>
        </p:txBody>
      </p:sp>
      <p:sp>
        <p:nvSpPr>
          <p:cNvPr id="7" name="CasellaDiTesto 6">
            <a:extLst>
              <a:ext uri="{FF2B5EF4-FFF2-40B4-BE49-F238E27FC236}">
                <a16:creationId xmlns:a16="http://schemas.microsoft.com/office/drawing/2014/main" id="{C02870EA-7EFA-7B3D-509A-E74B8F927E8B}"/>
              </a:ext>
            </a:extLst>
          </p:cNvPr>
          <p:cNvSpPr txBox="1"/>
          <p:nvPr/>
        </p:nvSpPr>
        <p:spPr>
          <a:xfrm>
            <a:off x="335902" y="3672369"/>
            <a:ext cx="5542383"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Lightning-Fast Reflexes (Dual Input Buffers):</a:t>
            </a:r>
            <a:r>
              <a:rPr lang="en-US" dirty="0"/>
              <a:t> Inside the </a:t>
            </a:r>
            <a:r>
              <a:rPr lang="en-US" dirty="0" err="1"/>
              <a:t>AXI_interface_PSI</a:t>
            </a:r>
            <a:r>
              <a:rPr lang="en-US" dirty="0"/>
              <a:t>, two 32-bit buffers worked in a "ping-pong" fashion, one filling while the other offloaded, ensuring no incoming PSI bit was missed.</a:t>
            </a:r>
          </a:p>
          <a:p>
            <a:pPr marL="285750" indent="-285750">
              <a:buFont typeface="Arial" panose="020B0604020202020204" pitchFamily="34" charset="0"/>
              <a:buChar char="•"/>
            </a:pPr>
            <a:r>
              <a:rPr lang="en-US" b="1" dirty="0"/>
              <a:t>Bridging Two Worlds (CDC FIFO):</a:t>
            </a:r>
            <a:r>
              <a:rPr lang="en-US" dirty="0"/>
              <a:t> A dedicated FIFO safely passed these assembled 32-bit data words from the potentially fluctuating PSI clock speed to the steady 100 MHz AXI system clock.</a:t>
            </a:r>
            <a:endParaRPr lang="it-IT" dirty="0"/>
          </a:p>
        </p:txBody>
      </p:sp>
      <p:pic>
        <p:nvPicPr>
          <p:cNvPr id="2051" name="Picture 3">
            <a:extLst>
              <a:ext uri="{FF2B5EF4-FFF2-40B4-BE49-F238E27FC236}">
                <a16:creationId xmlns:a16="http://schemas.microsoft.com/office/drawing/2014/main" id="{AB729713-9969-DA9D-B93D-45CF2C8A265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3368" r="15469"/>
          <a:stretch/>
        </p:blipFill>
        <p:spPr bwMode="auto">
          <a:xfrm>
            <a:off x="6456784" y="2053356"/>
            <a:ext cx="5399314" cy="386316"/>
          </a:xfrm>
          <a:prstGeom prst="rect">
            <a:avLst/>
          </a:prstGeom>
          <a:noFill/>
          <a:extLst>
            <a:ext uri="{909E8E84-426E-40DD-AFC4-6F175D3DCCD1}">
              <a14:hiddenFill xmlns:a14="http://schemas.microsoft.com/office/drawing/2010/main">
                <a:solidFill>
                  <a:srgbClr val="FFFFFF"/>
                </a:solidFill>
              </a14:hiddenFill>
            </a:ext>
          </a:extLst>
        </p:spPr>
      </p:pic>
      <p:sp>
        <p:nvSpPr>
          <p:cNvPr id="10" name="CasellaDiTesto 9">
            <a:extLst>
              <a:ext uri="{FF2B5EF4-FFF2-40B4-BE49-F238E27FC236}">
                <a16:creationId xmlns:a16="http://schemas.microsoft.com/office/drawing/2014/main" id="{BED4E265-DDA0-1F07-8879-C4EE365BA1B9}"/>
              </a:ext>
            </a:extLst>
          </p:cNvPr>
          <p:cNvSpPr txBox="1"/>
          <p:nvPr/>
        </p:nvSpPr>
        <p:spPr>
          <a:xfrm>
            <a:off x="6456784" y="2439672"/>
            <a:ext cx="5664312" cy="307777"/>
          </a:xfrm>
          <a:prstGeom prst="rect">
            <a:avLst/>
          </a:prstGeom>
          <a:noFill/>
        </p:spPr>
        <p:txBody>
          <a:bodyPr wrap="square" rtlCol="0">
            <a:spAutoFit/>
          </a:bodyPr>
          <a:lstStyle/>
          <a:p>
            <a:r>
              <a:rPr lang="en-US" sz="1400" i="1" dirty="0"/>
              <a:t>A section of the simulation highlighting the behavior of the two buffers.</a:t>
            </a:r>
            <a:endParaRPr lang="it-IT" sz="1400" i="1" dirty="0"/>
          </a:p>
        </p:txBody>
      </p:sp>
      <p:pic>
        <p:nvPicPr>
          <p:cNvPr id="14" name="Elemento grafico 13">
            <a:extLst>
              <a:ext uri="{FF2B5EF4-FFF2-40B4-BE49-F238E27FC236}">
                <a16:creationId xmlns:a16="http://schemas.microsoft.com/office/drawing/2014/main" id="{95D9E6D5-BFE1-6D38-F122-97A8C2BD3C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37758" y="2922986"/>
            <a:ext cx="5742117" cy="2990686"/>
          </a:xfrm>
          <a:prstGeom prst="rect">
            <a:avLst/>
          </a:prstGeom>
        </p:spPr>
      </p:pic>
    </p:spTree>
    <p:extLst>
      <p:ext uri="{BB962C8B-B14F-4D97-AF65-F5344CB8AC3E}">
        <p14:creationId xmlns:p14="http://schemas.microsoft.com/office/powerpoint/2010/main" val="307122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167F90DB-F45B-DBF7-AB8C-26B58EED9EF3}"/>
              </a:ext>
            </a:extLst>
          </p:cNvPr>
          <p:cNvSpPr>
            <a:spLocks noGrp="1"/>
          </p:cNvSpPr>
          <p:nvPr>
            <p:ph type="sldNum" sz="quarter" idx="12"/>
          </p:nvPr>
        </p:nvSpPr>
        <p:spPr/>
        <p:txBody>
          <a:bodyPr/>
          <a:lstStyle/>
          <a:p>
            <a:fld id="{DCE09022-C08B-4F34-B9F0-43AC160DA04C}" type="slidenum">
              <a:rPr lang="it-IT" smtClean="0"/>
              <a:pPr/>
              <a:t>6</a:t>
            </a:fld>
            <a:r>
              <a:rPr lang="it-IT" dirty="0"/>
              <a:t>/10</a:t>
            </a:r>
          </a:p>
        </p:txBody>
      </p:sp>
      <p:sp>
        <p:nvSpPr>
          <p:cNvPr id="3" name="Titolo 2">
            <a:extLst>
              <a:ext uri="{FF2B5EF4-FFF2-40B4-BE49-F238E27FC236}">
                <a16:creationId xmlns:a16="http://schemas.microsoft.com/office/drawing/2014/main" id="{FA50C307-3870-B899-4085-72477E28B155}"/>
              </a:ext>
            </a:extLst>
          </p:cNvPr>
          <p:cNvSpPr>
            <a:spLocks noGrp="1"/>
          </p:cNvSpPr>
          <p:nvPr>
            <p:ph type="title"/>
          </p:nvPr>
        </p:nvSpPr>
        <p:spPr>
          <a:xfrm>
            <a:off x="105355" y="90617"/>
            <a:ext cx="7125869" cy="543697"/>
          </a:xfrm>
        </p:spPr>
        <p:txBody>
          <a:bodyPr>
            <a:noAutofit/>
          </a:bodyPr>
          <a:lstStyle/>
          <a:p>
            <a:r>
              <a:rPr lang="en-US" dirty="0"/>
              <a:t>Problem #3: Hitting Nearly 100 Mbps on Ethernet</a:t>
            </a:r>
            <a:endParaRPr lang="it-IT" dirty="0"/>
          </a:p>
        </p:txBody>
      </p:sp>
      <p:sp>
        <p:nvSpPr>
          <p:cNvPr id="4" name="CasellaDiTesto 3">
            <a:extLst>
              <a:ext uri="{FF2B5EF4-FFF2-40B4-BE49-F238E27FC236}">
                <a16:creationId xmlns:a16="http://schemas.microsoft.com/office/drawing/2014/main" id="{5F1E2B74-C724-A3BA-92FC-796717BD1651}"/>
              </a:ext>
            </a:extLst>
          </p:cNvPr>
          <p:cNvSpPr txBox="1"/>
          <p:nvPr/>
        </p:nvSpPr>
        <p:spPr>
          <a:xfrm>
            <a:off x="105355" y="1156996"/>
            <a:ext cx="5912890" cy="923330"/>
          </a:xfrm>
          <a:prstGeom prst="rect">
            <a:avLst/>
          </a:prstGeom>
          <a:noFill/>
        </p:spPr>
        <p:txBody>
          <a:bodyPr wrap="square" rtlCol="0">
            <a:spAutoFit/>
          </a:bodyPr>
          <a:lstStyle/>
          <a:p>
            <a:r>
              <a:rPr lang="en-US" b="1" dirty="0"/>
              <a:t>The Hurdle:</a:t>
            </a:r>
            <a:r>
              <a:rPr lang="en-US" dirty="0"/>
              <a:t> Standard Ethernet operations can have overhead. How could I ensure the FPGA fed the Ethernet IP core fast enough to get close to the 100 Mbps network limit?</a:t>
            </a:r>
            <a:endParaRPr lang="it-IT" dirty="0"/>
          </a:p>
        </p:txBody>
      </p:sp>
      <p:sp>
        <p:nvSpPr>
          <p:cNvPr id="5" name="CasellaDiTesto 4">
            <a:extLst>
              <a:ext uri="{FF2B5EF4-FFF2-40B4-BE49-F238E27FC236}">
                <a16:creationId xmlns:a16="http://schemas.microsoft.com/office/drawing/2014/main" id="{9C4EFB7D-CC2B-5BB9-898F-11FCB7D97A45}"/>
              </a:ext>
            </a:extLst>
          </p:cNvPr>
          <p:cNvSpPr txBox="1"/>
          <p:nvPr/>
        </p:nvSpPr>
        <p:spPr>
          <a:xfrm>
            <a:off x="214604" y="2080326"/>
            <a:ext cx="5803641"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True Parallel Processing (AXI Ethernet Lite "Ping-Pong" Buffers):</a:t>
            </a:r>
            <a:r>
              <a:rPr lang="en-US" dirty="0"/>
              <a:t> I didn't just use one Ethernet transmit buffer; I programmed the </a:t>
            </a:r>
            <a:r>
              <a:rPr lang="en-US" dirty="0" err="1"/>
              <a:t>AXI_interface_PSI</a:t>
            </a:r>
            <a:r>
              <a:rPr lang="en-US" dirty="0"/>
              <a:t> to intelligently write to </a:t>
            </a:r>
            <a:r>
              <a:rPr lang="en-US" i="1" dirty="0"/>
              <a:t>two alternating</a:t>
            </a:r>
            <a:r>
              <a:rPr lang="en-US" dirty="0"/>
              <a:t> transmit buffers within the Ethernet IP core.</a:t>
            </a:r>
          </a:p>
          <a:p>
            <a:endParaRPr lang="en-US" dirty="0"/>
          </a:p>
          <a:p>
            <a:r>
              <a:rPr lang="en-US" b="1" dirty="0"/>
              <a:t>The Impact? Massive Speedup!</a:t>
            </a:r>
            <a:r>
              <a:rPr lang="en-US" dirty="0"/>
              <a:t> While one packet was physically being sent over the wire, the FPGA was already busy filling the </a:t>
            </a:r>
            <a:r>
              <a:rPr lang="en-US" i="1" dirty="0"/>
              <a:t>next</a:t>
            </a:r>
            <a:r>
              <a:rPr lang="en-US" dirty="0"/>
              <a:t> packet in the alternate buffer. This eliminated critical wait times.</a:t>
            </a:r>
          </a:p>
          <a:p>
            <a:r>
              <a:rPr lang="en-US" b="1" dirty="0"/>
              <a:t>Getting Bytes in Order (Endianness):</a:t>
            </a:r>
            <a:r>
              <a:rPr lang="en-US" dirty="0"/>
              <a:t> I also meticulously ensured the byte order within data words was correct for the PC to interpret seamlessly.</a:t>
            </a:r>
            <a:endParaRPr lang="it-IT" dirty="0"/>
          </a:p>
        </p:txBody>
      </p:sp>
      <p:sp>
        <p:nvSpPr>
          <p:cNvPr id="7" name="CasellaDiTesto 6">
            <a:extLst>
              <a:ext uri="{FF2B5EF4-FFF2-40B4-BE49-F238E27FC236}">
                <a16:creationId xmlns:a16="http://schemas.microsoft.com/office/drawing/2014/main" id="{9E59ECC1-1C69-27A6-47BF-E390EFB47A15}"/>
              </a:ext>
            </a:extLst>
          </p:cNvPr>
          <p:cNvSpPr txBox="1"/>
          <p:nvPr/>
        </p:nvSpPr>
        <p:spPr>
          <a:xfrm>
            <a:off x="6923314" y="2626367"/>
            <a:ext cx="4879909" cy="923330"/>
          </a:xfrm>
          <a:prstGeom prst="rect">
            <a:avLst/>
          </a:prstGeom>
          <a:noFill/>
        </p:spPr>
        <p:txBody>
          <a:bodyPr wrap="square" rtlCol="0">
            <a:spAutoFit/>
          </a:bodyPr>
          <a:lstStyle/>
          <a:p>
            <a:r>
              <a:rPr lang="en-US" b="1" dirty="0"/>
              <a:t>The Result:</a:t>
            </a:r>
            <a:r>
              <a:rPr lang="en-US" dirty="0"/>
              <a:t> clocked a stable ~98 Mbps throughput in continuous "</a:t>
            </a:r>
            <a:r>
              <a:rPr lang="en-US" dirty="0" err="1"/>
              <a:t>freerun</a:t>
            </a:r>
            <a:r>
              <a:rPr lang="en-US" dirty="0"/>
              <a:t>" mode – a testament to this optimization! </a:t>
            </a:r>
            <a:endParaRPr lang="it-IT" dirty="0"/>
          </a:p>
        </p:txBody>
      </p:sp>
      <p:pic>
        <p:nvPicPr>
          <p:cNvPr id="9" name="Immagine 8" descr="Immagine che contiene testo, schermata, software, Software multimediale&#10;&#10;Il contenuto generato dall'IA potrebbe non essere corretto.">
            <a:extLst>
              <a:ext uri="{FF2B5EF4-FFF2-40B4-BE49-F238E27FC236}">
                <a16:creationId xmlns:a16="http://schemas.microsoft.com/office/drawing/2014/main" id="{C13E5A5B-DBDD-A8C3-60C0-30FCCC3B4C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23314" y="3549697"/>
            <a:ext cx="4879910" cy="2227013"/>
          </a:xfrm>
          <a:prstGeom prst="rect">
            <a:avLst/>
          </a:prstGeom>
        </p:spPr>
      </p:pic>
      <mc:AlternateContent xmlns:mc="http://schemas.openxmlformats.org/markup-compatibility/2006">
        <mc:Choice xmlns:p14="http://schemas.microsoft.com/office/powerpoint/2010/main" Requires="p14">
          <p:contentPart p14:bwMode="auto" r:id="rId3">
            <p14:nvContentPartPr>
              <p14:cNvPr id="23" name="Input penna 22">
                <a:extLst>
                  <a:ext uri="{FF2B5EF4-FFF2-40B4-BE49-F238E27FC236}">
                    <a16:creationId xmlns:a16="http://schemas.microsoft.com/office/drawing/2014/main" id="{00A7D293-0554-7047-42DC-28A584683C25}"/>
                  </a:ext>
                </a:extLst>
              </p14:cNvPr>
              <p14:cNvContentPartPr/>
              <p14:nvPr/>
            </p14:nvContentPartPr>
            <p14:xfrm>
              <a:off x="8549910" y="5561745"/>
              <a:ext cx="599400" cy="317520"/>
            </p14:xfrm>
          </p:contentPart>
        </mc:Choice>
        <mc:Fallback>
          <p:pic>
            <p:nvPicPr>
              <p:cNvPr id="23" name="Input penna 22">
                <a:extLst>
                  <a:ext uri="{FF2B5EF4-FFF2-40B4-BE49-F238E27FC236}">
                    <a16:creationId xmlns:a16="http://schemas.microsoft.com/office/drawing/2014/main" id="{00A7D293-0554-7047-42DC-28A584683C25}"/>
                  </a:ext>
                </a:extLst>
              </p:cNvPr>
              <p:cNvPicPr/>
              <p:nvPr/>
            </p:nvPicPr>
            <p:blipFill>
              <a:blip r:embed="rId4"/>
              <a:stretch>
                <a:fillRect/>
              </a:stretch>
            </p:blipFill>
            <p:spPr>
              <a:xfrm>
                <a:off x="8543790" y="5555625"/>
                <a:ext cx="611640" cy="329760"/>
              </a:xfrm>
              <a:prstGeom prst="rect">
                <a:avLst/>
              </a:prstGeom>
            </p:spPr>
          </p:pic>
        </mc:Fallback>
      </mc:AlternateContent>
      <p:sp>
        <p:nvSpPr>
          <p:cNvPr id="35" name="Figura a mano libera: forma 34">
            <a:extLst>
              <a:ext uri="{FF2B5EF4-FFF2-40B4-BE49-F238E27FC236}">
                <a16:creationId xmlns:a16="http://schemas.microsoft.com/office/drawing/2014/main" id="{2869A867-4488-5AB2-6B35-4DC1A19CB6B2}"/>
              </a:ext>
            </a:extLst>
          </p:cNvPr>
          <p:cNvSpPr/>
          <p:nvPr/>
        </p:nvSpPr>
        <p:spPr>
          <a:xfrm>
            <a:off x="9079484" y="5879265"/>
            <a:ext cx="1036320" cy="282553"/>
          </a:xfrm>
          <a:custGeom>
            <a:avLst/>
            <a:gdLst>
              <a:gd name="connsiteX0" fmla="*/ 1036320 w 1036320"/>
              <a:gd name="connsiteY0" fmla="*/ 160020 h 282553"/>
              <a:gd name="connsiteX1" fmla="*/ 325120 w 1036320"/>
              <a:gd name="connsiteY1" fmla="*/ 276860 h 282553"/>
              <a:gd name="connsiteX2" fmla="*/ 0 w 1036320"/>
              <a:gd name="connsiteY2" fmla="*/ 0 h 282553"/>
            </a:gdLst>
            <a:ahLst/>
            <a:cxnLst>
              <a:cxn ang="0">
                <a:pos x="connsiteX0" y="connsiteY0"/>
              </a:cxn>
              <a:cxn ang="0">
                <a:pos x="connsiteX1" y="connsiteY1"/>
              </a:cxn>
              <a:cxn ang="0">
                <a:pos x="connsiteX2" y="connsiteY2"/>
              </a:cxn>
            </a:cxnLst>
            <a:rect l="l" t="t" r="r" b="b"/>
            <a:pathLst>
              <a:path w="1036320" h="282553">
                <a:moveTo>
                  <a:pt x="1036320" y="160020"/>
                </a:moveTo>
                <a:cubicBezTo>
                  <a:pt x="767080" y="231775"/>
                  <a:pt x="497840" y="303530"/>
                  <a:pt x="325120" y="276860"/>
                </a:cubicBezTo>
                <a:cubicBezTo>
                  <a:pt x="152400" y="250190"/>
                  <a:pt x="60113" y="93557"/>
                  <a:pt x="0" y="0"/>
                </a:cubicBez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55" name="Gruppo 54">
            <a:extLst>
              <a:ext uri="{FF2B5EF4-FFF2-40B4-BE49-F238E27FC236}">
                <a16:creationId xmlns:a16="http://schemas.microsoft.com/office/drawing/2014/main" id="{B0403C35-F9A1-EC41-87A6-547BF2EFE09C}"/>
              </a:ext>
            </a:extLst>
          </p:cNvPr>
          <p:cNvGrpSpPr/>
          <p:nvPr/>
        </p:nvGrpSpPr>
        <p:grpSpPr>
          <a:xfrm>
            <a:off x="9070004" y="5861285"/>
            <a:ext cx="174240" cy="147240"/>
            <a:chOff x="8954180" y="5935780"/>
            <a:chExt cx="174240" cy="147240"/>
          </a:xfrm>
        </p:grpSpPr>
        <mc:AlternateContent xmlns:mc="http://schemas.openxmlformats.org/markup-compatibility/2006">
          <mc:Choice xmlns:p14="http://schemas.microsoft.com/office/powerpoint/2010/main" Requires="p14">
            <p:contentPart p14:bwMode="auto" r:id="rId5">
              <p14:nvContentPartPr>
                <p14:cNvPr id="53" name="Input penna 52">
                  <a:extLst>
                    <a:ext uri="{FF2B5EF4-FFF2-40B4-BE49-F238E27FC236}">
                      <a16:creationId xmlns:a16="http://schemas.microsoft.com/office/drawing/2014/main" id="{94FA87D1-ABDB-227F-0B55-CA06B4BB9559}"/>
                    </a:ext>
                  </a:extLst>
                </p14:cNvPr>
                <p14:cNvContentPartPr/>
                <p14:nvPr/>
              </p14:nvContentPartPr>
              <p14:xfrm>
                <a:off x="8954180" y="5951260"/>
                <a:ext cx="14760" cy="131760"/>
              </p14:xfrm>
            </p:contentPart>
          </mc:Choice>
          <mc:Fallback>
            <p:pic>
              <p:nvPicPr>
                <p:cNvPr id="53" name="Input penna 52">
                  <a:extLst>
                    <a:ext uri="{FF2B5EF4-FFF2-40B4-BE49-F238E27FC236}">
                      <a16:creationId xmlns:a16="http://schemas.microsoft.com/office/drawing/2014/main" id="{94FA87D1-ABDB-227F-0B55-CA06B4BB9559}"/>
                    </a:ext>
                  </a:extLst>
                </p:cNvPr>
                <p:cNvPicPr/>
                <p:nvPr/>
              </p:nvPicPr>
              <p:blipFill>
                <a:blip r:embed="rId6"/>
                <a:stretch>
                  <a:fillRect/>
                </a:stretch>
              </p:blipFill>
              <p:spPr>
                <a:xfrm>
                  <a:off x="8948060" y="5945140"/>
                  <a:ext cx="27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4" name="Input penna 53">
                  <a:extLst>
                    <a:ext uri="{FF2B5EF4-FFF2-40B4-BE49-F238E27FC236}">
                      <a16:creationId xmlns:a16="http://schemas.microsoft.com/office/drawing/2014/main" id="{A6F3CC3F-DFBB-D250-C400-5E698D5413E1}"/>
                    </a:ext>
                  </a:extLst>
                </p14:cNvPr>
                <p14:cNvContentPartPr/>
                <p14:nvPr/>
              </p14:nvContentPartPr>
              <p14:xfrm>
                <a:off x="8968580" y="5935780"/>
                <a:ext cx="159840" cy="69120"/>
              </p14:xfrm>
            </p:contentPart>
          </mc:Choice>
          <mc:Fallback>
            <p:pic>
              <p:nvPicPr>
                <p:cNvPr id="54" name="Input penna 53">
                  <a:extLst>
                    <a:ext uri="{FF2B5EF4-FFF2-40B4-BE49-F238E27FC236}">
                      <a16:creationId xmlns:a16="http://schemas.microsoft.com/office/drawing/2014/main" id="{A6F3CC3F-DFBB-D250-C400-5E698D5413E1}"/>
                    </a:ext>
                  </a:extLst>
                </p:cNvPr>
                <p:cNvPicPr/>
                <p:nvPr/>
              </p:nvPicPr>
              <p:blipFill>
                <a:blip r:embed="rId8"/>
                <a:stretch>
                  <a:fillRect/>
                </a:stretch>
              </p:blipFill>
              <p:spPr>
                <a:xfrm>
                  <a:off x="8962460" y="5929660"/>
                  <a:ext cx="172080" cy="81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56" name="Input penna 55">
                <a:extLst>
                  <a:ext uri="{FF2B5EF4-FFF2-40B4-BE49-F238E27FC236}">
                    <a16:creationId xmlns:a16="http://schemas.microsoft.com/office/drawing/2014/main" id="{CA88B97E-67C2-FDC9-6638-7013ED5EF167}"/>
                  </a:ext>
                </a:extLst>
              </p14:cNvPr>
              <p14:cNvContentPartPr/>
              <p14:nvPr/>
            </p14:nvContentPartPr>
            <p14:xfrm>
              <a:off x="9898728" y="5132400"/>
              <a:ext cx="1440" cy="360"/>
            </p14:xfrm>
          </p:contentPart>
        </mc:Choice>
        <mc:Fallback>
          <p:pic>
            <p:nvPicPr>
              <p:cNvPr id="56" name="Input penna 55">
                <a:extLst>
                  <a:ext uri="{FF2B5EF4-FFF2-40B4-BE49-F238E27FC236}">
                    <a16:creationId xmlns:a16="http://schemas.microsoft.com/office/drawing/2014/main" id="{CA88B97E-67C2-FDC9-6638-7013ED5EF167}"/>
                  </a:ext>
                </a:extLst>
              </p:cNvPr>
              <p:cNvPicPr/>
              <p:nvPr/>
            </p:nvPicPr>
            <p:blipFill>
              <a:blip r:embed="rId10"/>
              <a:stretch>
                <a:fillRect/>
              </a:stretch>
            </p:blipFill>
            <p:spPr>
              <a:xfrm>
                <a:off x="9892608" y="5126280"/>
                <a:ext cx="13680" cy="12600"/>
              </a:xfrm>
              <a:prstGeom prst="rect">
                <a:avLst/>
              </a:prstGeom>
            </p:spPr>
          </p:pic>
        </mc:Fallback>
      </mc:AlternateContent>
    </p:spTree>
    <p:extLst>
      <p:ext uri="{BB962C8B-B14F-4D97-AF65-F5344CB8AC3E}">
        <p14:creationId xmlns:p14="http://schemas.microsoft.com/office/powerpoint/2010/main" val="2790395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38D2556D-E650-CB9D-9A72-04B8CDFE5201}"/>
              </a:ext>
            </a:extLst>
          </p:cNvPr>
          <p:cNvSpPr>
            <a:spLocks noGrp="1"/>
          </p:cNvSpPr>
          <p:nvPr>
            <p:ph type="sldNum" sz="quarter" idx="12"/>
          </p:nvPr>
        </p:nvSpPr>
        <p:spPr/>
        <p:txBody>
          <a:bodyPr/>
          <a:lstStyle/>
          <a:p>
            <a:fld id="{DCE09022-C08B-4F34-B9F0-43AC160DA04C}" type="slidenum">
              <a:rPr lang="it-IT" smtClean="0"/>
              <a:pPr/>
              <a:t>7</a:t>
            </a:fld>
            <a:r>
              <a:rPr lang="it-IT" dirty="0"/>
              <a:t>/10</a:t>
            </a:r>
          </a:p>
        </p:txBody>
      </p:sp>
      <p:sp>
        <p:nvSpPr>
          <p:cNvPr id="3" name="Titolo 2">
            <a:extLst>
              <a:ext uri="{FF2B5EF4-FFF2-40B4-BE49-F238E27FC236}">
                <a16:creationId xmlns:a16="http://schemas.microsoft.com/office/drawing/2014/main" id="{8996814B-17C9-1696-B553-56A31369656A}"/>
              </a:ext>
            </a:extLst>
          </p:cNvPr>
          <p:cNvSpPr>
            <a:spLocks noGrp="1"/>
          </p:cNvSpPr>
          <p:nvPr>
            <p:ph type="title"/>
          </p:nvPr>
        </p:nvSpPr>
        <p:spPr/>
        <p:txBody>
          <a:bodyPr/>
          <a:lstStyle/>
          <a:p>
            <a:r>
              <a:rPr lang="en-US" dirty="0"/>
              <a:t>Problem #4: The "Last Packet"</a:t>
            </a:r>
            <a:endParaRPr lang="it-IT" dirty="0"/>
          </a:p>
        </p:txBody>
      </p:sp>
      <p:sp>
        <p:nvSpPr>
          <p:cNvPr id="4" name="CasellaDiTesto 3">
            <a:extLst>
              <a:ext uri="{FF2B5EF4-FFF2-40B4-BE49-F238E27FC236}">
                <a16:creationId xmlns:a16="http://schemas.microsoft.com/office/drawing/2014/main" id="{4C4193DA-4442-66E5-1085-149F415DF01A}"/>
              </a:ext>
            </a:extLst>
          </p:cNvPr>
          <p:cNvSpPr txBox="1"/>
          <p:nvPr/>
        </p:nvSpPr>
        <p:spPr>
          <a:xfrm>
            <a:off x="242596" y="1212980"/>
            <a:ext cx="5924938" cy="400110"/>
          </a:xfrm>
          <a:prstGeom prst="rect">
            <a:avLst/>
          </a:prstGeom>
          <a:noFill/>
        </p:spPr>
        <p:txBody>
          <a:bodyPr wrap="square" rtlCol="0">
            <a:spAutoFit/>
          </a:bodyPr>
          <a:lstStyle/>
          <a:p>
            <a:r>
              <a:rPr lang="en-US" sz="2000" b="1" dirty="0"/>
              <a:t>No Data Left Behind: </a:t>
            </a:r>
            <a:r>
              <a:rPr lang="en-US" sz="2000" dirty="0"/>
              <a:t>Solving the Partially Filled Packet.</a:t>
            </a:r>
            <a:endParaRPr lang="it-IT" sz="2000" dirty="0"/>
          </a:p>
        </p:txBody>
      </p:sp>
      <p:sp>
        <p:nvSpPr>
          <p:cNvPr id="5" name="CasellaDiTesto 4">
            <a:extLst>
              <a:ext uri="{FF2B5EF4-FFF2-40B4-BE49-F238E27FC236}">
                <a16:creationId xmlns:a16="http://schemas.microsoft.com/office/drawing/2014/main" id="{14E10158-10AF-FFC3-B533-DA919E74578B}"/>
              </a:ext>
            </a:extLst>
          </p:cNvPr>
          <p:cNvSpPr txBox="1"/>
          <p:nvPr/>
        </p:nvSpPr>
        <p:spPr>
          <a:xfrm>
            <a:off x="388776" y="1720840"/>
            <a:ext cx="5924938" cy="3693319"/>
          </a:xfrm>
          <a:prstGeom prst="rect">
            <a:avLst/>
          </a:prstGeom>
          <a:noFill/>
        </p:spPr>
        <p:txBody>
          <a:bodyPr wrap="square" rtlCol="0">
            <a:spAutoFit/>
          </a:bodyPr>
          <a:lstStyle/>
          <a:p>
            <a:r>
              <a:rPr lang="en-US" dirty="0"/>
              <a:t>What happens when the PSI data stream (a "chunk" from the chip's SRAM) ends, but the current Ethernet packet (e.g. 1400 bytes) isn't full? We can't leave data stranded or wait forever!</a:t>
            </a:r>
          </a:p>
          <a:p>
            <a:endParaRPr lang="en-US" dirty="0"/>
          </a:p>
          <a:p>
            <a:r>
              <a:rPr lang="it-IT" b="1" dirty="0"/>
              <a:t>A </a:t>
            </a:r>
            <a:r>
              <a:rPr lang="it-IT" b="1" dirty="0" err="1"/>
              <a:t>Timeout</a:t>
            </a:r>
            <a:r>
              <a:rPr lang="it-IT" b="1" dirty="0"/>
              <a:t> Solution</a:t>
            </a:r>
            <a:r>
              <a:rPr lang="it-IT" dirty="0"/>
              <a:t>:</a:t>
            </a:r>
            <a:endParaRPr lang="en-US" dirty="0"/>
          </a:p>
          <a:p>
            <a:pPr marL="342900" indent="-342900">
              <a:buFont typeface="+mj-lt"/>
              <a:buAutoNum type="arabicPeriod"/>
            </a:pPr>
            <a:r>
              <a:rPr lang="en-US" dirty="0"/>
              <a:t> </a:t>
            </a:r>
            <a:r>
              <a:rPr lang="it-IT" dirty="0"/>
              <a:t>The </a:t>
            </a:r>
            <a:r>
              <a:rPr lang="it-IT" dirty="0" err="1"/>
              <a:t>AXI_interface_PSI</a:t>
            </a:r>
            <a:r>
              <a:rPr lang="it-IT" dirty="0"/>
              <a:t> </a:t>
            </a:r>
            <a:r>
              <a:rPr lang="en-US" dirty="0"/>
              <a:t>kept an eye on the FIFO. If it stayed empty for a brief, defined period (127 AXI clock cycles) after data had been flowing, it signaled "time's up!" for the current data chunk.</a:t>
            </a:r>
          </a:p>
          <a:p>
            <a:pPr marL="342900" indent="-342900">
              <a:buFont typeface="+mj-lt"/>
              <a:buAutoNum type="arabicPeriod"/>
            </a:pPr>
            <a:r>
              <a:rPr lang="en-US" dirty="0"/>
              <a:t>The system then smartly finalized the current Ethernet packet – even if only partially filled – and sent it on its way.</a:t>
            </a:r>
          </a:p>
          <a:p>
            <a:endParaRPr lang="it-IT" dirty="0"/>
          </a:p>
        </p:txBody>
      </p:sp>
      <p:sp>
        <p:nvSpPr>
          <p:cNvPr id="6" name="CasellaDiTesto 5">
            <a:extLst>
              <a:ext uri="{FF2B5EF4-FFF2-40B4-BE49-F238E27FC236}">
                <a16:creationId xmlns:a16="http://schemas.microsoft.com/office/drawing/2014/main" id="{C9DFAB23-08DF-1125-B9B5-D5D5B949B174}"/>
              </a:ext>
            </a:extLst>
          </p:cNvPr>
          <p:cNvSpPr txBox="1"/>
          <p:nvPr/>
        </p:nvSpPr>
        <p:spPr>
          <a:xfrm>
            <a:off x="7915316" y="1642188"/>
            <a:ext cx="3887908" cy="2031325"/>
          </a:xfrm>
          <a:prstGeom prst="rect">
            <a:avLst/>
          </a:prstGeom>
          <a:noFill/>
        </p:spPr>
        <p:txBody>
          <a:bodyPr wrap="square" rtlCol="0">
            <a:spAutoFit/>
          </a:bodyPr>
          <a:lstStyle/>
          <a:p>
            <a:r>
              <a:rPr lang="en-US" b="1" dirty="0"/>
              <a:t>Proof in the Packets:</a:t>
            </a:r>
            <a:r>
              <a:rPr lang="en-US" dirty="0"/>
              <a:t> I deliberately tested with a dataset perfectly sized to demonstrate this: larger than one packet, smaller than two. The Python script received two packets, the second correctly containing the remainder followed by padding.</a:t>
            </a:r>
            <a:endParaRPr lang="it-IT" dirty="0"/>
          </a:p>
        </p:txBody>
      </p:sp>
      <p:pic>
        <p:nvPicPr>
          <p:cNvPr id="8" name="Immagine 7" descr="Immagine che contiene schermata, testo, modello&#10;&#10;Il contenuto generato dall'IA potrebbe non essere corretto.">
            <a:extLst>
              <a:ext uri="{FF2B5EF4-FFF2-40B4-BE49-F238E27FC236}">
                <a16:creationId xmlns:a16="http://schemas.microsoft.com/office/drawing/2014/main" id="{46704A68-045C-EFAD-0043-7475A084B4B1}"/>
              </a:ext>
            </a:extLst>
          </p:cNvPr>
          <p:cNvPicPr>
            <a:picLocks noChangeAspect="1"/>
          </p:cNvPicPr>
          <p:nvPr/>
        </p:nvPicPr>
        <p:blipFill>
          <a:blip r:embed="rId2">
            <a:extLst>
              <a:ext uri="{28A0092B-C50C-407E-A947-70E740481C1C}">
                <a14:useLocalDpi xmlns:a14="http://schemas.microsoft.com/office/drawing/2010/main" val="0"/>
              </a:ext>
            </a:extLst>
          </a:blip>
          <a:srcRect t="35486" r="33135" b="45285"/>
          <a:stretch/>
        </p:blipFill>
        <p:spPr>
          <a:xfrm>
            <a:off x="7915316" y="3703599"/>
            <a:ext cx="3887908" cy="1312930"/>
          </a:xfrm>
          <a:prstGeom prst="rect">
            <a:avLst/>
          </a:prstGeom>
        </p:spPr>
      </p:pic>
      <p:sp>
        <p:nvSpPr>
          <p:cNvPr id="9" name="CasellaDiTesto 8">
            <a:extLst>
              <a:ext uri="{FF2B5EF4-FFF2-40B4-BE49-F238E27FC236}">
                <a16:creationId xmlns:a16="http://schemas.microsoft.com/office/drawing/2014/main" id="{739B0222-8C74-989D-FD31-E690FB63F7A2}"/>
              </a:ext>
            </a:extLst>
          </p:cNvPr>
          <p:cNvSpPr txBox="1"/>
          <p:nvPr/>
        </p:nvSpPr>
        <p:spPr>
          <a:xfrm>
            <a:off x="7915316" y="5095124"/>
            <a:ext cx="3887907" cy="523220"/>
          </a:xfrm>
          <a:prstGeom prst="rect">
            <a:avLst/>
          </a:prstGeom>
          <a:noFill/>
        </p:spPr>
        <p:txBody>
          <a:bodyPr wrap="square" rtlCol="0">
            <a:spAutoFit/>
          </a:bodyPr>
          <a:lstStyle/>
          <a:p>
            <a:r>
              <a:rPr lang="it-IT" sz="1400" i="1" dirty="0"/>
              <a:t>A slice of the second ethernet </a:t>
            </a:r>
            <a:r>
              <a:rPr lang="it-IT" sz="1400" i="1" dirty="0" err="1"/>
              <a:t>packet</a:t>
            </a:r>
            <a:r>
              <a:rPr lang="it-IT" sz="1400" i="1" dirty="0"/>
              <a:t> </a:t>
            </a:r>
            <a:r>
              <a:rPr lang="it-IT" sz="1400" i="1" dirty="0" err="1"/>
              <a:t>sniffed</a:t>
            </a:r>
            <a:r>
              <a:rPr lang="it-IT" sz="1400" i="1" dirty="0"/>
              <a:t> with </a:t>
            </a:r>
            <a:r>
              <a:rPr lang="it-IT" sz="1400" i="1" dirty="0" err="1"/>
              <a:t>WireShark</a:t>
            </a:r>
            <a:r>
              <a:rPr lang="it-IT" sz="1400" i="1" dirty="0"/>
              <a:t> and </a:t>
            </a:r>
            <a:r>
              <a:rPr lang="it-IT" sz="1400" i="1" dirty="0" err="1"/>
              <a:t>filled</a:t>
            </a:r>
            <a:r>
              <a:rPr lang="it-IT" sz="1400" i="1" dirty="0"/>
              <a:t> with </a:t>
            </a:r>
            <a:r>
              <a:rPr lang="it-IT" sz="1400" i="1" dirty="0" err="1"/>
              <a:t>zeros</a:t>
            </a:r>
            <a:r>
              <a:rPr lang="it-IT" sz="1400" i="1" dirty="0"/>
              <a:t>.</a:t>
            </a:r>
          </a:p>
        </p:txBody>
      </p:sp>
    </p:spTree>
    <p:extLst>
      <p:ext uri="{BB962C8B-B14F-4D97-AF65-F5344CB8AC3E}">
        <p14:creationId xmlns:p14="http://schemas.microsoft.com/office/powerpoint/2010/main" val="297034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6B170A76-136E-F619-3181-1778ED903B61}"/>
              </a:ext>
            </a:extLst>
          </p:cNvPr>
          <p:cNvSpPr>
            <a:spLocks noGrp="1"/>
          </p:cNvSpPr>
          <p:nvPr>
            <p:ph type="sldNum" sz="quarter" idx="12"/>
          </p:nvPr>
        </p:nvSpPr>
        <p:spPr/>
        <p:txBody>
          <a:bodyPr/>
          <a:lstStyle/>
          <a:p>
            <a:fld id="{DCE09022-C08B-4F34-B9F0-43AC160DA04C}" type="slidenum">
              <a:rPr lang="it-IT" smtClean="0"/>
              <a:pPr/>
              <a:t>8</a:t>
            </a:fld>
            <a:r>
              <a:rPr lang="it-IT" dirty="0"/>
              <a:t>/10</a:t>
            </a:r>
          </a:p>
        </p:txBody>
      </p:sp>
      <p:sp>
        <p:nvSpPr>
          <p:cNvPr id="3" name="Titolo 2">
            <a:extLst>
              <a:ext uri="{FF2B5EF4-FFF2-40B4-BE49-F238E27FC236}">
                <a16:creationId xmlns:a16="http://schemas.microsoft.com/office/drawing/2014/main" id="{2760F023-5957-8B7C-9C9D-D6704DFC5898}"/>
              </a:ext>
            </a:extLst>
          </p:cNvPr>
          <p:cNvSpPr>
            <a:spLocks noGrp="1"/>
          </p:cNvSpPr>
          <p:nvPr>
            <p:ph type="title"/>
          </p:nvPr>
        </p:nvSpPr>
        <p:spPr/>
        <p:txBody>
          <a:bodyPr/>
          <a:lstStyle/>
          <a:p>
            <a:r>
              <a:rPr lang="it-IT" dirty="0" err="1"/>
              <a:t>Final</a:t>
            </a:r>
            <a:r>
              <a:rPr lang="it-IT" dirty="0"/>
              <a:t> </a:t>
            </a:r>
            <a:r>
              <a:rPr lang="it-IT" dirty="0" err="1"/>
              <a:t>tests</a:t>
            </a:r>
            <a:endParaRPr lang="it-IT" dirty="0"/>
          </a:p>
        </p:txBody>
      </p:sp>
      <p:sp>
        <p:nvSpPr>
          <p:cNvPr id="4" name="CasellaDiTesto 3">
            <a:extLst>
              <a:ext uri="{FF2B5EF4-FFF2-40B4-BE49-F238E27FC236}">
                <a16:creationId xmlns:a16="http://schemas.microsoft.com/office/drawing/2014/main" id="{DE565601-3D8C-7289-6B19-E48B2529CC02}"/>
              </a:ext>
            </a:extLst>
          </p:cNvPr>
          <p:cNvSpPr txBox="1"/>
          <p:nvPr/>
        </p:nvSpPr>
        <p:spPr>
          <a:xfrm>
            <a:off x="541177" y="1240971"/>
            <a:ext cx="3601616" cy="461665"/>
          </a:xfrm>
          <a:prstGeom prst="rect">
            <a:avLst/>
          </a:prstGeom>
          <a:noFill/>
        </p:spPr>
        <p:txBody>
          <a:bodyPr wrap="square" rtlCol="0">
            <a:spAutoFit/>
          </a:bodyPr>
          <a:lstStyle/>
          <a:p>
            <a:r>
              <a:rPr lang="it-IT" sz="2400" b="1" dirty="0"/>
              <a:t>A Multi-Angle </a:t>
            </a:r>
            <a:r>
              <a:rPr lang="it-IT" sz="2400" b="1" dirty="0" err="1"/>
              <a:t>Verification</a:t>
            </a:r>
            <a:endParaRPr lang="it-IT" sz="2400" b="1" dirty="0"/>
          </a:p>
        </p:txBody>
      </p:sp>
      <p:sp>
        <p:nvSpPr>
          <p:cNvPr id="5" name="CasellaDiTesto 4">
            <a:extLst>
              <a:ext uri="{FF2B5EF4-FFF2-40B4-BE49-F238E27FC236}">
                <a16:creationId xmlns:a16="http://schemas.microsoft.com/office/drawing/2014/main" id="{1BFABF0D-B919-6438-331A-B067860F2F4D}"/>
              </a:ext>
            </a:extLst>
          </p:cNvPr>
          <p:cNvSpPr txBox="1"/>
          <p:nvPr/>
        </p:nvSpPr>
        <p:spPr>
          <a:xfrm>
            <a:off x="541177" y="1875453"/>
            <a:ext cx="5673012" cy="3970318"/>
          </a:xfrm>
          <a:prstGeom prst="rect">
            <a:avLst/>
          </a:prstGeom>
          <a:noFill/>
        </p:spPr>
        <p:txBody>
          <a:bodyPr wrap="square" rtlCol="0">
            <a:spAutoFit/>
          </a:bodyPr>
          <a:lstStyle/>
          <a:p>
            <a:pPr marL="285750" indent="-285750">
              <a:buFont typeface="Arial" panose="020B0604020202020204" pitchFamily="34" charset="0"/>
              <a:buChar char="•"/>
            </a:pPr>
            <a:r>
              <a:rPr lang="it-IT" b="1" dirty="0"/>
              <a:t>Python ‘‘sniffer’’ (</a:t>
            </a:r>
            <a:r>
              <a:rPr lang="it-IT" b="1" i="1" dirty="0"/>
              <a:t>sniff.py</a:t>
            </a:r>
            <a:r>
              <a:rPr lang="it-IT" b="1" dirty="0"/>
              <a:t>): </a:t>
            </a:r>
            <a:r>
              <a:rPr lang="en-US" dirty="0"/>
              <a:t>I wrote a script that captured live Ethernet packets sent by the FPGA, checking their origin (MAC address), and carefully extracting the precious data payload.</a:t>
            </a:r>
          </a:p>
          <a:p>
            <a:pPr marL="285750" indent="-285750">
              <a:buFont typeface="Arial" panose="020B0604020202020204" pitchFamily="34" charset="0"/>
              <a:buChar char="•"/>
            </a:pPr>
            <a:r>
              <a:rPr lang="en-US" b="1" dirty="0"/>
              <a:t>Visual Confirmation (Matplotlib):</a:t>
            </a:r>
            <a:r>
              <a:rPr lang="en-US" dirty="0"/>
              <a:t> The extracted 16-bit data samples were plotted, beautifully re-creating the 4 periods of the test sine wave – a clear sign of end-to-end success!</a:t>
            </a:r>
          </a:p>
          <a:p>
            <a:pPr marL="285750" indent="-285750">
              <a:buFont typeface="Arial" panose="020B0604020202020204" pitchFamily="34" charset="0"/>
              <a:buChar char="•"/>
            </a:pPr>
            <a:r>
              <a:rPr lang="en-US" b="1" dirty="0"/>
              <a:t>Wireshark</a:t>
            </a:r>
            <a:r>
              <a:rPr lang="en-US" dirty="0"/>
              <a:t> let us inspect every header and byte of the packets. </a:t>
            </a:r>
          </a:p>
          <a:p>
            <a:pPr marL="285750" indent="-285750">
              <a:buFont typeface="Arial" panose="020B0604020202020204" pitchFamily="34" charset="0"/>
              <a:buChar char="•"/>
            </a:pPr>
            <a:r>
              <a:rPr lang="en-US" dirty="0"/>
              <a:t>A </a:t>
            </a:r>
            <a:r>
              <a:rPr lang="en-US" b="1" dirty="0" err="1"/>
              <a:t>Saleae</a:t>
            </a:r>
            <a:r>
              <a:rPr lang="en-US" b="1" dirty="0"/>
              <a:t> Logic Analyzer </a:t>
            </a:r>
            <a:r>
              <a:rPr lang="en-US" dirty="0"/>
              <a:t>showed us the real-time electrical signals on the FPGA pins, confirming SPI commands were read </a:t>
            </a:r>
            <a:r>
              <a:rPr lang="en-US" i="1" dirty="0"/>
              <a:t>before</a:t>
            </a:r>
            <a:r>
              <a:rPr lang="en-US" dirty="0"/>
              <a:t> the PSI stream began, exactly as designed.</a:t>
            </a:r>
            <a:endParaRPr lang="it-IT" dirty="0"/>
          </a:p>
        </p:txBody>
      </p:sp>
      <p:pic>
        <p:nvPicPr>
          <p:cNvPr id="9" name="Immagine 8" descr="Immagine che contiene schermata, testo, software, Software multimediale&#10;&#10;Il contenuto generato dall'IA potrebbe non essere corretto.">
            <a:extLst>
              <a:ext uri="{FF2B5EF4-FFF2-40B4-BE49-F238E27FC236}">
                <a16:creationId xmlns:a16="http://schemas.microsoft.com/office/drawing/2014/main" id="{655009AF-448E-EB91-5B13-677637DE93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2564" y="3719609"/>
            <a:ext cx="4279095" cy="2126162"/>
          </a:xfrm>
          <a:prstGeom prst="rect">
            <a:avLst/>
          </a:prstGeom>
        </p:spPr>
      </p:pic>
      <p:pic>
        <p:nvPicPr>
          <p:cNvPr id="11" name="Immagine 10" descr="Immagine che contiene testo, linea, Diagramma, diagramma&#10;&#10;Il contenuto generato dall'IA potrebbe non essere corretto.">
            <a:extLst>
              <a:ext uri="{FF2B5EF4-FFF2-40B4-BE49-F238E27FC236}">
                <a16:creationId xmlns:a16="http://schemas.microsoft.com/office/drawing/2014/main" id="{1559D79B-6DCC-76CA-CDEF-5DF40032AC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2563" y="1012229"/>
            <a:ext cx="4279095" cy="2376957"/>
          </a:xfrm>
          <a:prstGeom prst="rect">
            <a:avLst/>
          </a:prstGeom>
        </p:spPr>
      </p:pic>
      <p:sp>
        <p:nvSpPr>
          <p:cNvPr id="12" name="CasellaDiTesto 11">
            <a:extLst>
              <a:ext uri="{FF2B5EF4-FFF2-40B4-BE49-F238E27FC236}">
                <a16:creationId xmlns:a16="http://schemas.microsoft.com/office/drawing/2014/main" id="{38C4EBFC-C07F-3E1D-33C8-4945051E5BC0}"/>
              </a:ext>
            </a:extLst>
          </p:cNvPr>
          <p:cNvSpPr txBox="1"/>
          <p:nvPr/>
        </p:nvSpPr>
        <p:spPr>
          <a:xfrm>
            <a:off x="7145419" y="3384463"/>
            <a:ext cx="4413381" cy="261610"/>
          </a:xfrm>
          <a:prstGeom prst="rect">
            <a:avLst/>
          </a:prstGeom>
          <a:noFill/>
        </p:spPr>
        <p:txBody>
          <a:bodyPr wrap="square" rtlCol="0">
            <a:spAutoFit/>
          </a:bodyPr>
          <a:lstStyle/>
          <a:p>
            <a:r>
              <a:rPr lang="it-IT" sz="1100" i="1" dirty="0" err="1"/>
              <a:t>Sinusoid</a:t>
            </a:r>
            <a:r>
              <a:rPr lang="it-IT" sz="1100" i="1" dirty="0"/>
              <a:t> </a:t>
            </a:r>
            <a:r>
              <a:rPr lang="it-IT" sz="1100" i="1" dirty="0" err="1"/>
              <a:t>plotted</a:t>
            </a:r>
            <a:r>
              <a:rPr lang="it-IT" sz="1100" i="1" dirty="0"/>
              <a:t> by the </a:t>
            </a:r>
            <a:r>
              <a:rPr lang="it-IT" sz="1100" i="1" dirty="0" err="1"/>
              <a:t>python</a:t>
            </a:r>
            <a:r>
              <a:rPr lang="it-IT" sz="1100" i="1" dirty="0"/>
              <a:t> script, </a:t>
            </a:r>
            <a:r>
              <a:rPr lang="it-IT" sz="1100" i="1" dirty="0" err="1"/>
              <a:t>including</a:t>
            </a:r>
            <a:r>
              <a:rPr lang="it-IT" sz="1100" i="1" dirty="0"/>
              <a:t> the </a:t>
            </a:r>
            <a:r>
              <a:rPr lang="it-IT" sz="1100" i="1" dirty="0" err="1"/>
              <a:t>final</a:t>
            </a:r>
            <a:r>
              <a:rPr lang="it-IT" sz="1100" i="1" dirty="0"/>
              <a:t> </a:t>
            </a:r>
            <a:r>
              <a:rPr lang="it-IT" sz="1100" i="1" dirty="0" err="1"/>
              <a:t>zeros</a:t>
            </a:r>
            <a:r>
              <a:rPr lang="it-IT" sz="1100" i="1" dirty="0"/>
              <a:t> of </a:t>
            </a:r>
            <a:r>
              <a:rPr lang="it-IT" sz="1100" i="1" dirty="0" err="1"/>
              <a:t>padding</a:t>
            </a:r>
            <a:r>
              <a:rPr lang="it-IT" sz="1100" i="1" dirty="0"/>
              <a:t>.</a:t>
            </a:r>
          </a:p>
        </p:txBody>
      </p:sp>
      <p:sp>
        <p:nvSpPr>
          <p:cNvPr id="13" name="CasellaDiTesto 12">
            <a:extLst>
              <a:ext uri="{FF2B5EF4-FFF2-40B4-BE49-F238E27FC236}">
                <a16:creationId xmlns:a16="http://schemas.microsoft.com/office/drawing/2014/main" id="{831D0DAD-263A-B2F1-477F-F500AAFEADB5}"/>
              </a:ext>
            </a:extLst>
          </p:cNvPr>
          <p:cNvSpPr txBox="1"/>
          <p:nvPr/>
        </p:nvSpPr>
        <p:spPr>
          <a:xfrm>
            <a:off x="7212562" y="5919306"/>
            <a:ext cx="4279095" cy="261610"/>
          </a:xfrm>
          <a:prstGeom prst="rect">
            <a:avLst/>
          </a:prstGeom>
          <a:noFill/>
        </p:spPr>
        <p:txBody>
          <a:bodyPr wrap="square" rtlCol="0">
            <a:spAutoFit/>
          </a:bodyPr>
          <a:lstStyle/>
          <a:p>
            <a:pPr algn="ctr"/>
            <a:r>
              <a:rPr lang="it-IT" sz="1100" i="1" dirty="0" err="1"/>
              <a:t>Saleae</a:t>
            </a:r>
            <a:r>
              <a:rPr lang="it-IT" sz="1100" i="1" dirty="0"/>
              <a:t> </a:t>
            </a:r>
            <a:r>
              <a:rPr lang="it-IT" sz="1100" i="1" dirty="0" err="1"/>
              <a:t>Logic</a:t>
            </a:r>
            <a:r>
              <a:rPr lang="it-IT" sz="1100" i="1" dirty="0"/>
              <a:t> Analyzer </a:t>
            </a:r>
            <a:r>
              <a:rPr lang="it-IT" sz="1100" i="1" dirty="0" err="1"/>
              <a:t>mesurements</a:t>
            </a:r>
            <a:r>
              <a:rPr lang="it-IT" sz="1100" i="1" dirty="0"/>
              <a:t>.</a:t>
            </a:r>
          </a:p>
        </p:txBody>
      </p:sp>
    </p:spTree>
    <p:extLst>
      <p:ext uri="{BB962C8B-B14F-4D97-AF65-F5344CB8AC3E}">
        <p14:creationId xmlns:p14="http://schemas.microsoft.com/office/powerpoint/2010/main" val="342150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A3C21FC3-7804-C2DE-40DC-7590FD957891}"/>
              </a:ext>
            </a:extLst>
          </p:cNvPr>
          <p:cNvSpPr>
            <a:spLocks noGrp="1"/>
          </p:cNvSpPr>
          <p:nvPr>
            <p:ph type="sldNum" sz="quarter" idx="12"/>
          </p:nvPr>
        </p:nvSpPr>
        <p:spPr/>
        <p:txBody>
          <a:bodyPr/>
          <a:lstStyle/>
          <a:p>
            <a:fld id="{DCE09022-C08B-4F34-B9F0-43AC160DA04C}" type="slidenum">
              <a:rPr lang="it-IT" smtClean="0"/>
              <a:pPr/>
              <a:t>9</a:t>
            </a:fld>
            <a:r>
              <a:rPr lang="it-IT" dirty="0"/>
              <a:t>/10</a:t>
            </a:r>
          </a:p>
        </p:txBody>
      </p:sp>
      <p:sp>
        <p:nvSpPr>
          <p:cNvPr id="3" name="Titolo 2">
            <a:extLst>
              <a:ext uri="{FF2B5EF4-FFF2-40B4-BE49-F238E27FC236}">
                <a16:creationId xmlns:a16="http://schemas.microsoft.com/office/drawing/2014/main" id="{E26F4DDB-4F13-3DBC-9E54-BDA505C9C697}"/>
              </a:ext>
            </a:extLst>
          </p:cNvPr>
          <p:cNvSpPr>
            <a:spLocks noGrp="1"/>
          </p:cNvSpPr>
          <p:nvPr>
            <p:ph type="title"/>
          </p:nvPr>
        </p:nvSpPr>
        <p:spPr/>
        <p:txBody>
          <a:bodyPr/>
          <a:lstStyle/>
          <a:p>
            <a:r>
              <a:rPr lang="it-IT" dirty="0"/>
              <a:t>The </a:t>
            </a:r>
            <a:r>
              <a:rPr lang="it-IT" dirty="0" err="1"/>
              <a:t>Wins</a:t>
            </a:r>
            <a:r>
              <a:rPr lang="it-IT" dirty="0"/>
              <a:t>: Performance &amp; Innovation</a:t>
            </a:r>
          </a:p>
        </p:txBody>
      </p:sp>
      <p:sp>
        <p:nvSpPr>
          <p:cNvPr id="4" name="CasellaDiTesto 3">
            <a:extLst>
              <a:ext uri="{FF2B5EF4-FFF2-40B4-BE49-F238E27FC236}">
                <a16:creationId xmlns:a16="http://schemas.microsoft.com/office/drawing/2014/main" id="{C97DD6CB-9F1A-0C4E-4F7A-F7321D87310E}"/>
              </a:ext>
            </a:extLst>
          </p:cNvPr>
          <p:cNvSpPr txBox="1"/>
          <p:nvPr/>
        </p:nvSpPr>
        <p:spPr>
          <a:xfrm>
            <a:off x="1199826" y="1490007"/>
            <a:ext cx="8262128" cy="4154984"/>
          </a:xfrm>
          <a:prstGeom prst="rect">
            <a:avLst/>
          </a:prstGeom>
          <a:noFill/>
        </p:spPr>
        <p:txBody>
          <a:bodyPr wrap="square" rtlCol="0">
            <a:spAutoFit/>
          </a:bodyPr>
          <a:lstStyle/>
          <a:p>
            <a:r>
              <a:rPr lang="it-IT" sz="2400" b="1" dirty="0"/>
              <a:t>Key </a:t>
            </a:r>
            <a:r>
              <a:rPr lang="it-IT" sz="2400" b="1" dirty="0" err="1"/>
              <a:t>Achievements</a:t>
            </a:r>
            <a:r>
              <a:rPr lang="it-IT" sz="2400" b="1" dirty="0"/>
              <a:t> </a:t>
            </a:r>
            <a:r>
              <a:rPr lang="it-IT" sz="2400" b="1" dirty="0" err="1"/>
              <a:t>Unlocked</a:t>
            </a:r>
            <a:r>
              <a:rPr lang="it-IT" sz="2400" b="1" dirty="0"/>
              <a:t>:</a:t>
            </a:r>
          </a:p>
          <a:p>
            <a:endParaRPr lang="it-IT" sz="2400" b="1" dirty="0"/>
          </a:p>
          <a:p>
            <a:pPr marL="285750" indent="-285750">
              <a:buFont typeface="Arial" panose="020B0604020202020204" pitchFamily="34" charset="0"/>
              <a:buChar char="•"/>
            </a:pPr>
            <a:r>
              <a:rPr lang="en-US" b="1" dirty="0"/>
              <a:t>Blazing Speed:</a:t>
            </a:r>
            <a:r>
              <a:rPr lang="en-US" dirty="0"/>
              <a:t> Flawless capture of 100 MHz PSI data and approximately 98 Mbps Ethernet delivery.</a:t>
            </a:r>
          </a:p>
          <a:p>
            <a:endParaRPr lang="it-IT" dirty="0"/>
          </a:p>
          <a:p>
            <a:pPr marL="285750" indent="-285750">
              <a:buFont typeface="Arial" panose="020B0604020202020204" pitchFamily="34" charset="0"/>
              <a:buChar char="•"/>
            </a:pPr>
            <a:r>
              <a:rPr lang="en-US" b="1" dirty="0"/>
              <a:t>Data You Can Trust:</a:t>
            </a:r>
            <a:r>
              <a:rPr lang="en-US" dirty="0"/>
              <a:t> Confirmed end-to-end data integrity.</a:t>
            </a:r>
          </a:p>
          <a:p>
            <a:endParaRPr lang="it-IT" dirty="0"/>
          </a:p>
          <a:p>
            <a:pPr marL="285750" indent="-285750">
              <a:buFont typeface="Arial" panose="020B0604020202020204" pitchFamily="34" charset="0"/>
              <a:buChar char="•"/>
            </a:pPr>
            <a:r>
              <a:rPr lang="en-US" b="1" dirty="0"/>
              <a:t>Built for Flexibility:</a:t>
            </a:r>
            <a:r>
              <a:rPr lang="en-US" dirty="0"/>
              <a:t> Soft-programmable SPI for future chip interactions.</a:t>
            </a:r>
          </a:p>
          <a:p>
            <a:endParaRPr lang="it-IT" dirty="0"/>
          </a:p>
          <a:p>
            <a:pPr marL="285750" indent="-285750">
              <a:buFont typeface="Arial" panose="020B0604020202020204" pitchFamily="34" charset="0"/>
              <a:buChar char="•"/>
            </a:pPr>
            <a:r>
              <a:rPr lang="en-US" b="1" dirty="0"/>
              <a:t>Perfect integration: </a:t>
            </a:r>
            <a:r>
              <a:rPr lang="en-US" dirty="0"/>
              <a:t>Efficient and nearly invisible FIFO operations and AXI transaction parametrized by packet length.</a:t>
            </a:r>
          </a:p>
          <a:p>
            <a:endParaRPr lang="en-US" dirty="0"/>
          </a:p>
          <a:p>
            <a:pPr marL="285750" indent="-285750">
              <a:buFont typeface="Arial" panose="020B0604020202020204" pitchFamily="34" charset="0"/>
              <a:buChar char="•"/>
            </a:pPr>
            <a:r>
              <a:rPr lang="en-US" b="1" dirty="0"/>
              <a:t>User friendly result interpretation: </a:t>
            </a:r>
            <a:r>
              <a:rPr lang="en-US" dirty="0"/>
              <a:t>Intelligent handling of the final data packet and clear display of results.</a:t>
            </a:r>
            <a:endParaRPr lang="it-IT" dirty="0"/>
          </a:p>
        </p:txBody>
      </p:sp>
      <p:pic>
        <p:nvPicPr>
          <p:cNvPr id="4100" name="Picture 4" descr="✓ Check Mark Button on Apple iOS 10.3">
            <a:extLst>
              <a:ext uri="{FF2B5EF4-FFF2-40B4-BE49-F238E27FC236}">
                <a16:creationId xmlns:a16="http://schemas.microsoft.com/office/drawing/2014/main" id="{0DB1F3F7-09AC-6901-BDE2-ECF2A9D9D5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1954" y="2230120"/>
            <a:ext cx="4318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 Check Mark Button on Apple iOS 10.3">
            <a:extLst>
              <a:ext uri="{FF2B5EF4-FFF2-40B4-BE49-F238E27FC236}">
                <a16:creationId xmlns:a16="http://schemas.microsoft.com/office/drawing/2014/main" id="{907461D4-DB27-9806-A1BE-791ECDDDC4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1954" y="2873592"/>
            <a:ext cx="4318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 Check Mark Button on Apple iOS 10.3">
            <a:extLst>
              <a:ext uri="{FF2B5EF4-FFF2-40B4-BE49-F238E27FC236}">
                <a16:creationId xmlns:a16="http://schemas.microsoft.com/office/drawing/2014/main" id="{3290B650-F95B-A54F-9FCD-6D10C05295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1954" y="3528805"/>
            <a:ext cx="4318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 Check Mark Button on Apple iOS 10.3">
            <a:extLst>
              <a:ext uri="{FF2B5EF4-FFF2-40B4-BE49-F238E27FC236}">
                <a16:creationId xmlns:a16="http://schemas.microsoft.com/office/drawing/2014/main" id="{693B86E9-655B-A535-1EBA-5A85D7FD31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1954" y="4232719"/>
            <a:ext cx="431800" cy="431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 Check Mark Button on Apple iOS 10.3">
            <a:extLst>
              <a:ext uri="{FF2B5EF4-FFF2-40B4-BE49-F238E27FC236}">
                <a16:creationId xmlns:a16="http://schemas.microsoft.com/office/drawing/2014/main" id="{571726A6-64E1-100F-E229-D2B372FFC9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61954" y="4970993"/>
            <a:ext cx="431800" cy="43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946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1190</Words>
  <Application>Microsoft Office PowerPoint</Application>
  <PresentationFormat>Widescreen</PresentationFormat>
  <Paragraphs>89</Paragraphs>
  <Slides>10</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-apple-system</vt:lpstr>
      <vt:lpstr>Arial</vt:lpstr>
      <vt:lpstr>Calibri</vt:lpstr>
      <vt:lpstr>Calibri Light</vt:lpstr>
      <vt:lpstr>Office Theme</vt:lpstr>
      <vt:lpstr>HDL implementation  of an ASIC testing interface </vt:lpstr>
      <vt:lpstr>The Core Challenge: A High-Speed Data Puzzle</vt:lpstr>
      <vt:lpstr>More Than Just an Interface</vt:lpstr>
      <vt:lpstr>Problem #1: Building for an Invisible Target</vt:lpstr>
      <vt:lpstr>Problem #2: The 100 Mbps Data Deluge</vt:lpstr>
      <vt:lpstr>Problem #3: Hitting Nearly 100 Mbps on Ethernet</vt:lpstr>
      <vt:lpstr>Problem #4: The "Last Packet"</vt:lpstr>
      <vt:lpstr>Final tests</vt:lpstr>
      <vt:lpstr>The Wins: Performance &amp; Innovation</vt:lpstr>
      <vt:lpstr>Looking Back &amp; Forward: A Rewarding Journey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Riccardo Simonetti</dc:creator>
  <cp:lastModifiedBy>Simone Ranfoni</cp:lastModifiedBy>
  <cp:revision>11</cp:revision>
  <dcterms:created xsi:type="dcterms:W3CDTF">2019-02-13T14:58:22Z</dcterms:created>
  <dcterms:modified xsi:type="dcterms:W3CDTF">2025-05-31T12:32:48Z</dcterms:modified>
</cp:coreProperties>
</file>