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mlg-ulb/creditcardfrau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15816" y="864332"/>
            <a:ext cx="12192000" cy="78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r>
              <a:rPr lang="en-US" dirty="0" smtClean="0"/>
              <a:t>CREDIT CARD FRAUD DETECTION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191" y="3498554"/>
            <a:ext cx="54967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In this lecture </a:t>
            </a:r>
            <a:r>
              <a:rPr lang="en-US" sz="2400" u="sng" dirty="0" smtClean="0">
                <a:solidFill>
                  <a:schemeClr val="bg1"/>
                </a:solidFill>
                <a:hlinkClick r:id="rId2"/>
              </a:rPr>
              <a:t>Kaggle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Credit </a:t>
            </a:r>
            <a:r>
              <a:rPr lang="en-US" sz="2400" u="sng" dirty="0" smtClean="0">
                <a:solidFill>
                  <a:schemeClr val="bg1"/>
                </a:solidFill>
                <a:hlinkClick r:id="rId2"/>
              </a:rPr>
              <a:t>Car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Fraud Detection</a:t>
            </a:r>
            <a:r>
              <a:rPr lang="en-US" sz="2400" dirty="0">
                <a:solidFill>
                  <a:schemeClr val="bg1"/>
                </a:solidFill>
              </a:rPr>
              <a:t> dataset </a:t>
            </a:r>
            <a:r>
              <a:rPr lang="en-US" sz="2400" dirty="0" smtClean="0">
                <a:solidFill>
                  <a:schemeClr val="bg1"/>
                </a:solidFill>
              </a:rPr>
              <a:t>is used to </a:t>
            </a:r>
            <a:r>
              <a:rPr lang="en-US" sz="2400" dirty="0">
                <a:solidFill>
                  <a:schemeClr val="bg1"/>
                </a:solidFill>
              </a:rPr>
              <a:t>demonstrate </a:t>
            </a:r>
            <a:r>
              <a:rPr lang="en-US" sz="2400" dirty="0" smtClean="0">
                <a:solidFill>
                  <a:schemeClr val="bg1"/>
                </a:solidFill>
              </a:rPr>
              <a:t>that how </a:t>
            </a:r>
            <a:r>
              <a:rPr lang="en-US" sz="2400" dirty="0">
                <a:solidFill>
                  <a:schemeClr val="bg1"/>
                </a:solidFill>
              </a:rPr>
              <a:t>to train a classification model </a:t>
            </a:r>
            <a:r>
              <a:rPr lang="en-US" sz="2400" dirty="0" smtClean="0">
                <a:solidFill>
                  <a:schemeClr val="bg1"/>
                </a:solidFill>
              </a:rPr>
              <a:t>for imbalanced classes.</a:t>
            </a:r>
            <a:endParaRPr lang="en-US" sz="2400" dirty="0" smtClean="0">
              <a:solidFill>
                <a:schemeClr val="bg1"/>
              </a:solidFill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5"/>
              </a:solidFill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Open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65" y="1648638"/>
            <a:ext cx="5753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02" y="493397"/>
            <a:ext cx="9786815" cy="78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VALIDATION SET AND CLASS IMBALANCE</a:t>
            </a:r>
            <a:r>
              <a:rPr lang="en-US" b="1" dirty="0" smtClean="0"/>
              <a:t>     </a:t>
            </a: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1" y="1555995"/>
            <a:ext cx="9156320" cy="33598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13" y="3979731"/>
            <a:ext cx="5915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5816" y="866480"/>
            <a:ext cx="91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 MODEL 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53" y="2119190"/>
            <a:ext cx="7072923" cy="36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956431" y="979684"/>
            <a:ext cx="25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AUGMENTATION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61" y="803148"/>
            <a:ext cx="71628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519" y="641571"/>
            <a:ext cx="8566512" cy="78430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RESEULTS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191" y="1859340"/>
            <a:ext cx="10860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dobe Caslon Pro Bold" panose="0205070206050A020403" pitchFamily="18" charset="0"/>
              </a:rPr>
              <a:t>At the end of training, out of 56,961 validation </a:t>
            </a:r>
            <a:r>
              <a:rPr lang="en-US" sz="2400" dirty="0" smtClean="0">
                <a:latin typeface="Adobe Caslon Pro Bold" panose="0205070206050A020403" pitchFamily="18" charset="0"/>
              </a:rPr>
              <a:t>transactions:</a:t>
            </a:r>
          </a:p>
          <a:p>
            <a:endParaRPr lang="en-US" sz="2400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obe Caslon Pro Bold" panose="0205070206050A020403" pitchFamily="18" charset="0"/>
              </a:rPr>
              <a:t>Correctly identifying 66 of them as </a:t>
            </a:r>
            <a:r>
              <a:rPr lang="en-US" sz="2400" dirty="0" smtClean="0">
                <a:latin typeface="Adobe Caslon Pro Bold" panose="0205070206050A020403" pitchFamily="18" charset="0"/>
              </a:rPr>
              <a:t>fraudulent.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Missing </a:t>
            </a:r>
            <a:r>
              <a:rPr lang="en-US" sz="24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9 fraudulent </a:t>
            </a:r>
            <a:r>
              <a:rPr lang="en-US" sz="24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At the cost of incorrectly flagging 441 legitimate </a:t>
            </a:r>
            <a:r>
              <a:rPr lang="en-US" sz="24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In the real world, one would put an even higher weight on class 1, so as to reflect that False Negatives are more costly than False Positives</a:t>
            </a:r>
            <a:r>
              <a:rPr lang="en-US" sz="24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.</a:t>
            </a:r>
          </a:p>
          <a:p>
            <a:endParaRPr lang="en-US" sz="2400" dirty="0">
              <a:latin typeface="Adobe Caslon Pro Bold" panose="0205070206050A020403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Next time your credit card gets declined in an online purchase -- this is why.</a:t>
            </a:r>
            <a:endParaRPr lang="en-US" sz="2400" b="0" i="0" dirty="0">
              <a:solidFill>
                <a:schemeClr val="bg1"/>
              </a:solidFill>
              <a:effectLst/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259</TotalTime>
  <Words>98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Caslon Pro Bold</vt:lpstr>
      <vt:lpstr>Arial</vt:lpstr>
      <vt:lpstr>Gill Sans MT</vt:lpstr>
      <vt:lpstr>Open Sans</vt:lpstr>
      <vt:lpstr>Wingdings 2</vt:lpstr>
      <vt:lpstr>Dividend</vt:lpstr>
      <vt:lpstr>       CREDIT CARD FRAUD DETECTION  </vt:lpstr>
      <vt:lpstr> VALIDATION SET AND CLASS IMBALANCE                     </vt:lpstr>
      <vt:lpstr>PowerPoint Presentation</vt:lpstr>
      <vt:lpstr>PowerPoint Presentation</vt:lpstr>
      <vt:lpstr> RESEULTS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Programe: 8-sided dice that runs on a quantum computer</dc:title>
  <dc:creator>junaid</dc:creator>
  <cp:lastModifiedBy>junaid</cp:lastModifiedBy>
  <cp:revision>59</cp:revision>
  <dcterms:created xsi:type="dcterms:W3CDTF">2021-05-27T07:41:34Z</dcterms:created>
  <dcterms:modified xsi:type="dcterms:W3CDTF">2021-05-29T16:43:07Z</dcterms:modified>
</cp:coreProperties>
</file>