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22" d="100"/>
          <a:sy n="122" d="100"/>
        </p:scale>
        <p:origin x="9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1479643"/>
            <a:ext cx="11266932"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r>
              <a:rPr lang="en-US" sz="2000" dirty="0">
                <a:latin typeface="Adobe Caslon Pro Bold" panose="0205070206050A020403" pitchFamily="18" charset="0"/>
              </a:rPr>
              <a:t>Machine Learning in Natural Language Processing has traditionally been performed with recurrent neural networks. Recurrent, here, means that when a sequence is processed, the hidden state (or ‘memory’) that is used for generating a prediction for a token is also passed on, so that it can be used when generating the subsequent </a:t>
            </a:r>
            <a:r>
              <a:rPr lang="en-US" sz="2000" dirty="0" smtClean="0">
                <a:latin typeface="Adobe Caslon Pro Bold" panose="0205070206050A020403" pitchFamily="18" charset="0"/>
              </a:rPr>
              <a:t>prediction.</a:t>
            </a:r>
            <a:r>
              <a:rPr kumimoji="0" lang="en-US" altLang="en-US" sz="2000" b="0" i="0" u="none" strike="noStrike" cap="none" normalizeH="0" baseline="0" dirty="0" smtClean="0">
                <a:ln>
                  <a:noFill/>
                </a:ln>
                <a:solidFill>
                  <a:schemeClr val="tx1"/>
                </a:solidFill>
                <a:effectLst/>
                <a:latin typeface="Adobe Caslon Pro Bold" panose="0205070206050A020403" pitchFamily="18" charset="0"/>
              </a:rPr>
              <a:t> </a:t>
            </a:r>
          </a:p>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a:p>
            <a:pPr marL="342900" lvl="0" indent="-342900" algn="just" defTabSz="914400">
              <a:buFont typeface="Arial" panose="020B0604020202020204" pitchFamily="34" charset="0"/>
              <a:buChar char="•"/>
            </a:pPr>
            <a:r>
              <a:rPr lang="en-US" sz="2000" dirty="0">
                <a:latin typeface="Adobe Caslon Pro Bold" panose="0205070206050A020403" pitchFamily="18" charset="0"/>
              </a:rPr>
              <a:t>A </a:t>
            </a:r>
            <a:r>
              <a:rPr lang="en-US" sz="2000" b="1" dirty="0">
                <a:latin typeface="Adobe Caslon Pro Bold" panose="0205070206050A020403" pitchFamily="18" charset="0"/>
              </a:rPr>
              <a:t>recurrent neural network</a:t>
            </a:r>
            <a:r>
              <a:rPr lang="en-US" sz="2000" dirty="0">
                <a:latin typeface="Adobe Caslon Pro Bold" panose="0205070206050A020403" pitchFamily="18" charset="0"/>
              </a:rPr>
              <a:t> (</a:t>
            </a:r>
            <a:r>
              <a:rPr lang="en-US" sz="2000" b="1" dirty="0">
                <a:latin typeface="Adobe Caslon Pro Bold" panose="0205070206050A020403" pitchFamily="18" charset="0"/>
              </a:rPr>
              <a:t>RNN</a:t>
            </a:r>
            <a:r>
              <a:rPr lang="en-US" sz="2000" dirty="0">
                <a:latin typeface="Adobe Caslon Pro Bold" panose="0205070206050A020403" pitchFamily="18" charset="0"/>
              </a:rPr>
              <a:t>) is a class of artificial neural networks where connections between nodes form a directed graph along a temporal sequence. This allows it to exhibit temporal dynamic behavior. Derived from feedforward neural networks, RNNs can use their internal state (memory) to process variable length sequences of inputs</a:t>
            </a:r>
            <a:r>
              <a:rPr lang="en-US" sz="2000" dirty="0" smtClean="0">
                <a:latin typeface="Adobe Caslon Pro Bold" panose="0205070206050A020403" pitchFamily="18" charset="0"/>
              </a:rPr>
              <a:t>.</a:t>
            </a:r>
          </a:p>
          <a:p>
            <a:pPr marL="342900" lvl="0" indent="-342900" algn="just" defTabSz="914400">
              <a:buFont typeface="Arial" panose="020B0604020202020204" pitchFamily="34" charset="0"/>
              <a:buChar char="•"/>
            </a:pPr>
            <a:endParaRPr lang="en-US" altLang="en-US" sz="2000" dirty="0">
              <a:latin typeface="Adobe Caslon Pro Bold" panose="0205070206050A020403" pitchFamily="18" charset="0"/>
            </a:endParaRPr>
          </a:p>
          <a:p>
            <a:pPr marL="342900" lvl="0" indent="-342900" algn="just" defTabSz="914400">
              <a:buFont typeface="Arial" panose="020B0604020202020204" pitchFamily="34" charset="0"/>
              <a:buChar char="•"/>
            </a:pPr>
            <a:r>
              <a:rPr lang="en-US" sz="2000" dirty="0">
                <a:latin typeface="Adobe Caslon Pro Bold" panose="0205070206050A020403" pitchFamily="18" charset="0"/>
              </a:rPr>
              <a:t>Recurrent networks have been around for some time. One of the first ones was a simple or </a:t>
            </a:r>
            <a:r>
              <a:rPr lang="en-US" sz="2000" i="1" dirty="0">
                <a:latin typeface="Adobe Caslon Pro Bold" panose="0205070206050A020403" pitchFamily="18" charset="0"/>
              </a:rPr>
              <a:t>vanilla</a:t>
            </a:r>
            <a:r>
              <a:rPr lang="en-US" sz="2000" dirty="0">
                <a:latin typeface="Adobe Caslon Pro Bold" panose="0205070206050A020403" pitchFamily="18" charset="0"/>
              </a:rPr>
              <a:t> recurrent network, or vanilla RNN. </a:t>
            </a:r>
            <a:r>
              <a:rPr lang="en-US" sz="2000" dirty="0" smtClean="0">
                <a:latin typeface="Adobe Caslon Pro Bold" panose="0205070206050A020403" pitchFamily="18" charset="0"/>
              </a:rPr>
              <a:t>As </a:t>
            </a:r>
            <a:r>
              <a:rPr lang="en-US" sz="2000" dirty="0">
                <a:latin typeface="Adobe Caslon Pro Bold" panose="0205070206050A020403" pitchFamily="18" charset="0"/>
              </a:rPr>
              <a:t>you can see, upon generating a prediction, the updated hidden state is passed to itself, so that it can be used in any subsequent prediction. When unfolded, we can clearly see how this works with a variety of input tokens and output predictions.</a:t>
            </a:r>
            <a:endParaRPr lang="en-US" altLang="en-US" sz="2000" dirty="0">
              <a:latin typeface="Adobe Caslon Pro Bold" panose="0205070206050A020403" pitchFamily="18" charset="0"/>
            </a:endParaRPr>
          </a:p>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spTree>
    <p:extLst>
      <p:ext uri="{BB962C8B-B14F-4D97-AF65-F5344CB8AC3E}">
        <p14:creationId xmlns:p14="http://schemas.microsoft.com/office/powerpoint/2010/main" val="3737768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1201371" y="1290928"/>
            <a:ext cx="8820150" cy="4686300"/>
          </a:xfrm>
          <a:prstGeom prst="rect">
            <a:avLst/>
          </a:prstGeom>
        </p:spPr>
      </p:pic>
    </p:spTree>
    <p:extLst>
      <p:ext uri="{BB962C8B-B14F-4D97-AF65-F5344CB8AC3E}">
        <p14:creationId xmlns:p14="http://schemas.microsoft.com/office/powerpoint/2010/main" val="2157643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3070469" y="7220464"/>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5122" name="Picture 2" descr="https://theaisummer.com/static/257848131da90edbf099aa8c4bf392c4/27524/input-processing-tokenization-embed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545" y="1839523"/>
            <a:ext cx="615315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228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1440960" y="1730618"/>
            <a:ext cx="8763000" cy="3162300"/>
          </a:xfrm>
          <a:prstGeom prst="rect">
            <a:avLst/>
          </a:prstGeom>
        </p:spPr>
      </p:pic>
    </p:spTree>
    <p:extLst>
      <p:ext uri="{BB962C8B-B14F-4D97-AF65-F5344CB8AC3E}">
        <p14:creationId xmlns:p14="http://schemas.microsoft.com/office/powerpoint/2010/main" val="648333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820371" y="1642310"/>
            <a:ext cx="10496550" cy="4533900"/>
          </a:xfrm>
          <a:prstGeom prst="rect">
            <a:avLst/>
          </a:prstGeom>
        </p:spPr>
      </p:pic>
    </p:spTree>
    <p:extLst>
      <p:ext uri="{BB962C8B-B14F-4D97-AF65-F5344CB8AC3E}">
        <p14:creationId xmlns:p14="http://schemas.microsoft.com/office/powerpoint/2010/main" val="3716172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2227384" y="1253650"/>
            <a:ext cx="7107115" cy="4760856"/>
          </a:xfrm>
          <a:prstGeom prst="rect">
            <a:avLst/>
          </a:prstGeom>
        </p:spPr>
      </p:pic>
    </p:spTree>
    <p:extLst>
      <p:ext uri="{BB962C8B-B14F-4D97-AF65-F5344CB8AC3E}">
        <p14:creationId xmlns:p14="http://schemas.microsoft.com/office/powerpoint/2010/main" val="1028968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1688122" y="1114597"/>
            <a:ext cx="7182339" cy="5439073"/>
          </a:xfrm>
          <a:prstGeom prst="rect">
            <a:avLst/>
          </a:prstGeom>
        </p:spPr>
      </p:pic>
    </p:spTree>
    <p:extLst>
      <p:ext uri="{BB962C8B-B14F-4D97-AF65-F5344CB8AC3E}">
        <p14:creationId xmlns:p14="http://schemas.microsoft.com/office/powerpoint/2010/main" val="2127731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1787746" y="1093751"/>
            <a:ext cx="8580437" cy="5082459"/>
          </a:xfrm>
          <a:prstGeom prst="rect">
            <a:avLst/>
          </a:prstGeom>
        </p:spPr>
      </p:pic>
    </p:spTree>
    <p:extLst>
      <p:ext uri="{BB962C8B-B14F-4D97-AF65-F5344CB8AC3E}">
        <p14:creationId xmlns:p14="http://schemas.microsoft.com/office/powerpoint/2010/main" val="3927240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699309" y="1812351"/>
            <a:ext cx="10406258" cy="4041372"/>
          </a:xfrm>
          <a:prstGeom prst="rect">
            <a:avLst/>
          </a:prstGeom>
        </p:spPr>
      </p:pic>
    </p:spTree>
    <p:extLst>
      <p:ext uri="{BB962C8B-B14F-4D97-AF65-F5344CB8AC3E}">
        <p14:creationId xmlns:p14="http://schemas.microsoft.com/office/powerpoint/2010/main" val="748335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817693" y="1092078"/>
            <a:ext cx="4181475" cy="5705475"/>
          </a:xfrm>
          <a:prstGeom prst="rect">
            <a:avLst/>
          </a:prstGeom>
        </p:spPr>
      </p:pic>
    </p:spTree>
    <p:extLst>
      <p:ext uri="{BB962C8B-B14F-4D97-AF65-F5344CB8AC3E}">
        <p14:creationId xmlns:p14="http://schemas.microsoft.com/office/powerpoint/2010/main" val="2598344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6146" name="Picture 2" descr="multi-head-atten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427" y="1837958"/>
            <a:ext cx="4791075"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05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DRAWBACKS OF RNNS</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1359994"/>
            <a:ext cx="1126693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Arial" panose="020B0604020202020204" pitchFamily="34" charset="0"/>
              <a:buChar char="•"/>
            </a:pPr>
            <a:r>
              <a:rPr lang="en-US" sz="2000" dirty="0">
                <a:latin typeface="Adobe Caslon Pro Bold" panose="0205070206050A020403" pitchFamily="18" charset="0"/>
              </a:rPr>
              <a:t>Because of the way in which hidden states were passed, RNNs were highly sensitive to the vanishing gradients problem. Especially with longer sequences, the chain of gradients used for optimization can be so long that actual gradients in the first layers are really small. In other words, as with any network struck by vanishing gradients, the most upstream layers learn almost nothing.</a:t>
            </a:r>
          </a:p>
          <a:p>
            <a:pPr marL="342900" indent="-342900" algn="just">
              <a:buFont typeface="Arial" panose="020B0604020202020204" pitchFamily="34" charset="0"/>
              <a:buChar char="•"/>
            </a:pPr>
            <a:endParaRPr lang="en-US" sz="2000" dirty="0" smtClean="0">
              <a:latin typeface="Adobe Caslon Pro Bold" panose="0205070206050A020403" pitchFamily="18" charset="0"/>
            </a:endParaRPr>
          </a:p>
          <a:p>
            <a:pPr marL="342900" indent="-342900" algn="just">
              <a:buFont typeface="Arial" panose="020B0604020202020204" pitchFamily="34" charset="0"/>
              <a:buChar char="•"/>
            </a:pPr>
            <a:r>
              <a:rPr lang="en-US" sz="2000" dirty="0" smtClean="0">
                <a:latin typeface="Adobe Caslon Pro Bold" panose="0205070206050A020403" pitchFamily="18" charset="0"/>
              </a:rPr>
              <a:t>The </a:t>
            </a:r>
            <a:r>
              <a:rPr lang="en-US" sz="2000" dirty="0">
                <a:latin typeface="Adobe Caslon Pro Bold" panose="0205070206050A020403" pitchFamily="18" charset="0"/>
              </a:rPr>
              <a:t>same is true for memory: the hidden state is passed to the next prediction step, meaning that most of the contextual information available is related to what the model has seen in the short term. With classic RNNs, models therefore face a long-term memory issue, in that they are good at short-term memory but very bad at longer-term memory</a:t>
            </a:r>
            <a:r>
              <a:rPr lang="en-US" sz="2000" dirty="0" smtClean="0">
                <a:latin typeface="Adobe Caslon Pro Bold" panose="0205070206050A020403" pitchFamily="18" charset="0"/>
              </a:rPr>
              <a:t>.</a:t>
            </a:r>
          </a:p>
          <a:p>
            <a:pPr marL="342900" indent="-342900" algn="just">
              <a:buFont typeface="Arial" panose="020B0604020202020204" pitchFamily="34" charset="0"/>
              <a:buChar char="•"/>
            </a:pPr>
            <a:endParaRPr lang="en-US" sz="2000" dirty="0">
              <a:latin typeface="Adobe Caslon Pro Bold" panose="0205070206050A020403" pitchFamily="18" charset="0"/>
            </a:endParaRPr>
          </a:p>
          <a:p>
            <a:pPr marL="342900" indent="-342900" algn="just">
              <a:buFont typeface="Arial" panose="020B0604020202020204" pitchFamily="34" charset="0"/>
              <a:buChar char="•"/>
            </a:pPr>
            <a:r>
              <a:rPr lang="en-US" sz="2000" dirty="0">
                <a:latin typeface="Adobe Caslon Pro Bold" panose="0205070206050A020403" pitchFamily="18" charset="0"/>
              </a:rPr>
              <a:t>Processing happens sequentially. That is, each word in a phrase has to be passed through the recurrent network, after which a prediction is returned. As recurrent networks </a:t>
            </a:r>
            <a:r>
              <a:rPr lang="en-US" sz="2000" i="1" dirty="0">
                <a:latin typeface="Adobe Caslon Pro Bold" panose="0205070206050A020403" pitchFamily="18" charset="0"/>
              </a:rPr>
              <a:t>can</a:t>
            </a:r>
            <a:r>
              <a:rPr lang="en-US" sz="2000" dirty="0">
                <a:latin typeface="Adobe Caslon Pro Bold" panose="0205070206050A020403" pitchFamily="18" charset="0"/>
              </a:rPr>
              <a:t> be intensive in terms of the computational requirements, it can take a while before an output prediction is generated. This is an inherent problem with recurrent networks</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Tree>
    <p:extLst>
      <p:ext uri="{BB962C8B-B14F-4D97-AF65-F5344CB8AC3E}">
        <p14:creationId xmlns:p14="http://schemas.microsoft.com/office/powerpoint/2010/main" val="2002961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2490788" y="1236664"/>
            <a:ext cx="7583244" cy="5329846"/>
          </a:xfrm>
          <a:prstGeom prst="rect">
            <a:avLst/>
          </a:prstGeom>
        </p:spPr>
      </p:pic>
    </p:spTree>
    <p:extLst>
      <p:ext uri="{BB962C8B-B14F-4D97-AF65-F5344CB8AC3E}">
        <p14:creationId xmlns:p14="http://schemas.microsoft.com/office/powerpoint/2010/main" val="1939727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2437324" y="1023816"/>
            <a:ext cx="6889820" cy="5416062"/>
          </a:xfrm>
          <a:prstGeom prst="rect">
            <a:avLst/>
          </a:prstGeom>
        </p:spPr>
      </p:pic>
    </p:spTree>
    <p:extLst>
      <p:ext uri="{BB962C8B-B14F-4D97-AF65-F5344CB8AC3E}">
        <p14:creationId xmlns:p14="http://schemas.microsoft.com/office/powerpoint/2010/main" val="2009334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2297723" y="1205094"/>
            <a:ext cx="5960860" cy="4891127"/>
          </a:xfrm>
          <a:prstGeom prst="rect">
            <a:avLst/>
          </a:prstGeom>
        </p:spPr>
      </p:pic>
    </p:spTree>
    <p:extLst>
      <p:ext uri="{BB962C8B-B14F-4D97-AF65-F5344CB8AC3E}">
        <p14:creationId xmlns:p14="http://schemas.microsoft.com/office/powerpoint/2010/main" val="250006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1879" y="1453414"/>
            <a:ext cx="9786815" cy="784306"/>
          </a:xfrm>
        </p:spPr>
        <p:txBody>
          <a:bodyPr>
            <a:normAutofit fontScale="90000"/>
          </a:bodyPr>
          <a:lstStyle/>
          <a:p>
            <a:r>
              <a:rPr lang="en-US" dirty="0" smtClean="0"/>
              <a:t/>
            </a:r>
            <a:br>
              <a:rPr lang="en-US" dirty="0" smtClean="0"/>
            </a:br>
            <a:r>
              <a:rPr lang="en-US" dirty="0" smtClean="0"/>
              <a:t>LSTM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6" name="Rectangle 2"/>
          <p:cNvSpPr>
            <a:spLocks noChangeArrowheads="1"/>
          </p:cNvSpPr>
          <p:nvPr/>
        </p:nvSpPr>
        <p:spPr bwMode="auto">
          <a:xfrm rot="10800000" flipV="1">
            <a:off x="474257" y="3297702"/>
            <a:ext cx="1120741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dobe Caslon Pro Bold" panose="0205070206050A020403" pitchFamily="18" charset="0"/>
              </a:rPr>
              <a:t>Fortunately, in the 2010s, </a:t>
            </a:r>
            <a:r>
              <a:rPr kumimoji="0" lang="en-US" altLang="en-US" sz="2000" b="1" i="0" u="none" strike="noStrike" cap="none" normalizeH="0" baseline="0" dirty="0" smtClean="0">
                <a:ln>
                  <a:noFill/>
                </a:ln>
                <a:effectLst/>
                <a:latin typeface="Adobe Caslon Pro Bold" panose="0205070206050A020403" pitchFamily="18" charset="0"/>
              </a:rPr>
              <a:t>Long Short-Term Memory </a:t>
            </a:r>
            <a:r>
              <a:rPr kumimoji="0" lang="en-US" altLang="en-US" sz="2000" b="0" i="0" u="none" strike="noStrike" cap="none" normalizeH="0" baseline="0" dirty="0" smtClean="0">
                <a:ln>
                  <a:noFill/>
                </a:ln>
                <a:effectLst/>
                <a:latin typeface="Adobe Caslon Pro Bold" panose="0205070206050A020403" pitchFamily="18" charset="0"/>
              </a:rPr>
              <a:t>networks (LSTMs, top right) and </a:t>
            </a:r>
            <a:r>
              <a:rPr kumimoji="0" lang="en-US" altLang="en-US" sz="2000" b="1" i="0" u="none" strike="noStrike" cap="none" normalizeH="0" baseline="0" dirty="0" smtClean="0">
                <a:ln>
                  <a:noFill/>
                </a:ln>
                <a:effectLst/>
                <a:latin typeface="Adobe Caslon Pro Bold" panose="0205070206050A020403" pitchFamily="18" charset="0"/>
              </a:rPr>
              <a:t>Gated Recurrent Units</a:t>
            </a:r>
            <a:r>
              <a:rPr kumimoji="0" lang="en-US" altLang="en-US" sz="2000" b="0" i="0" u="none" strike="noStrike" cap="none" normalizeH="0" baseline="0" dirty="0" smtClean="0">
                <a:ln>
                  <a:noFill/>
                </a:ln>
                <a:effectLst/>
                <a:latin typeface="Adobe Caslon Pro Bold" panose="0205070206050A020403" pitchFamily="18" charset="0"/>
              </a:rPr>
              <a:t> (GRUs, bottom) were researched and applied to resolve many of the three issues above. LSTMs in particular, through the cell like structure where memory is retained, are robust to the vanishing gradients problem. What’s more, because memory is now maintained separately from the previous cell output (the flow in the LSTM image below, for example), both are capable of storing longer-term memory. </a:t>
            </a:r>
          </a:p>
        </p:txBody>
      </p:sp>
    </p:spTree>
    <p:extLst>
      <p:ext uri="{BB962C8B-B14F-4D97-AF65-F5344CB8AC3E}">
        <p14:creationId xmlns:p14="http://schemas.microsoft.com/office/powerpoint/2010/main" val="2571805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WHY TRANSFORMERS </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1480203"/>
            <a:ext cx="1126693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Arial" panose="020B0604020202020204" pitchFamily="34" charset="0"/>
              <a:buChar char="•"/>
            </a:pPr>
            <a:r>
              <a:rPr lang="en-US" sz="2000" b="1" dirty="0" smtClean="0">
                <a:latin typeface="Adobe Caslon Pro Bold" panose="0205070206050A020403" pitchFamily="18" charset="0"/>
              </a:rPr>
              <a:t>Transformer</a:t>
            </a:r>
            <a:r>
              <a:rPr lang="en-US" sz="2000" dirty="0">
                <a:latin typeface="Adobe Caslon Pro Bold" panose="0205070206050A020403" pitchFamily="18" charset="0"/>
              </a:rPr>
              <a:t>, which is capable of maintaining the attention mechanism while processing sequences in parallel: all words together rather than on a word-by-word basis</a:t>
            </a:r>
            <a:r>
              <a:rPr lang="en-US" sz="2000" dirty="0" smtClean="0">
                <a:latin typeface="Adobe Caslon Pro Bold" panose="0205070206050A020403" pitchFamily="18" charset="0"/>
              </a:rPr>
              <a:t>.</a:t>
            </a:r>
          </a:p>
          <a:p>
            <a:pPr algn="just"/>
            <a:endParaRPr lang="en-US" sz="2000" dirty="0">
              <a:latin typeface="Adobe Caslon Pro Bold" panose="0205070206050A020403" pitchFamily="18" charset="0"/>
            </a:endParaRPr>
          </a:p>
          <a:p>
            <a:pPr marL="342900" indent="-342900" algn="just">
              <a:buFont typeface="Arial" panose="020B0604020202020204" pitchFamily="34" charset="0"/>
              <a:buChar char="•"/>
            </a:pPr>
            <a:r>
              <a:rPr lang="en-US" sz="2000" dirty="0">
                <a:latin typeface="Adobe Caslon Pro Bold" panose="0205070206050A020403" pitchFamily="18" charset="0"/>
              </a:rPr>
              <a:t>This architecture has obliterated the final issue from the three mentioned above, namely that sequences have to be processed sequentially, incurring a lot of computational cost. With Transformers, parallelism has become real</a:t>
            </a:r>
            <a:r>
              <a:rPr lang="en-US" sz="2000" dirty="0" smtClean="0">
                <a:latin typeface="Adobe Caslon Pro Bold" panose="0205070206050A020403" pitchFamily="18" charset="0"/>
              </a:rPr>
              <a:t>.</a:t>
            </a:r>
          </a:p>
          <a:p>
            <a:pPr algn="just"/>
            <a:endParaRPr lang="en-US" sz="2000" dirty="0">
              <a:latin typeface="Adobe Caslon Pro Bold" panose="0205070206050A020403" pitchFamily="18" charset="0"/>
            </a:endParaRPr>
          </a:p>
          <a:p>
            <a:pPr marL="342900" indent="-342900" algn="just">
              <a:buFont typeface="Arial" panose="020B0604020202020204" pitchFamily="34" charset="0"/>
              <a:buChar char="•"/>
            </a:pPr>
            <a:r>
              <a:rPr lang="en-US" sz="2000" dirty="0">
                <a:latin typeface="Adobe Caslon Pro Bold" panose="0205070206050A020403" pitchFamily="18" charset="0"/>
              </a:rPr>
              <a:t>As we shall see in different articles, Transformer based architectures come in different flavors. Based off the traditional Transformer architecture, researchers and engineers have experimented significantly and brought about changes. However, the original Transformer architecture looks as follows:</a:t>
            </a:r>
          </a:p>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spTree>
    <p:extLst>
      <p:ext uri="{BB962C8B-B14F-4D97-AF65-F5344CB8AC3E}">
        <p14:creationId xmlns:p14="http://schemas.microsoft.com/office/powerpoint/2010/main" val="3360912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MODEL ARCHITECTURE- TRANSFORMERS </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p:cNvPicPr>
            <a:picLocks noChangeAspect="1"/>
          </p:cNvPicPr>
          <p:nvPr/>
        </p:nvPicPr>
        <p:blipFill>
          <a:blip r:embed="rId2"/>
          <a:stretch>
            <a:fillRect/>
          </a:stretch>
        </p:blipFill>
        <p:spPr>
          <a:xfrm>
            <a:off x="7593453" y="1398283"/>
            <a:ext cx="3981285" cy="4954954"/>
          </a:xfrm>
          <a:prstGeom prst="rect">
            <a:avLst/>
          </a:prstGeom>
        </p:spPr>
      </p:pic>
      <p:sp>
        <p:nvSpPr>
          <p:cNvPr id="6" name="Rectangle 5"/>
          <p:cNvSpPr/>
          <p:nvPr/>
        </p:nvSpPr>
        <p:spPr>
          <a:xfrm>
            <a:off x="581192" y="1398283"/>
            <a:ext cx="6694931" cy="4093428"/>
          </a:xfrm>
          <a:prstGeom prst="rect">
            <a:avLst/>
          </a:prstGeom>
        </p:spPr>
        <p:txBody>
          <a:bodyPr wrap="square">
            <a:spAutoFit/>
          </a:bodyPr>
          <a:lstStyle/>
          <a:p>
            <a:pPr algn="just">
              <a:buFont typeface="Arial" panose="020B0604020202020204" pitchFamily="34" charset="0"/>
              <a:buChar char="•"/>
            </a:pPr>
            <a:r>
              <a:rPr lang="en-US" sz="2000" dirty="0">
                <a:latin typeface="Adobe Caslon Pro Bold" panose="0205070206050A020403" pitchFamily="18" charset="0"/>
              </a:rPr>
              <a:t>An </a:t>
            </a:r>
            <a:r>
              <a:rPr lang="en-US" sz="2000" b="1" dirty="0">
                <a:latin typeface="Adobe Caslon Pro Bold" panose="0205070206050A020403" pitchFamily="18" charset="0"/>
              </a:rPr>
              <a:t>encoder segment</a:t>
            </a:r>
            <a:r>
              <a:rPr lang="en-US" sz="2000" dirty="0">
                <a:latin typeface="Adobe Caslon Pro Bold" panose="0205070206050A020403" pitchFamily="18" charset="0"/>
              </a:rPr>
              <a:t>, which takes inputs from the source language, generates an embedding for them, encodes positions, computes where each word has to attend to in a multi-context setting, and subsequently outputs some intermediary representation</a:t>
            </a:r>
            <a:r>
              <a:rPr lang="en-US" sz="2000" dirty="0" smtClean="0">
                <a:latin typeface="Adobe Caslon Pro Bold" panose="0205070206050A020403" pitchFamily="18" charset="0"/>
              </a:rPr>
              <a:t>.</a:t>
            </a:r>
          </a:p>
          <a:p>
            <a:pPr algn="just"/>
            <a:endParaRPr lang="en-US" sz="2000" dirty="0">
              <a:latin typeface="Adobe Caslon Pro Bold" panose="0205070206050A020403" pitchFamily="18" charset="0"/>
            </a:endParaRPr>
          </a:p>
          <a:p>
            <a:pPr algn="just">
              <a:buFont typeface="Arial" panose="020B0604020202020204" pitchFamily="34" charset="0"/>
              <a:buChar char="•"/>
            </a:pPr>
            <a:r>
              <a:rPr lang="en-US" sz="2000" dirty="0">
                <a:latin typeface="Adobe Caslon Pro Bold" panose="0205070206050A020403" pitchFamily="18" charset="0"/>
              </a:rPr>
              <a:t>A </a:t>
            </a:r>
            <a:r>
              <a:rPr lang="en-US" sz="2000" b="1" dirty="0">
                <a:latin typeface="Adobe Caslon Pro Bold" panose="0205070206050A020403" pitchFamily="18" charset="0"/>
              </a:rPr>
              <a:t>decoder segment</a:t>
            </a:r>
            <a:r>
              <a:rPr lang="en-US" sz="2000" dirty="0">
                <a:latin typeface="Adobe Caslon Pro Bold" panose="0205070206050A020403" pitchFamily="18" charset="0"/>
              </a:rPr>
              <a:t>, which takes inputs from the target language, generates an embedding for them with encoded positions, computes where each word has to attend to, and subsequently combines encoder output with what it has produced so far. The outcome is a prediction for the next token, by means of a Softmax and hence </a:t>
            </a:r>
            <a:r>
              <a:rPr lang="en-US" sz="2000" dirty="0" err="1" smtClean="0">
                <a:latin typeface="Adobe Caslon Pro Bold" panose="0205070206050A020403" pitchFamily="18" charset="0"/>
              </a:rPr>
              <a:t>argma</a:t>
            </a:r>
            <a:r>
              <a:rPr lang="en-US" sz="2000" dirty="0" smtClean="0">
                <a:latin typeface="Adobe Caslon Pro Bold" panose="0205070206050A020403" pitchFamily="18" charset="0"/>
              </a:rPr>
              <a:t> </a:t>
            </a:r>
            <a:r>
              <a:rPr lang="en-US" sz="2000" dirty="0">
                <a:latin typeface="Adobe Caslon Pro Bold" panose="0205070206050A020403" pitchFamily="18" charset="0"/>
              </a:rPr>
              <a:t>class prediction (where each token, or word, is a class).</a:t>
            </a:r>
            <a:endParaRPr lang="en-US" sz="2000" b="0" i="0" dirty="0">
              <a:effectLst/>
              <a:latin typeface="Adobe Caslon Pro Bold" panose="0205070206050A020403" pitchFamily="18" charset="0"/>
            </a:endParaRPr>
          </a:p>
        </p:txBody>
      </p:sp>
    </p:spTree>
    <p:extLst>
      <p:ext uri="{BB962C8B-B14F-4D97-AF65-F5344CB8AC3E}">
        <p14:creationId xmlns:p14="http://schemas.microsoft.com/office/powerpoint/2010/main" val="4219549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7848" y="1391280"/>
            <a:ext cx="9786815" cy="784306"/>
          </a:xfrm>
        </p:spPr>
        <p:txBody>
          <a:bodyPr>
            <a:normAutofit fontScale="90000"/>
          </a:bodyPr>
          <a:lstStyle/>
          <a:p>
            <a:r>
              <a:rPr lang="en-US" dirty="0" smtClean="0"/>
              <a:t/>
            </a:r>
            <a:br>
              <a:rPr lang="en-US" dirty="0" smtClean="0"/>
            </a:br>
            <a:r>
              <a:rPr lang="en-US" sz="3100" dirty="0" smtClean="0"/>
              <a:t>Difference between Transformers &amp; Classical Approaches</a:t>
            </a:r>
            <a:br>
              <a:rPr lang="en-US" sz="3100"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2058191" y="1885218"/>
            <a:ext cx="7186127" cy="4140444"/>
          </a:xfrm>
          <a:prstGeom prst="rect">
            <a:avLst/>
          </a:prstGeom>
        </p:spPr>
      </p:pic>
    </p:spTree>
    <p:extLst>
      <p:ext uri="{BB962C8B-B14F-4D97-AF65-F5344CB8AC3E}">
        <p14:creationId xmlns:p14="http://schemas.microsoft.com/office/powerpoint/2010/main" val="2358049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686776" y="5611371"/>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6" name="Picture 5"/>
          <p:cNvPicPr>
            <a:picLocks noChangeAspect="1"/>
          </p:cNvPicPr>
          <p:nvPr/>
        </p:nvPicPr>
        <p:blipFill>
          <a:blip r:embed="rId2"/>
          <a:stretch>
            <a:fillRect/>
          </a:stretch>
        </p:blipFill>
        <p:spPr>
          <a:xfrm>
            <a:off x="8088783" y="812941"/>
            <a:ext cx="3591539" cy="5048739"/>
          </a:xfrm>
          <a:prstGeom prst="rect">
            <a:avLst/>
          </a:prstGeom>
        </p:spPr>
      </p:pic>
      <p:sp>
        <p:nvSpPr>
          <p:cNvPr id="7" name="Rectangle 2"/>
          <p:cNvSpPr>
            <a:spLocks noChangeArrowheads="1"/>
          </p:cNvSpPr>
          <p:nvPr/>
        </p:nvSpPr>
        <p:spPr bwMode="auto">
          <a:xfrm>
            <a:off x="202222" y="1394834"/>
            <a:ext cx="798596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dobe Caslon Pro Bold" panose="0205070206050A020403" pitchFamily="18" charset="0"/>
              </a:rPr>
              <a:t>The encoder segment is composed of a couple of individual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effectLst/>
                <a:latin typeface="Adobe Caslon Pro Bold" panose="0205070206050A020403" pitchFamily="18" charset="0"/>
              </a:rPr>
              <a:t> Input Embeddings</a:t>
            </a:r>
            <a:r>
              <a:rPr kumimoji="0" lang="en-US" altLang="en-US" sz="1600" b="0" i="0" u="none" strike="noStrike" cap="none" normalizeH="0" baseline="0" dirty="0" smtClean="0">
                <a:ln>
                  <a:noFill/>
                </a:ln>
                <a:effectLst/>
                <a:latin typeface="Adobe Caslon Pro Bold" panose="0205070206050A020403" pitchFamily="18" charset="0"/>
              </a:rPr>
              <a:t>, which convert tokenized inputs into vector format so that they can be used. </a:t>
            </a:r>
            <a:endParaRPr lang="en-US" altLang="en-US" sz="1600" dirty="0">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effectLst/>
                <a:latin typeface="Adobe Caslon Pro Bold" panose="0205070206050A020403" pitchFamily="18" charset="0"/>
              </a:rPr>
              <a:t> Positional Encodings</a:t>
            </a:r>
            <a:r>
              <a:rPr kumimoji="0" lang="en-US" altLang="en-US" sz="1600" b="0" i="0" u="none" strike="noStrike" cap="none" normalizeH="0" baseline="0" dirty="0" smtClean="0">
                <a:ln>
                  <a:noFill/>
                </a:ln>
                <a:effectLst/>
                <a:latin typeface="Adobe Caslon Pro Bold" panose="0205070206050A020403" pitchFamily="18" charset="0"/>
              </a:rPr>
              <a:t>, which slightly change the vector outputs of the embedding layer, adding positional information to these vectors.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effectLst/>
                <a:latin typeface="Adobe Caslon Pro Bold" panose="0205070206050A020403" pitchFamily="18" charset="0"/>
              </a:rPr>
              <a:t>The actual encoder segment</a:t>
            </a:r>
            <a:r>
              <a:rPr kumimoji="0" lang="en-US" altLang="en-US" sz="1600" b="0" i="0" u="none" strike="noStrike" cap="none" normalizeH="0" baseline="0" dirty="0" smtClean="0">
                <a:ln>
                  <a:noFill/>
                </a:ln>
                <a:effectLst/>
                <a:latin typeface="Adobe Caslon Pro Bold" panose="0205070206050A020403" pitchFamily="18" charset="0"/>
              </a:rPr>
              <a:t>, which learns to output an attended representation of the input vectors, and is composed of the following sub segments: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effectLst/>
              <a:latin typeface="Adobe Caslon Pro Bold" panose="0205070206050A020403"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effectLst/>
                <a:latin typeface="Adobe Caslon Pro Bold" panose="0205070206050A020403" pitchFamily="18" charset="0"/>
              </a:rPr>
              <a:t>The </a:t>
            </a:r>
            <a:r>
              <a:rPr kumimoji="0" lang="en-US" altLang="en-US" sz="1600" b="1" i="0" u="none" strike="noStrike" cap="none" normalizeH="0" baseline="0" dirty="0" smtClean="0">
                <a:ln>
                  <a:noFill/>
                </a:ln>
                <a:effectLst/>
                <a:latin typeface="Adobe Caslon Pro Bold" panose="0205070206050A020403" pitchFamily="18" charset="0"/>
              </a:rPr>
              <a:t>multi-head attention segment</a:t>
            </a:r>
            <a:r>
              <a:rPr kumimoji="0" lang="en-US" altLang="en-US" sz="1600" b="0" i="0" u="none" strike="noStrike" cap="none" normalizeH="0" baseline="0" dirty="0" smtClean="0">
                <a:ln>
                  <a:noFill/>
                </a:ln>
                <a:effectLst/>
                <a:latin typeface="Adobe Caslon Pro Bold" panose="0205070206050A020403" pitchFamily="18" charset="0"/>
              </a:rPr>
              <a:t>, which performs multi-head self-attention, adds the residual connection and then performs layer normalization.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effectLst/>
                <a:latin typeface="Adobe Caslon Pro Bold" panose="0205070206050A020403" pitchFamily="18" charset="0"/>
              </a:rPr>
              <a:t>The </a:t>
            </a:r>
            <a:r>
              <a:rPr kumimoji="0" lang="en-US" altLang="en-US" sz="1600" b="1" i="0" u="none" strike="noStrike" cap="none" normalizeH="0" baseline="0" dirty="0" smtClean="0">
                <a:ln>
                  <a:noFill/>
                </a:ln>
                <a:effectLst/>
                <a:latin typeface="Adobe Caslon Pro Bold" panose="0205070206050A020403" pitchFamily="18" charset="0"/>
              </a:rPr>
              <a:t>feed forward segment</a:t>
            </a:r>
            <a:r>
              <a:rPr kumimoji="0" lang="en-US" altLang="en-US" sz="1600" b="0" i="0" u="none" strike="noStrike" cap="none" normalizeH="0" baseline="0" dirty="0" smtClean="0">
                <a:ln>
                  <a:noFill/>
                </a:ln>
                <a:effectLst/>
                <a:latin typeface="Adobe Caslon Pro Bold" panose="0205070206050A020403" pitchFamily="18" charset="0"/>
              </a:rPr>
              <a:t>, which generates the encoder output for each token.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effectLst/>
                <a:latin typeface="Adobe Caslon Pro Bold" panose="0205070206050A020403" pitchFamily="18" charset="0"/>
              </a:rPr>
              <a:t>The encoder segment can be repeated N times.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smtClean="0">
              <a:ln>
                <a:noFill/>
              </a:ln>
              <a:effectLst/>
              <a:latin typeface="Adobe Caslon Pro Bold" panose="0205070206050A020403" pitchFamily="18" charset="0"/>
            </a:endParaRPr>
          </a:p>
        </p:txBody>
      </p:sp>
    </p:spTree>
    <p:extLst>
      <p:ext uri="{BB962C8B-B14F-4D97-AF65-F5344CB8AC3E}">
        <p14:creationId xmlns:p14="http://schemas.microsoft.com/office/powerpoint/2010/main" val="3768383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REPRSENTING INPUT SEQUENCE</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6" name="Picture 5"/>
          <p:cNvPicPr>
            <a:picLocks noChangeAspect="1"/>
          </p:cNvPicPr>
          <p:nvPr/>
        </p:nvPicPr>
        <p:blipFill>
          <a:blip r:embed="rId2"/>
          <a:stretch>
            <a:fillRect/>
          </a:stretch>
        </p:blipFill>
        <p:spPr>
          <a:xfrm>
            <a:off x="2727568" y="1107604"/>
            <a:ext cx="6103753" cy="5052948"/>
          </a:xfrm>
          <a:prstGeom prst="rect">
            <a:avLst/>
          </a:prstGeom>
        </p:spPr>
      </p:pic>
    </p:spTree>
    <p:extLst>
      <p:ext uri="{BB962C8B-B14F-4D97-AF65-F5344CB8AC3E}">
        <p14:creationId xmlns:p14="http://schemas.microsoft.com/office/powerpoint/2010/main" val="2559661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371" y="812941"/>
            <a:ext cx="9786815" cy="784306"/>
          </a:xfrm>
        </p:spPr>
        <p:txBody>
          <a:bodyPr>
            <a:normAutofit fontScale="90000"/>
          </a:bodyPr>
          <a:lstStyle/>
          <a:p>
            <a:r>
              <a:rPr lang="en-US" dirty="0" smtClean="0"/>
              <a:t/>
            </a:r>
            <a:br>
              <a:rPr lang="en-US" dirty="0" smtClean="0"/>
            </a:br>
            <a:r>
              <a:rPr lang="en-US" dirty="0" smtClean="0"/>
              <a:t>HOW TRANSFORMERS WORK IN NLP</a:t>
            </a:r>
            <a:br>
              <a:rPr lang="en-US" dirty="0" smtClean="0"/>
            </a:br>
            <a:r>
              <a:rPr lang="en-US" dirty="0" smtClean="0"/>
              <a:t>                           </a:t>
            </a:r>
            <a:endParaRPr lang="en-US" dirty="0"/>
          </a:p>
        </p:txBody>
      </p:sp>
      <p:sp>
        <p:nvSpPr>
          <p:cNvPr id="3" name="Subtitle 2"/>
          <p:cNvSpPr>
            <a:spLocks noGrp="1"/>
          </p:cNvSpPr>
          <p:nvPr>
            <p:ph type="subTitle" idx="1"/>
          </p:nvPr>
        </p:nvSpPr>
        <p:spPr>
          <a:xfrm>
            <a:off x="581192" y="3177235"/>
            <a:ext cx="10993546" cy="2998975"/>
          </a:xfrm>
        </p:spPr>
        <p:txBody>
          <a:bodyPr/>
          <a:lstStyle/>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
        <p:nvSpPr>
          <p:cNvPr id="5" name="Rectangle 1"/>
          <p:cNvSpPr>
            <a:spLocks noChangeArrowheads="1"/>
          </p:cNvSpPr>
          <p:nvPr/>
        </p:nvSpPr>
        <p:spPr bwMode="auto">
          <a:xfrm rot="10800000" flipV="1">
            <a:off x="444499" y="3634079"/>
            <a:ext cx="11266932"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lgn="just" defTabSz="914400">
              <a:buFont typeface="Arial" panose="020B0604020202020204" pitchFamily="34" charset="0"/>
              <a:buChar char="•"/>
            </a:pPr>
            <a:endParaRPr kumimoji="0" lang="en-US" altLang="en-US" sz="2000" b="0" i="0" u="none" strike="noStrike" cap="none" normalizeH="0" baseline="0" dirty="0" smtClean="0">
              <a:ln>
                <a:noFill/>
              </a:ln>
              <a:solidFill>
                <a:schemeClr val="tx1"/>
              </a:solidFill>
              <a:effectLst/>
              <a:latin typeface="Adobe Caslon Pro Bold" panose="0205070206050A020403" pitchFamily="18" charset="0"/>
            </a:endParaRPr>
          </a:p>
        </p:txBody>
      </p:sp>
      <p:pic>
        <p:nvPicPr>
          <p:cNvPr id="4" name="Picture 3"/>
          <p:cNvPicPr>
            <a:picLocks noChangeAspect="1"/>
          </p:cNvPicPr>
          <p:nvPr/>
        </p:nvPicPr>
        <p:blipFill>
          <a:blip r:embed="rId2"/>
          <a:stretch>
            <a:fillRect/>
          </a:stretch>
        </p:blipFill>
        <p:spPr>
          <a:xfrm>
            <a:off x="1217736" y="1390940"/>
            <a:ext cx="8724900" cy="4486275"/>
          </a:xfrm>
          <a:prstGeom prst="rect">
            <a:avLst/>
          </a:prstGeom>
        </p:spPr>
      </p:pic>
    </p:spTree>
    <p:extLst>
      <p:ext uri="{BB962C8B-B14F-4D97-AF65-F5344CB8AC3E}">
        <p14:creationId xmlns:p14="http://schemas.microsoft.com/office/powerpoint/2010/main" val="2173551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245</TotalTime>
  <Words>273</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Adobe Caslon Pro Bold</vt:lpstr>
      <vt:lpstr>Arial</vt:lpstr>
      <vt:lpstr>Gill Sans MT</vt:lpstr>
      <vt:lpstr>Wingdings 2</vt:lpstr>
      <vt:lpstr>Dividend</vt:lpstr>
      <vt:lpstr> HOW TRANSFORMERS WORK IN NLP                            </vt:lpstr>
      <vt:lpstr> DRAWBACKS OF RNNS                            </vt:lpstr>
      <vt:lpstr> LSTM IN NLP                            </vt:lpstr>
      <vt:lpstr> WHY TRANSFORMERS                             </vt:lpstr>
      <vt:lpstr> MODEL ARCHITECTURE- TRANSFORMERS                             </vt:lpstr>
      <vt:lpstr> Difference between Transformers &amp; Classical Approaches                            </vt:lpstr>
      <vt:lpstr> HOW TRANSFORMERS WORK IN NLP                            </vt:lpstr>
      <vt:lpstr> REPRSENTING INPUT SEQUENCE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lpstr> HOW TRANSFORMERS WORK IN NLP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Programe: 8-sided dice that runs on a quantum computer</dc:title>
  <dc:creator>junaid</dc:creator>
  <cp:lastModifiedBy>junaid</cp:lastModifiedBy>
  <cp:revision>62</cp:revision>
  <dcterms:created xsi:type="dcterms:W3CDTF">2021-05-27T07:41:34Z</dcterms:created>
  <dcterms:modified xsi:type="dcterms:W3CDTF">2021-12-11T12:03:10Z</dcterms:modified>
</cp:coreProperties>
</file>