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91" r:id="rId4"/>
    <p:sldId id="290" r:id="rId5"/>
    <p:sldId id="292" r:id="rId6"/>
    <p:sldId id="295" r:id="rId7"/>
    <p:sldId id="296" r:id="rId8"/>
  </p:sldIdLst>
  <p:sldSz cx="12192000" cy="6858000"/>
  <p:notesSz cx="6858000" cy="12192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7446" userDrawn="1">
          <p15:clr>
            <a:srgbClr val="A4A3A4"/>
          </p15:clr>
        </p15:guide>
        <p15:guide id="3" pos="1232" userDrawn="1">
          <p15:clr>
            <a:srgbClr val="A4A3A4"/>
          </p15:clr>
        </p15:guide>
        <p15:guide id="4" pos="4203" userDrawn="1">
          <p15:clr>
            <a:srgbClr val="A4A3A4"/>
          </p15:clr>
        </p15:guide>
        <p15:guide id="5" orient="horz" pos="3498" userDrawn="1">
          <p15:clr>
            <a:srgbClr val="A4A3A4"/>
          </p15:clr>
        </p15:guide>
        <p15:guide id="6" orient="horz" pos="686" userDrawn="1">
          <p15:clr>
            <a:srgbClr val="A4A3A4"/>
          </p15:clr>
        </p15:guide>
        <p15:guide id="7" pos="6357" userDrawn="1">
          <p15:clr>
            <a:srgbClr val="F26B43"/>
          </p15:clr>
        </p15:guide>
        <p15:guide id="8" pos="166" userDrawn="1">
          <p15:clr>
            <a:srgbClr val="A4A3A4"/>
          </p15:clr>
        </p15:guide>
        <p15:guide id="9" pos="4339" userDrawn="1">
          <p15:clr>
            <a:srgbClr val="A4A3A4"/>
          </p15:clr>
        </p15:guide>
        <p15:guide id="10" orient="horz" pos="2976" userDrawn="1">
          <p15:clr>
            <a:srgbClr val="A4A3A4"/>
          </p15:clr>
        </p15:guide>
        <p15:guide id="11" orient="horz" pos="2298" userDrawn="1">
          <p15:clr>
            <a:srgbClr val="A4A3A4"/>
          </p15:clr>
        </p15:guide>
        <p15:guide id="12" orient="horz" pos="2863">
          <p15:clr>
            <a:srgbClr val="A4A3A4"/>
          </p15:clr>
        </p15:guide>
        <p15:guide id="13" orient="horz" pos="709">
          <p15:clr>
            <a:srgbClr val="A4A3A4"/>
          </p15:clr>
        </p15:guide>
        <p15:guide id="14" orient="horz" pos="3022">
          <p15:clr>
            <a:srgbClr val="A4A3A4"/>
          </p15:clr>
        </p15:guide>
        <p15:guide id="15" orient="horz" pos="1366">
          <p15:clr>
            <a:srgbClr val="A4A3A4"/>
          </p15:clr>
        </p15:guide>
        <p15:guide id="16" pos="1073">
          <p15:clr>
            <a:srgbClr val="A4A3A4"/>
          </p15:clr>
        </p15:guide>
        <p15:guide id="17" pos="2116">
          <p15:clr>
            <a:srgbClr val="A4A3A4"/>
          </p15:clr>
        </p15:guide>
        <p15:guide id="18" pos="4384">
          <p15:clr>
            <a:srgbClr val="A4A3A4"/>
          </p15:clr>
        </p15:guide>
        <p15:guide id="19" pos="551">
          <p15:clr>
            <a:srgbClr val="A4A3A4"/>
          </p15:clr>
        </p15:guide>
        <p15:guide id="20" pos="19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аршаков Дмитрий Александрович" initials="ПД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 autoAdjust="0"/>
    <p:restoredTop sz="92791" autoAdjust="0"/>
  </p:normalViewPr>
  <p:slideViewPr>
    <p:cSldViewPr>
      <p:cViewPr varScale="1">
        <p:scale>
          <a:sx n="109" d="100"/>
          <a:sy n="109" d="100"/>
        </p:scale>
        <p:origin x="396" y="120"/>
      </p:cViewPr>
      <p:guideLst>
        <p:guide orient="horz" pos="346"/>
        <p:guide pos="7446"/>
        <p:guide pos="1232"/>
        <p:guide pos="4203"/>
        <p:guide orient="horz" pos="3498"/>
        <p:guide orient="horz" pos="686"/>
        <p:guide pos="6357"/>
        <p:guide pos="166"/>
        <p:guide pos="4339"/>
        <p:guide orient="horz" pos="2976"/>
        <p:guide orient="horz" pos="2298"/>
        <p:guide orient="horz" pos="2863"/>
        <p:guide orient="horz" pos="709"/>
        <p:guide orient="horz" pos="3022"/>
        <p:guide orient="horz" pos="1366"/>
        <p:guide pos="1073"/>
        <p:guide pos="2116"/>
        <p:guide pos="4384"/>
        <p:guide pos="551"/>
        <p:guide pos="19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0D32-2CC2-4D11-B938-88252D3F938B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B8DAB-85EE-4D1B-BC1C-CCF01C890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9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07AD-6731-4520-820B-E3839E3F8A18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387E-B8C0-4546-A7AA-3A96F2881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229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387E-B8C0-4546-A7AA-3A96F28818C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5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Заголовок и объект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;p2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7;p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;p2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9;p2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0;p2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Рисунок с подписью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1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11"/>
          <p:cNvSpPr>
            <a:spLocks noGrp="1"/>
          </p:cNvSpPr>
          <p:nvPr>
            <p:ph type="pic" idx="2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Google Shape;72;p11"/>
          <p:cNvSpPr>
            <a:spLocks noGrp="1"/>
          </p:cNvSpPr>
          <p:nvPr>
            <p:ph type="body" idx="1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3;p11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74;p11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75;p11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Заголовок и вертикальный текст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7;p12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8;p12"/>
          <p:cNvSpPr>
            <a:spLocks noGrp="1"/>
          </p:cNvSpPr>
          <p:nvPr>
            <p:ph type="body" idx="1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9;p12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0;p12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1;p12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Вертикальный заголовок и текст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13"/>
          <p:cNvSpPr>
            <a:spLocks noGrp="1"/>
          </p:cNvSpPr>
          <p:nvPr>
            <p:ph type="title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13"/>
          <p:cNvSpPr>
            <a:spLocks noGrp="1"/>
          </p:cNvSpPr>
          <p:nvPr>
            <p:ph type="body" idx="1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13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13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7;p13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 column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3"/>
          <p:cNvSpPr>
            <a:spLocks noGrp="1"/>
          </p:cNvSpPr>
          <p:nvPr>
            <p:ph type="title"/>
          </p:nvPr>
        </p:nvSpPr>
        <p:spPr bwMode="auto">
          <a:xfrm>
            <a:off x="415599" y="740800"/>
            <a:ext cx="3744025" cy="100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550" tIns="185550" rIns="185550" bIns="1855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32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;p3"/>
          <p:cNvSpPr>
            <a:spLocks noGrp="1"/>
          </p:cNvSpPr>
          <p:nvPr>
            <p:ph type="body" idx="1"/>
          </p:nvPr>
        </p:nvSpPr>
        <p:spPr bwMode="auto">
          <a:xfrm>
            <a:off x="415599" y="1852800"/>
            <a:ext cx="3744025" cy="423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550" tIns="185550" rIns="185550" bIns="1855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1600"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16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1600"/>
            </a:lvl3pPr>
            <a:lvl4pPr marL="1828800" lvl="3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1600"/>
            </a:lvl4pPr>
            <a:lvl5pPr marL="2286000" lvl="4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1600"/>
            </a:lvl5pPr>
            <a:lvl6pPr marL="2743200" lvl="5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1600"/>
            </a:lvl6pPr>
            <a:lvl7pPr marL="3200400" lvl="6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1600"/>
            </a:lvl7pPr>
            <a:lvl8pPr marL="3657600" lvl="7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1600"/>
            </a:lvl8pPr>
            <a:lvl9pPr marL="4114800" lvl="8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;p3"/>
          <p:cNvSpPr>
            <a:spLocks noGrp="1"/>
          </p:cNvSpPr>
          <p:nvPr>
            <p:ph type="sldNum" idx="12"/>
          </p:nvPr>
        </p:nvSpPr>
        <p:spPr bwMode="auto">
          <a:xfrm>
            <a:off x="11296602" y="6217622"/>
            <a:ext cx="731540" cy="52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550" tIns="185550" rIns="185550" bIns="185550" anchor="ctr" anchorCtr="0">
            <a:normAutofit/>
          </a:bodyPr>
          <a:lstStyle>
            <a:lvl1pPr marL="0" lvl="0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Пустой слайд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Заголовок раздела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;p5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1;p5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2;p5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3;p5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4;p5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Титульный слайд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6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6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6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6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0;p6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Два объекта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;p7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3;p7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4;p7"/>
          <p:cNvSpPr>
            <a:spLocks noGrp="1"/>
          </p:cNvSpPr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5;p7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6;p7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47;p7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Сравнение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;p8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0;p8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1;p8"/>
          <p:cNvSpPr>
            <a:spLocks noGrp="1"/>
          </p:cNvSpPr>
          <p:nvPr>
            <p:ph type="body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2;p8"/>
          <p:cNvSpPr>
            <a:spLocks noGrp="1"/>
          </p:cNvSpPr>
          <p:nvPr>
            <p:ph type="body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3;p8"/>
          <p:cNvSpPr>
            <a:spLocks noGrp="1"/>
          </p:cNvSpPr>
          <p:nvPr>
            <p:ph type="body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4;p8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5;p8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56;p8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Только заголовок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;p9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9;p9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0;p9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61;p9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Объект с подписью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;p10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4;p10"/>
          <p:cNvSpPr>
            <a:spLocks noGrp="1"/>
          </p:cNvSpPr>
          <p:nvPr>
            <p:ph type="body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5;p10"/>
          <p:cNvSpPr>
            <a:spLocks noGrp="1"/>
          </p:cNvSpPr>
          <p:nvPr>
            <p:ph type="body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66;p10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67;p10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68;p10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;p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;p1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;p1"/>
          <p:cNvSpPr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;p1"/>
          <p:cNvSpPr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4;p1"/>
          <p:cNvSpPr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2;p14"/>
          <p:cNvSpPr>
            <a:spLocks/>
          </p:cNvSpPr>
          <p:nvPr/>
        </p:nvSpPr>
        <p:spPr bwMode="auto">
          <a:xfrm>
            <a:off x="1243102" y="2487688"/>
            <a:ext cx="11434340" cy="12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050" tIns="60050" rIns="60050" bIns="60050" anchor="t" anchorCtr="0">
            <a:spAutoFit/>
          </a:bodyPr>
          <a:lstStyle/>
          <a:p>
            <a:pPr marL="0" marR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75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Показатели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0" name="Google Shape;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60304"/>
            <a:ext cx="12192000" cy="529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4;p14"/>
          <p:cNvSpPr txBox="1"/>
          <p:nvPr/>
        </p:nvSpPr>
        <p:spPr>
          <a:xfrm>
            <a:off x="169755" y="2738651"/>
            <a:ext cx="11224500" cy="39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050" tIns="60050" rIns="60050" bIns="60050" anchor="t" anchorCtr="0">
            <a:spAutoFit/>
          </a:bodyPr>
          <a:lstStyle/>
          <a:p>
            <a:pPr lvl="0" rtl="0">
              <a:lnSpc>
                <a:spcPct val="85000"/>
              </a:lnSpc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ru-RU" sz="4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Система бронирования детских путёвок</a:t>
            </a:r>
          </a:p>
          <a:p>
            <a:pPr lvl="0">
              <a:lnSpc>
                <a:spcPct val="85000"/>
              </a:lnSpc>
              <a:spcBef>
                <a:spcPts val="400"/>
              </a:spcBef>
              <a:buClr>
                <a:schemeClr val="dk1"/>
              </a:buClr>
              <a:buSzPts val="1100"/>
            </a:pPr>
            <a:endParaRPr lang="ru-RU" sz="4800" b="1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lvl="0">
              <a:lnSpc>
                <a:spcPct val="85000"/>
              </a:lnSpc>
              <a:spcBef>
                <a:spcPts val="400"/>
              </a:spcBef>
              <a:buClr>
                <a:schemeClr val="dk1"/>
              </a:buClr>
              <a:buSzPts val="1100"/>
            </a:pPr>
            <a:endParaRPr lang="ru-RU" sz="4800" b="1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lvl="0">
              <a:lnSpc>
                <a:spcPct val="85000"/>
              </a:lnSpc>
              <a:spcBef>
                <a:spcPts val="400"/>
              </a:spcBef>
              <a:buClr>
                <a:schemeClr val="dk1"/>
              </a:buClr>
              <a:buSzPts val="1100"/>
            </a:pPr>
            <a:endParaRPr lang="ru-RU" sz="4800" b="1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85000"/>
              </a:lnSpc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Fixiki56</a:t>
            </a:r>
            <a:endParaRPr lang="ru-RU" sz="3200" b="1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2" name="Google Shape;96;p14"/>
          <p:cNvPicPr preferRelativeResize="0"/>
          <p:nvPr/>
        </p:nvPicPr>
        <p:blipFill rotWithShape="1">
          <a:blip r:embed="rId4">
            <a:alphaModFix/>
          </a:blip>
          <a:srcRect l="26497"/>
          <a:stretch/>
        </p:blipFill>
        <p:spPr>
          <a:xfrm>
            <a:off x="2542628" y="326016"/>
            <a:ext cx="2037682" cy="668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2983" y="78819"/>
            <a:ext cx="1037610" cy="116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25858" y="182884"/>
            <a:ext cx="1091505" cy="106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ятиугольник 16"/>
          <p:cNvSpPr/>
          <p:nvPr/>
        </p:nvSpPr>
        <p:spPr>
          <a:xfrm>
            <a:off x="0" y="710397"/>
            <a:ext cx="6096000" cy="6165050"/>
          </a:xfrm>
          <a:prstGeom prst="homePlate">
            <a:avLst/>
          </a:prstGeom>
          <a:gradFill>
            <a:gsLst>
              <a:gs pos="0">
                <a:srgbClr val="BFD8EF"/>
              </a:gs>
              <a:gs pos="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alpha val="0"/>
                  <a:lumMod val="84000"/>
                  <a:lumOff val="16000"/>
                </a:schemeClr>
              </a:gs>
              <a:gs pos="41000">
                <a:schemeClr val="accent1">
                  <a:lumMod val="30000"/>
                  <a:lumOff val="70000"/>
                  <a:alpha val="2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828800" y="1234481"/>
            <a:ext cx="8229600" cy="41034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9" name="Прямоугольник 1"/>
          <p:cNvSpPr/>
          <p:nvPr/>
        </p:nvSpPr>
        <p:spPr bwMode="auto">
          <a:xfrm>
            <a:off x="1828800" y="1233590"/>
            <a:ext cx="8501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команды </a:t>
            </a: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0" y="710397"/>
            <a:ext cx="12192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Google Shape;113;p15"/>
          <p:cNvSpPr>
            <a:spLocks/>
          </p:cNvSpPr>
          <p:nvPr/>
        </p:nvSpPr>
        <p:spPr bwMode="auto">
          <a:xfrm>
            <a:off x="408568" y="151016"/>
            <a:ext cx="10800000" cy="84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r>
              <a:rPr lang="ru-RU" sz="3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КОМАНДЕ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endParaRPr lang="ru-RU" sz="2900" b="1" dirty="0">
              <a:solidFill>
                <a:schemeClr val="tx1"/>
              </a:solidFill>
              <a:latin typeface="Roboto" panose="020B0604020202020204" charset="0"/>
              <a:ea typeface="Roboto"/>
              <a:cs typeface="Roboto" panose="020B060402020202020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828800" y="2285184"/>
            <a:ext cx="8229600" cy="41034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6" name="Прямоугольник 1"/>
          <p:cNvSpPr/>
          <p:nvPr/>
        </p:nvSpPr>
        <p:spPr bwMode="auto">
          <a:xfrm>
            <a:off x="1828800" y="2284293"/>
            <a:ext cx="8501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 команды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884532" y="151813"/>
            <a:ext cx="12065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3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1" name="Скругленный прямоугольник 2">
            <a:extLst>
              <a:ext uri="{FF2B5EF4-FFF2-40B4-BE49-F238E27FC236}">
                <a16:creationId xmlns:a16="http://schemas.microsoft.com/office/drawing/2014/main" xmlns="" id="{C6D6234C-4AA2-4D74-9FBE-217483A12FE1}"/>
              </a:ext>
            </a:extLst>
          </p:cNvPr>
          <p:cNvSpPr/>
          <p:nvPr/>
        </p:nvSpPr>
        <p:spPr bwMode="auto">
          <a:xfrm>
            <a:off x="1828800" y="1723934"/>
            <a:ext cx="8229600" cy="4103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FixIki56</a:t>
            </a:r>
            <a:endParaRPr lang="ru-RU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Скругленный прямоугольник 22">
            <a:extLst>
              <a:ext uri="{FF2B5EF4-FFF2-40B4-BE49-F238E27FC236}">
                <a16:creationId xmlns:a16="http://schemas.microsoft.com/office/drawing/2014/main" xmlns="" id="{C10992DF-C155-4E28-8E39-2E38D256C29F}"/>
              </a:ext>
            </a:extLst>
          </p:cNvPr>
          <p:cNvSpPr>
            <a:spLocks/>
          </p:cNvSpPr>
          <p:nvPr/>
        </p:nvSpPr>
        <p:spPr bwMode="auto">
          <a:xfrm>
            <a:off x="1828800" y="2833436"/>
            <a:ext cx="8229600" cy="3657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3" name="Прямоугольник 1">
            <a:extLst>
              <a:ext uri="{FF2B5EF4-FFF2-40B4-BE49-F238E27FC236}">
                <a16:creationId xmlns:a16="http://schemas.microsoft.com/office/drawing/2014/main" xmlns="" id="{D3916B6D-A313-4A79-8484-C57EF618043B}"/>
              </a:ext>
            </a:extLst>
          </p:cNvPr>
          <p:cNvSpPr>
            <a:spLocks/>
          </p:cNvSpPr>
          <p:nvPr/>
        </p:nvSpPr>
        <p:spPr bwMode="auto">
          <a:xfrm>
            <a:off x="1828800" y="2832545"/>
            <a:ext cx="8229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Капитан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Шарафутдинов Эмиль</a:t>
            </a:r>
          </a:p>
        </p:txBody>
      </p:sp>
      <p:sp>
        <p:nvSpPr>
          <p:cNvPr id="14" name="Скругленный прямоугольник 22">
            <a:extLst>
              <a:ext uri="{FF2B5EF4-FFF2-40B4-BE49-F238E27FC236}">
                <a16:creationId xmlns:a16="http://schemas.microsoft.com/office/drawing/2014/main" xmlns="" id="{BA711A2B-0FB0-4D47-A9F3-975DDA31B29C}"/>
              </a:ext>
            </a:extLst>
          </p:cNvPr>
          <p:cNvSpPr>
            <a:spLocks/>
          </p:cNvSpPr>
          <p:nvPr/>
        </p:nvSpPr>
        <p:spPr bwMode="auto">
          <a:xfrm>
            <a:off x="1828800" y="3369668"/>
            <a:ext cx="8229600" cy="3657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5" name="Прямоугольник 1">
            <a:extLst>
              <a:ext uri="{FF2B5EF4-FFF2-40B4-BE49-F238E27FC236}">
                <a16:creationId xmlns:a16="http://schemas.microsoft.com/office/drawing/2014/main" xmlns="" id="{0241DCFD-8BD2-43DF-A206-DA9C3659EAC2}"/>
              </a:ext>
            </a:extLst>
          </p:cNvPr>
          <p:cNvSpPr>
            <a:spLocks/>
          </p:cNvSpPr>
          <p:nvPr/>
        </p:nvSpPr>
        <p:spPr bwMode="auto">
          <a:xfrm>
            <a:off x="1828800" y="3368777"/>
            <a:ext cx="8229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Смирнов Дмитрий</a:t>
            </a:r>
          </a:p>
        </p:txBody>
      </p:sp>
      <p:sp>
        <p:nvSpPr>
          <p:cNvPr id="16" name="Скругленный прямоугольник 22">
            <a:extLst>
              <a:ext uri="{FF2B5EF4-FFF2-40B4-BE49-F238E27FC236}">
                <a16:creationId xmlns:a16="http://schemas.microsoft.com/office/drawing/2014/main" xmlns="" id="{965A9F70-917E-4347-A8A0-E38B301A12C5}"/>
              </a:ext>
            </a:extLst>
          </p:cNvPr>
          <p:cNvSpPr>
            <a:spLocks/>
          </p:cNvSpPr>
          <p:nvPr/>
        </p:nvSpPr>
        <p:spPr bwMode="auto">
          <a:xfrm>
            <a:off x="1828800" y="3894771"/>
            <a:ext cx="8229600" cy="3657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9" name="Прямоугольник 1">
            <a:extLst>
              <a:ext uri="{FF2B5EF4-FFF2-40B4-BE49-F238E27FC236}">
                <a16:creationId xmlns:a16="http://schemas.microsoft.com/office/drawing/2014/main" xmlns="" id="{939B4E73-32C6-4C79-AE8A-20C03670E004}"/>
              </a:ext>
            </a:extLst>
          </p:cNvPr>
          <p:cNvSpPr>
            <a:spLocks/>
          </p:cNvSpPr>
          <p:nvPr/>
        </p:nvSpPr>
        <p:spPr bwMode="auto">
          <a:xfrm>
            <a:off x="1828800" y="3893880"/>
            <a:ext cx="8229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Городков Дмитрий</a:t>
            </a:r>
          </a:p>
        </p:txBody>
      </p:sp>
      <p:sp>
        <p:nvSpPr>
          <p:cNvPr id="20" name="Скругленный прямоугольник 22">
            <a:extLst>
              <a:ext uri="{FF2B5EF4-FFF2-40B4-BE49-F238E27FC236}">
                <a16:creationId xmlns:a16="http://schemas.microsoft.com/office/drawing/2014/main" xmlns="" id="{5ABF45B0-3A9D-4EC6-B42E-629F0395180E}"/>
              </a:ext>
            </a:extLst>
          </p:cNvPr>
          <p:cNvSpPr>
            <a:spLocks/>
          </p:cNvSpPr>
          <p:nvPr/>
        </p:nvSpPr>
        <p:spPr bwMode="auto">
          <a:xfrm>
            <a:off x="1828800" y="4454003"/>
            <a:ext cx="8229600" cy="3657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2" name="Прямоугольник 1">
            <a:extLst>
              <a:ext uri="{FF2B5EF4-FFF2-40B4-BE49-F238E27FC236}">
                <a16:creationId xmlns:a16="http://schemas.microsoft.com/office/drawing/2014/main" xmlns="" id="{9C6C1004-06DF-4C9C-A2BA-69DA6FAF828B}"/>
              </a:ext>
            </a:extLst>
          </p:cNvPr>
          <p:cNvSpPr>
            <a:spLocks/>
          </p:cNvSpPr>
          <p:nvPr/>
        </p:nvSpPr>
        <p:spPr bwMode="auto">
          <a:xfrm>
            <a:off x="1828800" y="4453112"/>
            <a:ext cx="82296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Ерошкин Павел</a:t>
            </a:r>
          </a:p>
        </p:txBody>
      </p:sp>
    </p:spTree>
    <p:extLst>
      <p:ext uri="{BB962C8B-B14F-4D97-AF65-F5344CB8AC3E}">
        <p14:creationId xmlns:p14="http://schemas.microsoft.com/office/powerpoint/2010/main" val="270558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ятиугольник 16"/>
          <p:cNvSpPr/>
          <p:nvPr/>
        </p:nvSpPr>
        <p:spPr>
          <a:xfrm>
            <a:off x="0" y="710397"/>
            <a:ext cx="6096000" cy="6165050"/>
          </a:xfrm>
          <a:prstGeom prst="homePlate">
            <a:avLst/>
          </a:prstGeom>
          <a:gradFill>
            <a:gsLst>
              <a:gs pos="0">
                <a:srgbClr val="BFD8EF"/>
              </a:gs>
              <a:gs pos="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alpha val="0"/>
                  <a:lumMod val="84000"/>
                  <a:lumOff val="16000"/>
                </a:schemeClr>
              </a:gs>
              <a:gs pos="41000">
                <a:schemeClr val="accent1">
                  <a:lumMod val="30000"/>
                  <a:lumOff val="70000"/>
                  <a:alpha val="2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0" y="710397"/>
            <a:ext cx="12192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Google Shape;113;p15"/>
          <p:cNvSpPr>
            <a:spLocks/>
          </p:cNvSpPr>
          <p:nvPr/>
        </p:nvSpPr>
        <p:spPr bwMode="auto">
          <a:xfrm>
            <a:off x="408568" y="80628"/>
            <a:ext cx="10800000" cy="65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r>
              <a:rPr lang="ru-RU" sz="15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r>
              <a:rPr lang="ru-RU" sz="3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 РЕШЕНИЕ 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828800" y="1365631"/>
            <a:ext cx="8532948" cy="41034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6" name="Прямоугольник 1"/>
          <p:cNvSpPr/>
          <p:nvPr/>
        </p:nvSpPr>
        <p:spPr bwMode="auto">
          <a:xfrm>
            <a:off x="1828800" y="1364740"/>
            <a:ext cx="8501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Стек разработки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828800" y="1984271"/>
            <a:ext cx="8532948" cy="4103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" name="Прямоугольник 1"/>
          <p:cNvSpPr/>
          <p:nvPr/>
        </p:nvSpPr>
        <p:spPr bwMode="auto">
          <a:xfrm>
            <a:off x="1828800" y="1983380"/>
            <a:ext cx="850131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HTML, CSS, Java Script</a:t>
            </a:r>
            <a:endParaRPr lang="ru-RU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0884532" y="151813"/>
            <a:ext cx="12065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3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1" name="Скругленный прямоугольник 6">
            <a:extLst>
              <a:ext uri="{FF2B5EF4-FFF2-40B4-BE49-F238E27FC236}">
                <a16:creationId xmlns:a16="http://schemas.microsoft.com/office/drawing/2014/main" xmlns="" id="{B22EC1A9-3A98-488F-8448-FFCFBC56011C}"/>
              </a:ext>
            </a:extLst>
          </p:cNvPr>
          <p:cNvSpPr/>
          <p:nvPr/>
        </p:nvSpPr>
        <p:spPr bwMode="auto">
          <a:xfrm>
            <a:off x="1828800" y="2552746"/>
            <a:ext cx="8532948" cy="4103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xmlns="" id="{5D40736D-0F09-4ACB-9484-680FA07D356A}"/>
              </a:ext>
            </a:extLst>
          </p:cNvPr>
          <p:cNvSpPr/>
          <p:nvPr/>
        </p:nvSpPr>
        <p:spPr bwMode="auto">
          <a:xfrm>
            <a:off x="1828800" y="2551855"/>
            <a:ext cx="850131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PHP, </a:t>
            </a:r>
            <a:r>
              <a:rPr lang="en-US" sz="2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PHPmyadmin</a:t>
            </a:r>
            <a:endParaRPr lang="ru-RU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Скругленный прямоугольник 6">
            <a:extLst>
              <a:ext uri="{FF2B5EF4-FFF2-40B4-BE49-F238E27FC236}">
                <a16:creationId xmlns:a16="http://schemas.microsoft.com/office/drawing/2014/main" xmlns="" id="{2F1CDA73-D2DE-4C3B-A1F0-475A83B70189}"/>
              </a:ext>
            </a:extLst>
          </p:cNvPr>
          <p:cNvSpPr/>
          <p:nvPr/>
        </p:nvSpPr>
        <p:spPr bwMode="auto">
          <a:xfrm>
            <a:off x="1828800" y="3109201"/>
            <a:ext cx="8532948" cy="4103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4" name="Прямоугольник 1">
            <a:extLst>
              <a:ext uri="{FF2B5EF4-FFF2-40B4-BE49-F238E27FC236}">
                <a16:creationId xmlns:a16="http://schemas.microsoft.com/office/drawing/2014/main" xmlns="" id="{F1ADCB58-C782-4C9B-A936-1B6D8A4D0529}"/>
              </a:ext>
            </a:extLst>
          </p:cNvPr>
          <p:cNvSpPr/>
          <p:nvPr/>
        </p:nvSpPr>
        <p:spPr bwMode="auto">
          <a:xfrm>
            <a:off x="1828800" y="3108310"/>
            <a:ext cx="850131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endParaRPr lang="ru-RU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Скругленный прямоугольник 6">
            <a:extLst>
              <a:ext uri="{FF2B5EF4-FFF2-40B4-BE49-F238E27FC236}">
                <a16:creationId xmlns:a16="http://schemas.microsoft.com/office/drawing/2014/main" xmlns="" id="{00817A02-5138-4D4B-A91F-DCB2D77A3816}"/>
              </a:ext>
            </a:extLst>
          </p:cNvPr>
          <p:cNvSpPr/>
          <p:nvPr/>
        </p:nvSpPr>
        <p:spPr bwMode="auto">
          <a:xfrm>
            <a:off x="1828800" y="3639429"/>
            <a:ext cx="8532948" cy="4103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6" name="Прямоугольник 1">
            <a:extLst>
              <a:ext uri="{FF2B5EF4-FFF2-40B4-BE49-F238E27FC236}">
                <a16:creationId xmlns:a16="http://schemas.microsoft.com/office/drawing/2014/main" xmlns="" id="{1B46FEB9-E0E3-4D06-8DA6-0FF3CD394AEC}"/>
              </a:ext>
            </a:extLst>
          </p:cNvPr>
          <p:cNvSpPr/>
          <p:nvPr/>
        </p:nvSpPr>
        <p:spPr bwMode="auto">
          <a:xfrm>
            <a:off x="1828800" y="3638538"/>
            <a:ext cx="850131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endParaRPr lang="ru-RU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8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ятиугольник 16"/>
          <p:cNvSpPr/>
          <p:nvPr/>
        </p:nvSpPr>
        <p:spPr>
          <a:xfrm>
            <a:off x="0" y="710397"/>
            <a:ext cx="6096000" cy="6165050"/>
          </a:xfrm>
          <a:prstGeom prst="homePlate">
            <a:avLst/>
          </a:prstGeom>
          <a:gradFill>
            <a:gsLst>
              <a:gs pos="0">
                <a:srgbClr val="BFD8EF"/>
              </a:gs>
              <a:gs pos="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alpha val="0"/>
                  <a:lumMod val="84000"/>
                  <a:lumOff val="16000"/>
                </a:schemeClr>
              </a:gs>
              <a:gs pos="41000">
                <a:schemeClr val="accent1">
                  <a:lumMod val="30000"/>
                  <a:lumOff val="70000"/>
                  <a:alpha val="2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0" y="710397"/>
            <a:ext cx="12192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Google Shape;113;p15"/>
          <p:cNvSpPr>
            <a:spLocks/>
          </p:cNvSpPr>
          <p:nvPr/>
        </p:nvSpPr>
        <p:spPr bwMode="auto">
          <a:xfrm>
            <a:off x="408568" y="80628"/>
            <a:ext cx="10800000" cy="65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r>
              <a:rPr lang="ru-RU" sz="15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r>
              <a:rPr lang="ru-RU" sz="3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УНИКАЛЬНОСТЬ/ОСОБЕННОСТИ 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884532" y="151813"/>
            <a:ext cx="12065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32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ru-RU" sz="32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xmlns="" id="{D54A36A6-BD8A-4E75-BB2E-2D28398EDCA2}"/>
              </a:ext>
            </a:extLst>
          </p:cNvPr>
          <p:cNvSpPr/>
          <p:nvPr/>
        </p:nvSpPr>
        <p:spPr bwMode="auto">
          <a:xfrm>
            <a:off x="1829526" y="1426429"/>
            <a:ext cx="8532948" cy="4453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xmlns="" id="{C45EB181-FCE9-4457-A69F-D889F99D00E1}"/>
              </a:ext>
            </a:extLst>
          </p:cNvPr>
          <p:cNvSpPr/>
          <p:nvPr/>
        </p:nvSpPr>
        <p:spPr bwMode="auto">
          <a:xfrm>
            <a:off x="1829526" y="1444971"/>
            <a:ext cx="8532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Реализован уникальный UX функционал.</a:t>
            </a:r>
            <a:b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Скругленный прямоугольник 4">
            <a:extLst>
              <a:ext uri="{FF2B5EF4-FFF2-40B4-BE49-F238E27FC236}">
                <a16:creationId xmlns:a16="http://schemas.microsoft.com/office/drawing/2014/main" xmlns="" id="{A7097507-7F04-4FAB-9EA4-8E1C1531A355}"/>
              </a:ext>
            </a:extLst>
          </p:cNvPr>
          <p:cNvSpPr/>
          <p:nvPr/>
        </p:nvSpPr>
        <p:spPr bwMode="auto">
          <a:xfrm>
            <a:off x="1829526" y="2085364"/>
            <a:ext cx="8532948" cy="100750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Главной особенностью является функция предпочтения одной организации отдыха и оздоровления детей, среди остальных</a:t>
            </a:r>
            <a:endParaRPr lang="ru-RU" sz="2000" dirty="0">
              <a:latin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9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ятиугольник 16"/>
          <p:cNvSpPr/>
          <p:nvPr/>
        </p:nvSpPr>
        <p:spPr>
          <a:xfrm>
            <a:off x="0" y="710397"/>
            <a:ext cx="6096000" cy="6165050"/>
          </a:xfrm>
          <a:prstGeom prst="homePlate">
            <a:avLst/>
          </a:prstGeom>
          <a:gradFill>
            <a:gsLst>
              <a:gs pos="0">
                <a:srgbClr val="BFD8EF"/>
              </a:gs>
              <a:gs pos="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alpha val="0"/>
                  <a:lumMod val="84000"/>
                  <a:lumOff val="16000"/>
                </a:schemeClr>
              </a:gs>
              <a:gs pos="41000">
                <a:schemeClr val="accent1">
                  <a:lumMod val="30000"/>
                  <a:lumOff val="70000"/>
                  <a:alpha val="2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0" y="710397"/>
            <a:ext cx="12192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Google Shape;113;p15"/>
          <p:cNvSpPr>
            <a:spLocks/>
          </p:cNvSpPr>
          <p:nvPr/>
        </p:nvSpPr>
        <p:spPr bwMode="auto">
          <a:xfrm>
            <a:off x="408568" y="80628"/>
            <a:ext cx="10800000" cy="65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r>
              <a:rPr lang="ru-RU" sz="15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r>
              <a:rPr lang="ru-RU" sz="3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КОНКУРЕНТНОЕ ПРЕИМУЩЕСТВО 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884532" y="151813"/>
            <a:ext cx="12065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32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ru-RU" sz="32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xmlns="" id="{A7097507-7F04-4FAB-9EA4-8E1C1531A355}"/>
              </a:ext>
            </a:extLst>
          </p:cNvPr>
          <p:cNvSpPr/>
          <p:nvPr/>
        </p:nvSpPr>
        <p:spPr bwMode="auto">
          <a:xfrm>
            <a:off x="1829526" y="2085364"/>
            <a:ext cx="8532948" cy="100750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Уникальные решения используемые в нашем проекте, делают его сильным соперником среди остальных конкурентов.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7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ятиугольник 16"/>
          <p:cNvSpPr/>
          <p:nvPr/>
        </p:nvSpPr>
        <p:spPr>
          <a:xfrm>
            <a:off x="0" y="710397"/>
            <a:ext cx="6096000" cy="6165050"/>
          </a:xfrm>
          <a:prstGeom prst="homePlate">
            <a:avLst/>
          </a:prstGeom>
          <a:gradFill>
            <a:gsLst>
              <a:gs pos="0">
                <a:srgbClr val="BFD8EF"/>
              </a:gs>
              <a:gs pos="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alpha val="0"/>
                  <a:lumMod val="84000"/>
                  <a:lumOff val="16000"/>
                </a:schemeClr>
              </a:gs>
              <a:gs pos="41000">
                <a:schemeClr val="accent1">
                  <a:lumMod val="30000"/>
                  <a:lumOff val="70000"/>
                  <a:alpha val="2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0" y="710397"/>
            <a:ext cx="12192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Google Shape;113;p15"/>
          <p:cNvSpPr>
            <a:spLocks/>
          </p:cNvSpPr>
          <p:nvPr/>
        </p:nvSpPr>
        <p:spPr bwMode="auto">
          <a:xfrm>
            <a:off x="408568" y="80628"/>
            <a:ext cx="10800000" cy="65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r>
              <a:rPr lang="ru-RU" sz="15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r>
              <a:rPr lang="ru-RU" sz="3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СЛАБЫЕ МЕСТА 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03520" y="1629691"/>
            <a:ext cx="8532948" cy="41034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6" name="Прямоугольник 1"/>
          <p:cNvSpPr/>
          <p:nvPr/>
        </p:nvSpPr>
        <p:spPr bwMode="auto">
          <a:xfrm>
            <a:off x="135151" y="1628800"/>
            <a:ext cx="8501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Недостаточное количество опыта</a:t>
            </a:r>
            <a:endParaRPr lang="ru-RU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884532" y="151813"/>
            <a:ext cx="12065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32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ru-RU" sz="32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Скругленный прямоугольник 4">
            <a:extLst>
              <a:ext uri="{FF2B5EF4-FFF2-40B4-BE49-F238E27FC236}">
                <a16:creationId xmlns:a16="http://schemas.microsoft.com/office/drawing/2014/main" xmlns="" id="{9AD0541C-E786-4202-AE55-8E436CB0F261}"/>
              </a:ext>
            </a:extLst>
          </p:cNvPr>
          <p:cNvSpPr/>
          <p:nvPr/>
        </p:nvSpPr>
        <p:spPr bwMode="auto">
          <a:xfrm>
            <a:off x="103520" y="2248330"/>
            <a:ext cx="8532948" cy="121667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Слабое место проекта - функция онлайн оплаты путёвок, из-за дефицита времени, в ней множество недоработок из-за которых использование системы не представляется возможным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4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ятиугольник 16"/>
          <p:cNvSpPr/>
          <p:nvPr/>
        </p:nvSpPr>
        <p:spPr>
          <a:xfrm>
            <a:off x="0" y="710397"/>
            <a:ext cx="6096000" cy="6165050"/>
          </a:xfrm>
          <a:prstGeom prst="homePlate">
            <a:avLst/>
          </a:prstGeom>
          <a:gradFill>
            <a:gsLst>
              <a:gs pos="0">
                <a:srgbClr val="BFD8EF"/>
              </a:gs>
              <a:gs pos="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alpha val="0"/>
                  <a:lumMod val="84000"/>
                  <a:lumOff val="16000"/>
                </a:schemeClr>
              </a:gs>
              <a:gs pos="41000">
                <a:schemeClr val="accent1">
                  <a:lumMod val="30000"/>
                  <a:lumOff val="70000"/>
                  <a:alpha val="2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0" y="710397"/>
            <a:ext cx="12192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Google Shape;113;p15"/>
          <p:cNvSpPr>
            <a:spLocks/>
          </p:cNvSpPr>
          <p:nvPr/>
        </p:nvSpPr>
        <p:spPr bwMode="auto">
          <a:xfrm>
            <a:off x="408568" y="80628"/>
            <a:ext cx="10800000" cy="65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r>
              <a:rPr lang="ru-RU" sz="15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ПРОДУКТЕ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100"/>
              <a:defRPr/>
            </a:pPr>
            <a:r>
              <a:rPr lang="ru-RU" sz="3200" b="1" spc="8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ПЕРСПЕКТИВЫ РАЗВИТИЯ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884532" y="151813"/>
            <a:ext cx="12065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ru-RU" sz="3200" b="1" spc="8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ru-RU" sz="3200" b="1" spc="8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xmlns="" id="{9AD0541C-E786-4202-AE55-8E436CB0F261}"/>
              </a:ext>
            </a:extLst>
          </p:cNvPr>
          <p:cNvSpPr/>
          <p:nvPr/>
        </p:nvSpPr>
        <p:spPr bwMode="auto">
          <a:xfrm>
            <a:off x="103520" y="2248330"/>
            <a:ext cx="8532948" cy="121667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Наш проект имеет дальнейшую перспективу использоваться одной из организаций, оказывающих услуги отдыха и развлечения. А так же совершенствоваться применяя новейшие технические решения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30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</TotalTime>
  <Words>147</Words>
  <Application>Microsoft Office PowerPoint</Application>
  <DocSecurity>0</DocSecurity>
  <PresentationFormat>Широкоэкранный</PresentationFormat>
  <Paragraphs>42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Roboto</vt:lpstr>
      <vt:lpstr>Calibri</vt:lpstr>
      <vt:lpstr>Arial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Хрипкова Юлия Дмитриевна</dc:creator>
  <cp:lastModifiedBy>Смирнов Дмитрий</cp:lastModifiedBy>
  <cp:revision>255</cp:revision>
  <dcterms:modified xsi:type="dcterms:W3CDTF">2022-12-04T14:21:39Z</dcterms:modified>
  <dc:identifier/>
  <dc:language/>
  <cp:version/>
</cp:coreProperties>
</file>