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0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A82C6-D4D2-48D6-8A87-6813622EBFB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2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9C269-05F1-47C5-8A30-80E2A3CD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Starling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11A6-7E76-4A49-AE44-6BD07EBB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IoT Central Device Simulator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9266035-35A7-4ACB-87C3-37A41C2712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1652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7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EE0-2EA9-4F90-9E46-8300397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065A-7403-4680-B18A-527E8A4E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Scale (~20k) test Central solution from your desktop</a:t>
            </a:r>
          </a:p>
          <a:p>
            <a:pPr lvl="1"/>
            <a:r>
              <a:rPr lang="en-US" dirty="0"/>
              <a:t>Simple, easy to run from desktop – Single exe!</a:t>
            </a:r>
          </a:p>
          <a:p>
            <a:pPr lvl="1"/>
            <a:r>
              <a:rPr lang="en-US" dirty="0"/>
              <a:t>Supported on Windows, Linux, Mac</a:t>
            </a:r>
          </a:p>
          <a:p>
            <a:pPr lvl="1"/>
            <a:r>
              <a:rPr lang="en-US" dirty="0"/>
              <a:t>No need for cloud setup</a:t>
            </a:r>
          </a:p>
          <a:p>
            <a:r>
              <a:rPr lang="en-US" dirty="0"/>
              <a:t>Optimized for IoT Central out of the box</a:t>
            </a:r>
          </a:p>
          <a:p>
            <a:pPr lvl="1"/>
            <a:r>
              <a:rPr lang="en-US" dirty="0"/>
              <a:t>Provisioning through DPS, Reconnect flows</a:t>
            </a:r>
          </a:p>
          <a:p>
            <a:pPr lvl="1"/>
            <a:r>
              <a:rPr lang="en-US" dirty="0"/>
              <a:t>Send Telemetry, reported properties</a:t>
            </a:r>
          </a:p>
          <a:p>
            <a:pPr lvl="1"/>
            <a:r>
              <a:rPr lang="en-US" dirty="0"/>
              <a:t>Reacts to Commands, Twin changes</a:t>
            </a:r>
          </a:p>
          <a:p>
            <a:pPr lvl="1"/>
            <a:r>
              <a:rPr lang="en-US" dirty="0"/>
              <a:t>Uses standard MQTT client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Flexible load generation</a:t>
            </a:r>
          </a:p>
          <a:p>
            <a:pPr lvl="2"/>
            <a:r>
              <a:rPr lang="en-US" dirty="0"/>
              <a:t>Waves of telemetry, telemetry batching</a:t>
            </a:r>
          </a:p>
          <a:p>
            <a:pPr lvl="2"/>
            <a:r>
              <a:rPr lang="en-US" dirty="0"/>
              <a:t>Device disconnect behaviors – Never, after sending telemetry</a:t>
            </a:r>
          </a:p>
          <a:p>
            <a:pPr lvl="1"/>
            <a:r>
              <a:rPr lang="en-US" dirty="0"/>
              <a:t>Client-side metrics view</a:t>
            </a:r>
          </a:p>
          <a:p>
            <a:pPr lvl="1"/>
            <a:r>
              <a:rPr lang="en-US" dirty="0"/>
              <a:t>Simple UX to control simulation - TODO</a:t>
            </a:r>
          </a:p>
          <a:p>
            <a:r>
              <a:rPr lang="en-US" dirty="0"/>
              <a:t>Extensible points</a:t>
            </a:r>
          </a:p>
          <a:p>
            <a:pPr lvl="1"/>
            <a:r>
              <a:rPr lang="en-US" dirty="0"/>
              <a:t>Pluggable data generator - TODO</a:t>
            </a:r>
          </a:p>
        </p:txBody>
      </p:sp>
    </p:spTree>
    <p:extLst>
      <p:ext uri="{BB962C8B-B14F-4D97-AF65-F5344CB8AC3E}">
        <p14:creationId xmlns:p14="http://schemas.microsoft.com/office/powerpoint/2010/main" val="31949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71B-09D3-4F92-A323-6FC7BDEA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Generation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E9FC8-DCD7-4F1B-ACC1-E970614AE861}"/>
              </a:ext>
            </a:extLst>
          </p:cNvPr>
          <p:cNvSpPr/>
          <p:nvPr/>
        </p:nvSpPr>
        <p:spPr>
          <a:xfrm>
            <a:off x="199398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F39D6-F846-4D00-AFC1-AEB5678F4279}"/>
              </a:ext>
            </a:extLst>
          </p:cNvPr>
          <p:cNvSpPr/>
          <p:nvPr/>
        </p:nvSpPr>
        <p:spPr>
          <a:xfrm>
            <a:off x="199398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D2FE1-45FE-401B-9139-FAF14C2B026B}"/>
              </a:ext>
            </a:extLst>
          </p:cNvPr>
          <p:cNvSpPr/>
          <p:nvPr/>
        </p:nvSpPr>
        <p:spPr>
          <a:xfrm>
            <a:off x="199398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C3044-26EB-4CEE-87B6-D345A52B26A7}"/>
              </a:ext>
            </a:extLst>
          </p:cNvPr>
          <p:cNvSpPr/>
          <p:nvPr/>
        </p:nvSpPr>
        <p:spPr>
          <a:xfrm>
            <a:off x="199398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80E33-EB0F-4870-8A30-DFC653261467}"/>
              </a:ext>
            </a:extLst>
          </p:cNvPr>
          <p:cNvSpPr/>
          <p:nvPr/>
        </p:nvSpPr>
        <p:spPr>
          <a:xfrm>
            <a:off x="278693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6A240-1012-4CA8-821E-639FA7CF0AB7}"/>
              </a:ext>
            </a:extLst>
          </p:cNvPr>
          <p:cNvSpPr/>
          <p:nvPr/>
        </p:nvSpPr>
        <p:spPr>
          <a:xfrm>
            <a:off x="278693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4E24A5-5166-4B03-83BC-5498D3994568}"/>
              </a:ext>
            </a:extLst>
          </p:cNvPr>
          <p:cNvSpPr/>
          <p:nvPr/>
        </p:nvSpPr>
        <p:spPr>
          <a:xfrm>
            <a:off x="278693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92EB5-ECAD-40C0-AB90-A2E3361F1412}"/>
              </a:ext>
            </a:extLst>
          </p:cNvPr>
          <p:cNvSpPr/>
          <p:nvPr/>
        </p:nvSpPr>
        <p:spPr>
          <a:xfrm>
            <a:off x="278693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0F7F6-7817-459F-84BC-F9B9063B437F}"/>
              </a:ext>
            </a:extLst>
          </p:cNvPr>
          <p:cNvSpPr/>
          <p:nvPr/>
        </p:nvSpPr>
        <p:spPr>
          <a:xfrm>
            <a:off x="357989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BF2D66-3807-4EF1-B0CB-1476B3C74620}"/>
              </a:ext>
            </a:extLst>
          </p:cNvPr>
          <p:cNvSpPr/>
          <p:nvPr/>
        </p:nvSpPr>
        <p:spPr>
          <a:xfrm>
            <a:off x="357989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242C4-AC21-44CA-BEB1-4943D01D8B38}"/>
              </a:ext>
            </a:extLst>
          </p:cNvPr>
          <p:cNvSpPr/>
          <p:nvPr/>
        </p:nvSpPr>
        <p:spPr>
          <a:xfrm>
            <a:off x="357989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7A2C3-E892-4523-A4BF-6C7A575EB205}"/>
              </a:ext>
            </a:extLst>
          </p:cNvPr>
          <p:cNvSpPr/>
          <p:nvPr/>
        </p:nvSpPr>
        <p:spPr>
          <a:xfrm>
            <a:off x="357989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C5989-E84B-4275-AB60-BC3CE9BA5E6F}"/>
              </a:ext>
            </a:extLst>
          </p:cNvPr>
          <p:cNvSpPr/>
          <p:nvPr/>
        </p:nvSpPr>
        <p:spPr>
          <a:xfrm>
            <a:off x="570020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9FB41-1FDC-4A53-B68B-26146C057AEA}"/>
              </a:ext>
            </a:extLst>
          </p:cNvPr>
          <p:cNvSpPr/>
          <p:nvPr/>
        </p:nvSpPr>
        <p:spPr>
          <a:xfrm>
            <a:off x="570020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D9D51C-9C4D-4E39-8EAA-E455C2D48459}"/>
              </a:ext>
            </a:extLst>
          </p:cNvPr>
          <p:cNvSpPr/>
          <p:nvPr/>
        </p:nvSpPr>
        <p:spPr>
          <a:xfrm>
            <a:off x="570020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D906A-461B-436B-8F52-02A4779E056D}"/>
              </a:ext>
            </a:extLst>
          </p:cNvPr>
          <p:cNvSpPr/>
          <p:nvPr/>
        </p:nvSpPr>
        <p:spPr>
          <a:xfrm>
            <a:off x="570020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D3D93-2A54-40B8-A4E1-B8CBF3980BEE}"/>
              </a:ext>
            </a:extLst>
          </p:cNvPr>
          <p:cNvSpPr/>
          <p:nvPr/>
        </p:nvSpPr>
        <p:spPr>
          <a:xfrm>
            <a:off x="649315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AFB2E9-1F14-4B3A-954A-3C24CF9075FF}"/>
              </a:ext>
            </a:extLst>
          </p:cNvPr>
          <p:cNvSpPr/>
          <p:nvPr/>
        </p:nvSpPr>
        <p:spPr>
          <a:xfrm>
            <a:off x="649315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FE48B-5F49-4813-9484-995AA390ABCA}"/>
              </a:ext>
            </a:extLst>
          </p:cNvPr>
          <p:cNvSpPr/>
          <p:nvPr/>
        </p:nvSpPr>
        <p:spPr>
          <a:xfrm>
            <a:off x="649315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A4023C-A57A-4470-9918-CA5A69116080}"/>
              </a:ext>
            </a:extLst>
          </p:cNvPr>
          <p:cNvSpPr/>
          <p:nvPr/>
        </p:nvSpPr>
        <p:spPr>
          <a:xfrm>
            <a:off x="649315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6533F6-A716-425A-BDBA-7A1EAAD60449}"/>
              </a:ext>
            </a:extLst>
          </p:cNvPr>
          <p:cNvSpPr/>
          <p:nvPr/>
        </p:nvSpPr>
        <p:spPr>
          <a:xfrm>
            <a:off x="728611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C3AC93-CFF9-4E62-948F-D16B8316FC43}"/>
              </a:ext>
            </a:extLst>
          </p:cNvPr>
          <p:cNvSpPr/>
          <p:nvPr/>
        </p:nvSpPr>
        <p:spPr>
          <a:xfrm>
            <a:off x="728611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50F674-2C3E-425D-BF99-71B75A9FA1D8}"/>
              </a:ext>
            </a:extLst>
          </p:cNvPr>
          <p:cNvSpPr/>
          <p:nvPr/>
        </p:nvSpPr>
        <p:spPr>
          <a:xfrm>
            <a:off x="728611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0E3535-B69F-4EE9-B617-C0FADB2CC124}"/>
              </a:ext>
            </a:extLst>
          </p:cNvPr>
          <p:cNvSpPr/>
          <p:nvPr/>
        </p:nvSpPr>
        <p:spPr>
          <a:xfrm>
            <a:off x="728611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EBE9DE-A64A-4C85-B849-060BED6475B4}"/>
              </a:ext>
            </a:extLst>
          </p:cNvPr>
          <p:cNvCxnSpPr>
            <a:cxnSpLocks/>
          </p:cNvCxnSpPr>
          <p:nvPr/>
        </p:nvCxnSpPr>
        <p:spPr>
          <a:xfrm>
            <a:off x="1037443" y="5463131"/>
            <a:ext cx="729244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248DA2-88DF-4B50-A32B-A5D36BBDBA39}"/>
              </a:ext>
            </a:extLst>
          </p:cNvPr>
          <p:cNvSpPr txBox="1"/>
          <p:nvPr/>
        </p:nvSpPr>
        <p:spPr>
          <a:xfrm>
            <a:off x="198482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0A0C40-4A7C-48D2-9CD6-DD029C95FAFB}"/>
              </a:ext>
            </a:extLst>
          </p:cNvPr>
          <p:cNvSpPr txBox="1"/>
          <p:nvPr/>
        </p:nvSpPr>
        <p:spPr>
          <a:xfrm>
            <a:off x="277777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2871D0-EC0C-4884-84AD-AF7AA12599B6}"/>
              </a:ext>
            </a:extLst>
          </p:cNvPr>
          <p:cNvSpPr txBox="1"/>
          <p:nvPr/>
        </p:nvSpPr>
        <p:spPr>
          <a:xfrm>
            <a:off x="3570734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00:01:00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984166-F797-4D3E-B9C6-55FA7DA47229}"/>
              </a:ext>
            </a:extLst>
          </p:cNvPr>
          <p:cNvSpPr txBox="1"/>
          <p:nvPr/>
        </p:nvSpPr>
        <p:spPr>
          <a:xfrm>
            <a:off x="1210410" y="546313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Timeline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D7FCB-021D-4155-B91D-4AB013C333E5}"/>
              </a:ext>
            </a:extLst>
          </p:cNvPr>
          <p:cNvSpPr txBox="1"/>
          <p:nvPr/>
        </p:nvSpPr>
        <p:spPr>
          <a:xfrm>
            <a:off x="569104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463E4C-6A4E-43C4-BE82-F7C7EDDCAC64}"/>
              </a:ext>
            </a:extLst>
          </p:cNvPr>
          <p:cNvSpPr txBox="1"/>
          <p:nvPr/>
        </p:nvSpPr>
        <p:spPr>
          <a:xfrm>
            <a:off x="648399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01:00:30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7ECE5F-961B-4CEB-B0FC-B8ACF317FE82}"/>
              </a:ext>
            </a:extLst>
          </p:cNvPr>
          <p:cNvSpPr txBox="1"/>
          <p:nvPr/>
        </p:nvSpPr>
        <p:spPr>
          <a:xfrm>
            <a:off x="727695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01:01:00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795ACAC-3DEB-423B-B3F3-D81AF196E74C}"/>
              </a:ext>
            </a:extLst>
          </p:cNvPr>
          <p:cNvSpPr/>
          <p:nvPr/>
        </p:nvSpPr>
        <p:spPr>
          <a:xfrm>
            <a:off x="1794382" y="4312052"/>
            <a:ext cx="133066" cy="106593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6B5108-DEA3-486D-8920-598EC1D7E8AC}"/>
              </a:ext>
            </a:extLst>
          </p:cNvPr>
          <p:cNvSpPr txBox="1"/>
          <p:nvPr/>
        </p:nvSpPr>
        <p:spPr>
          <a:xfrm>
            <a:off x="1037443" y="468679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Each Group</a:t>
            </a:r>
          </a:p>
          <a:p>
            <a:pPr algn="ctr"/>
            <a:r>
              <a:rPr lang="en-US" sz="700" dirty="0"/>
              <a:t>has 100 devices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9E832D0-A6FC-4118-B2F1-55BDE7544EA4}"/>
              </a:ext>
            </a:extLst>
          </p:cNvPr>
          <p:cNvSpPr/>
          <p:nvPr/>
        </p:nvSpPr>
        <p:spPr>
          <a:xfrm rot="5400000">
            <a:off x="2957698" y="2792057"/>
            <a:ext cx="133066" cy="2078816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97932E-9341-4971-B583-DA3BC4852967}"/>
              </a:ext>
            </a:extLst>
          </p:cNvPr>
          <p:cNvSpPr txBox="1"/>
          <p:nvPr/>
        </p:nvSpPr>
        <p:spPr>
          <a:xfrm>
            <a:off x="2003137" y="3533072"/>
            <a:ext cx="20696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300 Devices distributed into  3 Groups</a:t>
            </a:r>
          </a:p>
        </p:txBody>
      </p:sp>
      <p:sp>
        <p:nvSpPr>
          <p:cNvPr id="77" name="Rectangle 1">
            <a:extLst>
              <a:ext uri="{FF2B5EF4-FFF2-40B4-BE49-F238E27FC236}">
                <a16:creationId xmlns:a16="http://schemas.microsoft.com/office/drawing/2014/main" id="{5C421360-4F6D-48EC-A0D2-93DEC52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928" y="3639556"/>
            <a:ext cx="2643153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targetId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“status"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“created"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waveGroupCount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3,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waveGroupInterval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waveGroupCount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telemetryBatchSize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telemetryInterval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reportedPropertyInterval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disconnectBehavior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“telemetry"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4523A9-6A3B-42F8-987A-C23632EB4431}"/>
              </a:ext>
            </a:extLst>
          </p:cNvPr>
          <p:cNvSpPr txBox="1"/>
          <p:nvPr/>
        </p:nvSpPr>
        <p:spPr>
          <a:xfrm>
            <a:off x="931965" y="2059394"/>
            <a:ext cx="647124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Telemetry Scenario  - Occasionally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300 connected cars send batched telemetry once an hour and disconnect</a:t>
            </a:r>
          </a:p>
          <a:p>
            <a:endParaRPr lang="en-US" sz="900" dirty="0"/>
          </a:p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  <a:endParaRPr lang="en-US" sz="900" b="1" i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Entire device fleet is divided into 3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group has 100 devices and acts (telemetry, commands etc.) 30 seconds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Telemetry waves are 1 hour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device sends a batch of 60 messages with create times spread across an hour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All devices disconnect after the telemetry  wave is sent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F670936C-4FFA-4C15-8752-C9197F50AECD}"/>
              </a:ext>
            </a:extLst>
          </p:cNvPr>
          <p:cNvSpPr/>
          <p:nvPr/>
        </p:nvSpPr>
        <p:spPr>
          <a:xfrm rot="16200000">
            <a:off x="2545196" y="5394844"/>
            <a:ext cx="159094" cy="30920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35BE14-8DE5-4153-9A50-DC634890C02B}"/>
              </a:ext>
            </a:extLst>
          </p:cNvPr>
          <p:cNvSpPr txBox="1"/>
          <p:nvPr/>
        </p:nvSpPr>
        <p:spPr>
          <a:xfrm>
            <a:off x="2235853" y="566362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30 secs gap</a:t>
            </a:r>
          </a:p>
          <a:p>
            <a:pPr algn="ctr"/>
            <a:r>
              <a:rPr lang="en-US" sz="700" dirty="0"/>
              <a:t>between groups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18B11D58-16F4-48EC-90E5-E554B1FC045B}"/>
              </a:ext>
            </a:extLst>
          </p:cNvPr>
          <p:cNvSpPr/>
          <p:nvPr/>
        </p:nvSpPr>
        <p:spPr>
          <a:xfrm rot="16200000">
            <a:off x="4807857" y="4723973"/>
            <a:ext cx="148128" cy="161824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8EEC6E-3E30-485D-B824-01078BA051E3}"/>
              </a:ext>
            </a:extLst>
          </p:cNvPr>
          <p:cNvSpPr txBox="1"/>
          <p:nvPr/>
        </p:nvSpPr>
        <p:spPr>
          <a:xfrm>
            <a:off x="4422272" y="562899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1 hour gap between</a:t>
            </a:r>
          </a:p>
          <a:p>
            <a:pPr algn="ctr"/>
            <a:r>
              <a:rPr lang="en-US" sz="700" dirty="0"/>
              <a:t>telemetry waves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C14568-3EC1-4E64-8234-72216F56696B}"/>
              </a:ext>
            </a:extLst>
          </p:cNvPr>
          <p:cNvSpPr txBox="1"/>
          <p:nvPr/>
        </p:nvSpPr>
        <p:spPr>
          <a:xfrm>
            <a:off x="4372157" y="3741294"/>
            <a:ext cx="101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Each telemetry</a:t>
            </a:r>
          </a:p>
          <a:p>
            <a:pPr algn="ctr"/>
            <a:r>
              <a:rPr lang="en-US" sz="700" dirty="0"/>
              <a:t>batch contains</a:t>
            </a:r>
          </a:p>
          <a:p>
            <a:pPr algn="ctr"/>
            <a:r>
              <a:rPr lang="en-US" sz="700" dirty="0"/>
              <a:t>60 msgs. Distributed across an hour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58CAD2F-0D60-4FFC-955B-91F1D0ADF416}"/>
              </a:ext>
            </a:extLst>
          </p:cNvPr>
          <p:cNvCxnSpPr>
            <a:cxnSpLocks/>
            <a:stCxn id="89" idx="2"/>
            <a:endCxn id="21" idx="3"/>
          </p:cNvCxnSpPr>
          <p:nvPr/>
        </p:nvCxnSpPr>
        <p:spPr>
          <a:xfrm flipH="1">
            <a:off x="4063639" y="4264514"/>
            <a:ext cx="818053" cy="1802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A5BB88E-1C61-4505-AEBB-15934CF99B0D}"/>
              </a:ext>
            </a:extLst>
          </p:cNvPr>
          <p:cNvSpPr txBox="1"/>
          <p:nvPr/>
        </p:nvSpPr>
        <p:spPr>
          <a:xfrm>
            <a:off x="9004928" y="3446822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</a:p>
        </p:txBody>
      </p:sp>
      <p:sp>
        <p:nvSpPr>
          <p:cNvPr id="95" name="Arrow: Left-Right 94">
            <a:extLst>
              <a:ext uri="{FF2B5EF4-FFF2-40B4-BE49-F238E27FC236}">
                <a16:creationId xmlns:a16="http://schemas.microsoft.com/office/drawing/2014/main" id="{642AC097-E24E-4364-9BF8-B06F3259D27D}"/>
              </a:ext>
            </a:extLst>
          </p:cNvPr>
          <p:cNvSpPr/>
          <p:nvPr/>
        </p:nvSpPr>
        <p:spPr>
          <a:xfrm>
            <a:off x="4167586" y="5082411"/>
            <a:ext cx="1428214" cy="22466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4FEF73-1E15-46FF-8EB6-D126735A5ACA}"/>
              </a:ext>
            </a:extLst>
          </p:cNvPr>
          <p:cNvSpPr txBox="1"/>
          <p:nvPr/>
        </p:nvSpPr>
        <p:spPr>
          <a:xfrm>
            <a:off x="4167586" y="4837739"/>
            <a:ext cx="142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All devices are disconnected during this time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5D612C1-D82C-44D8-899C-E6AA800CCE9F}"/>
              </a:ext>
            </a:extLst>
          </p:cNvPr>
          <p:cNvSpPr/>
          <p:nvPr/>
        </p:nvSpPr>
        <p:spPr>
          <a:xfrm rot="5400000">
            <a:off x="2156637" y="3981914"/>
            <a:ext cx="164841" cy="476157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9B18CA-61F7-4CF7-9EE0-16AA235A0E9F}"/>
              </a:ext>
            </a:extLst>
          </p:cNvPr>
          <p:cNvSpPr txBox="1"/>
          <p:nvPr/>
        </p:nvSpPr>
        <p:spPr>
          <a:xfrm>
            <a:off x="744011" y="3737117"/>
            <a:ext cx="106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100 batches x 60 msgs = 6,000 msgs are sent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433671-CFF5-4049-9B1F-42165FDF8885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277934" y="4044894"/>
            <a:ext cx="961123" cy="926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27881B-7CA9-48DB-86DF-924E00899AD9}"/>
              </a:ext>
            </a:extLst>
          </p:cNvPr>
          <p:cNvSpPr/>
          <p:nvPr/>
        </p:nvSpPr>
        <p:spPr>
          <a:xfrm>
            <a:off x="4834031" y="2229357"/>
            <a:ext cx="1516134" cy="110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SimulationTarget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ProvisioningURL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IDScope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MasterKey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FCCE7-AB23-4B81-A45D-9FEADBEC8074}"/>
              </a:ext>
            </a:extLst>
          </p:cNvPr>
          <p:cNvSpPr/>
          <p:nvPr/>
        </p:nvSpPr>
        <p:spPr>
          <a:xfrm>
            <a:off x="6833421" y="2241155"/>
            <a:ext cx="1628221" cy="61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SimulationTargetModels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		[]string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2E77-4F10-4EA3-8FE6-7D5E1FAE3861}"/>
              </a:ext>
            </a:extLst>
          </p:cNvPr>
          <p:cNvSpPr/>
          <p:nvPr/>
        </p:nvSpPr>
        <p:spPr>
          <a:xfrm>
            <a:off x="4833048" y="3521178"/>
            <a:ext cx="1628221" cy="1282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SimulationStatus</a:t>
            </a:r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started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stopping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stopped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47BB9-2459-4A0E-AE8C-2452A27321E2}"/>
              </a:ext>
            </a:extLst>
          </p:cNvPr>
          <p:cNvSpPr/>
          <p:nvPr/>
        </p:nvSpPr>
        <p:spPr>
          <a:xfrm>
            <a:off x="690224" y="1869758"/>
            <a:ext cx="3185652" cy="2120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	[]string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			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SimulationStatus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WaveGroupCount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WaveGroupInterval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TelemetryBatchSize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TelemetryInterval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ReportedPropInterval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DisconnectBehavior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DeviceDisconnectBehavior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E0D0A-F21C-46E5-B890-9461013C5E06}"/>
              </a:ext>
            </a:extLst>
          </p:cNvPr>
          <p:cNvSpPr/>
          <p:nvPr/>
        </p:nvSpPr>
        <p:spPr>
          <a:xfrm>
            <a:off x="4833048" y="4925595"/>
            <a:ext cx="2587850" cy="622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DeviceDisconnectBehavior</a:t>
            </a:r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DBB24-0AB0-4209-BD89-56AA5837DDF7}"/>
              </a:ext>
            </a:extLst>
          </p:cNvPr>
          <p:cNvSpPr/>
          <p:nvPr/>
        </p:nvSpPr>
        <p:spPr>
          <a:xfrm>
            <a:off x="8774306" y="2422559"/>
            <a:ext cx="3185652" cy="81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DeviceModel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	[]string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CapabilityModel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map[string]interface{}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383AE-E7D9-492F-A1A7-E1BC9BAAC52C}"/>
              </a:ext>
            </a:extLst>
          </p:cNvPr>
          <p:cNvCxnSpPr>
            <a:cxnSpLocks/>
          </p:cNvCxnSpPr>
          <p:nvPr/>
        </p:nvCxnSpPr>
        <p:spPr>
          <a:xfrm>
            <a:off x="2597686" y="2520637"/>
            <a:ext cx="232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1296C-FBCD-4281-AE28-ED4138A5F4C7}"/>
              </a:ext>
            </a:extLst>
          </p:cNvPr>
          <p:cNvCxnSpPr>
            <a:cxnSpLocks/>
          </p:cNvCxnSpPr>
          <p:nvPr/>
        </p:nvCxnSpPr>
        <p:spPr>
          <a:xfrm flipH="1">
            <a:off x="6241520" y="2520637"/>
            <a:ext cx="673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792F16-31BD-4D1E-BB81-233DAC8B6EF4}"/>
              </a:ext>
            </a:extLst>
          </p:cNvPr>
          <p:cNvCxnSpPr>
            <a:cxnSpLocks/>
          </p:cNvCxnSpPr>
          <p:nvPr/>
        </p:nvCxnSpPr>
        <p:spPr>
          <a:xfrm>
            <a:off x="8266961" y="2711995"/>
            <a:ext cx="5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E77B7F-957D-475B-95CD-755BB902E259}"/>
              </a:ext>
            </a:extLst>
          </p:cNvPr>
          <p:cNvCxnSpPr>
            <a:cxnSpLocks/>
          </p:cNvCxnSpPr>
          <p:nvPr/>
        </p:nvCxnSpPr>
        <p:spPr>
          <a:xfrm>
            <a:off x="3144358" y="2681326"/>
            <a:ext cx="1757271" cy="99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62749-D3E2-42D9-8474-443733F36826}"/>
              </a:ext>
            </a:extLst>
          </p:cNvPr>
          <p:cNvCxnSpPr>
            <a:cxnSpLocks/>
          </p:cNvCxnSpPr>
          <p:nvPr/>
        </p:nvCxnSpPr>
        <p:spPr>
          <a:xfrm>
            <a:off x="3663499" y="3811350"/>
            <a:ext cx="1256563" cy="127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C65F94FD-B4D3-4819-AC07-35D45EC8ED7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18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Model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34175-B31B-4F60-A341-DF725620D859}"/>
              </a:ext>
            </a:extLst>
          </p:cNvPr>
          <p:cNvSpPr/>
          <p:nvPr/>
        </p:nvSpPr>
        <p:spPr>
          <a:xfrm>
            <a:off x="8994793" y="1130348"/>
            <a:ext cx="1628221" cy="88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SimulationDeviceConfig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DeviceCount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932420-972D-4C3A-91EA-B2164B9EE156}"/>
              </a:ext>
            </a:extLst>
          </p:cNvPr>
          <p:cNvSpPr/>
          <p:nvPr/>
        </p:nvSpPr>
        <p:spPr>
          <a:xfrm>
            <a:off x="4833048" y="1130348"/>
            <a:ext cx="2638978" cy="88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SimulationDetail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DeviceConfig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[]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SimulationDeviceConfig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9CD50F-8608-4F4B-AD15-827DEF1C0719}"/>
              </a:ext>
            </a:extLst>
          </p:cNvPr>
          <p:cNvCxnSpPr>
            <a:cxnSpLocks/>
          </p:cNvCxnSpPr>
          <p:nvPr/>
        </p:nvCxnSpPr>
        <p:spPr>
          <a:xfrm flipH="1">
            <a:off x="3663499" y="1445527"/>
            <a:ext cx="1238131" cy="57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E5799-9CBD-416B-B328-D68F88CCF843}"/>
              </a:ext>
            </a:extLst>
          </p:cNvPr>
          <p:cNvCxnSpPr>
            <a:cxnSpLocks/>
          </p:cNvCxnSpPr>
          <p:nvPr/>
        </p:nvCxnSpPr>
        <p:spPr>
          <a:xfrm flipV="1">
            <a:off x="7238508" y="1244764"/>
            <a:ext cx="1870096" cy="33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4AAE32-07D8-4710-97DE-41E522134DC0}"/>
              </a:ext>
            </a:extLst>
          </p:cNvPr>
          <p:cNvCxnSpPr>
            <a:cxnSpLocks/>
          </p:cNvCxnSpPr>
          <p:nvPr/>
        </p:nvCxnSpPr>
        <p:spPr>
          <a:xfrm flipH="1">
            <a:off x="8862797" y="1597595"/>
            <a:ext cx="245807" cy="106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9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70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3820</TotalTime>
  <Words>504</Words>
  <Application>Microsoft Office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Retrospect</vt:lpstr>
      <vt:lpstr>Starling</vt:lpstr>
      <vt:lpstr>Value Proposition</vt:lpstr>
      <vt:lpstr>Load Generation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Starling</dc:title>
  <dc:creator>Reddy Duggempudi</dc:creator>
  <cp:lastModifiedBy>Reddy Duggempudi</cp:lastModifiedBy>
  <cp:revision>65</cp:revision>
  <dcterms:created xsi:type="dcterms:W3CDTF">2021-01-30T18:36:03Z</dcterms:created>
  <dcterms:modified xsi:type="dcterms:W3CDTF">2021-05-24T22:50:19Z</dcterms:modified>
</cp:coreProperties>
</file>