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9" r:id="rId3"/>
    <p:sldId id="257" r:id="rId4"/>
    <p:sldId id="258" r:id="rId5"/>
    <p:sldId id="259" r:id="rId6"/>
    <p:sldId id="266" r:id="rId7"/>
    <p:sldId id="267" r:id="rId8"/>
    <p:sldId id="260" r:id="rId9"/>
    <p:sldId id="262" r:id="rId10"/>
    <p:sldId id="263" r:id="rId11"/>
    <p:sldId id="264" r:id="rId12"/>
    <p:sldId id="265"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7DD011-CD6A-4E40-AB7F-C85A1DB0B1D8}" type="doc">
      <dgm:prSet loTypeId="urn:microsoft.com/office/officeart/2005/8/layout/radial4" loCatId="relationship" qsTypeId="urn:microsoft.com/office/officeart/2005/8/quickstyle/simple3" qsCatId="simple" csTypeId="urn:microsoft.com/office/officeart/2005/8/colors/accent1_3" csCatId="accent1" phldr="1"/>
      <dgm:spPr/>
      <dgm:t>
        <a:bodyPr/>
        <a:lstStyle/>
        <a:p>
          <a:endParaRPr lang="en-US"/>
        </a:p>
      </dgm:t>
    </dgm:pt>
    <dgm:pt modelId="{17DE90FF-A774-4DBF-9A9B-CA513917D038}">
      <dgm:prSet phldrT="[Text]"/>
      <dgm:spPr/>
      <dgm:t>
        <a:bodyPr/>
        <a:lstStyle/>
        <a:p>
          <a:r>
            <a:rPr lang="en-US" dirty="0" smtClean="0"/>
            <a:t>NODE </a:t>
          </a:r>
        </a:p>
        <a:p>
          <a:r>
            <a:rPr lang="en-US" dirty="0" smtClean="0"/>
            <a:t>MCU</a:t>
          </a:r>
          <a:endParaRPr lang="en-US" dirty="0"/>
        </a:p>
      </dgm:t>
    </dgm:pt>
    <dgm:pt modelId="{7969CFE3-9D52-472C-B1F5-8B87DE8E32BE}" type="parTrans" cxnId="{7B253444-E19F-4897-927C-5EC53B3CB55C}">
      <dgm:prSet/>
      <dgm:spPr/>
      <dgm:t>
        <a:bodyPr/>
        <a:lstStyle/>
        <a:p>
          <a:endParaRPr lang="en-US"/>
        </a:p>
      </dgm:t>
    </dgm:pt>
    <dgm:pt modelId="{93C5A810-1C55-48B0-8C56-783F89E55C52}" type="sibTrans" cxnId="{7B253444-E19F-4897-927C-5EC53B3CB55C}">
      <dgm:prSet/>
      <dgm:spPr/>
      <dgm:t>
        <a:bodyPr/>
        <a:lstStyle/>
        <a:p>
          <a:endParaRPr lang="en-US"/>
        </a:p>
      </dgm:t>
    </dgm:pt>
    <dgm:pt modelId="{F7F91F8E-C362-4935-8B68-C290A4308BB8}">
      <dgm:prSet phldrT="[Text]"/>
      <dgm:spPr/>
      <dgm:t>
        <a:bodyPr/>
        <a:lstStyle/>
        <a:p>
          <a:r>
            <a:rPr lang="en-US" dirty="0" smtClean="0"/>
            <a:t>OLED</a:t>
          </a:r>
          <a:endParaRPr lang="en-US" dirty="0"/>
        </a:p>
      </dgm:t>
    </dgm:pt>
    <dgm:pt modelId="{E53FD1CD-E1F6-48E8-9D80-894FAD38CA22}" type="parTrans" cxnId="{47EE33B8-031C-452F-80E2-4B8EBC53BF47}">
      <dgm:prSet/>
      <dgm:spPr/>
      <dgm:t>
        <a:bodyPr/>
        <a:lstStyle/>
        <a:p>
          <a:endParaRPr lang="en-US"/>
        </a:p>
      </dgm:t>
    </dgm:pt>
    <dgm:pt modelId="{6C8B8563-3EB5-44CD-9E56-EB196B7982AD}" type="sibTrans" cxnId="{47EE33B8-031C-452F-80E2-4B8EBC53BF47}">
      <dgm:prSet/>
      <dgm:spPr/>
      <dgm:t>
        <a:bodyPr/>
        <a:lstStyle/>
        <a:p>
          <a:endParaRPr lang="en-US"/>
        </a:p>
      </dgm:t>
    </dgm:pt>
    <dgm:pt modelId="{106F5494-59C1-40F2-B9AB-438A2646BCFA}">
      <dgm:prSet phldrT="[Text]"/>
      <dgm:spPr/>
      <dgm:t>
        <a:bodyPr/>
        <a:lstStyle/>
        <a:p>
          <a:r>
            <a:rPr lang="en-US" dirty="0" smtClean="0"/>
            <a:t>LED’S</a:t>
          </a:r>
          <a:endParaRPr lang="en-US" dirty="0"/>
        </a:p>
      </dgm:t>
    </dgm:pt>
    <dgm:pt modelId="{5F54833C-D88A-4368-9C79-11EA877A7C05}" type="parTrans" cxnId="{DF5C75CA-51B4-499E-8489-D5D882120BB7}">
      <dgm:prSet/>
      <dgm:spPr/>
      <dgm:t>
        <a:bodyPr/>
        <a:lstStyle/>
        <a:p>
          <a:endParaRPr lang="en-US"/>
        </a:p>
      </dgm:t>
    </dgm:pt>
    <dgm:pt modelId="{0E01C799-E459-458F-ABB2-58EAF4F6B1F2}" type="sibTrans" cxnId="{DF5C75CA-51B4-499E-8489-D5D882120BB7}">
      <dgm:prSet/>
      <dgm:spPr/>
      <dgm:t>
        <a:bodyPr/>
        <a:lstStyle/>
        <a:p>
          <a:endParaRPr lang="en-US"/>
        </a:p>
      </dgm:t>
    </dgm:pt>
    <dgm:pt modelId="{4F382908-7892-438F-8891-5B6FA825F85D}">
      <dgm:prSet phldrT="[Text]"/>
      <dgm:spPr/>
      <dgm:t>
        <a:bodyPr/>
        <a:lstStyle/>
        <a:p>
          <a:r>
            <a:rPr lang="en-US" dirty="0" smtClean="0"/>
            <a:t>BUTTONS</a:t>
          </a:r>
          <a:endParaRPr lang="en-US" dirty="0"/>
        </a:p>
      </dgm:t>
    </dgm:pt>
    <dgm:pt modelId="{26F97534-76B5-4500-A074-A3AF9BCB4A9E}" type="parTrans" cxnId="{957A8BCC-6C0C-4775-82CC-2F52D901C03B}">
      <dgm:prSet/>
      <dgm:spPr/>
      <dgm:t>
        <a:bodyPr/>
        <a:lstStyle/>
        <a:p>
          <a:endParaRPr lang="en-US"/>
        </a:p>
      </dgm:t>
    </dgm:pt>
    <dgm:pt modelId="{A471FDDE-FE6D-4632-A3C8-5C4F3779492F}" type="sibTrans" cxnId="{957A8BCC-6C0C-4775-82CC-2F52D901C03B}">
      <dgm:prSet/>
      <dgm:spPr/>
      <dgm:t>
        <a:bodyPr/>
        <a:lstStyle/>
        <a:p>
          <a:endParaRPr lang="en-US"/>
        </a:p>
      </dgm:t>
    </dgm:pt>
    <dgm:pt modelId="{6FF35AC1-586F-4B8C-BF66-79F6A5D70B74}" type="pres">
      <dgm:prSet presAssocID="{9C7DD011-CD6A-4E40-AB7F-C85A1DB0B1D8}" presName="cycle" presStyleCnt="0">
        <dgm:presLayoutVars>
          <dgm:chMax val="1"/>
          <dgm:dir/>
          <dgm:animLvl val="ctr"/>
          <dgm:resizeHandles val="exact"/>
        </dgm:presLayoutVars>
      </dgm:prSet>
      <dgm:spPr/>
      <dgm:t>
        <a:bodyPr/>
        <a:lstStyle/>
        <a:p>
          <a:endParaRPr lang="en-US"/>
        </a:p>
      </dgm:t>
    </dgm:pt>
    <dgm:pt modelId="{6530BD08-D7D9-4E84-8B79-3F2FBAD70FB1}" type="pres">
      <dgm:prSet presAssocID="{17DE90FF-A774-4DBF-9A9B-CA513917D038}" presName="centerShape" presStyleLbl="node0" presStyleIdx="0" presStyleCnt="1" custLinFactNeighborX="-1295" custLinFactNeighborY="1726"/>
      <dgm:spPr/>
      <dgm:t>
        <a:bodyPr/>
        <a:lstStyle/>
        <a:p>
          <a:endParaRPr lang="en-US"/>
        </a:p>
      </dgm:t>
    </dgm:pt>
    <dgm:pt modelId="{7A504125-35DC-49EE-9D7E-ED3F13E9CD2A}" type="pres">
      <dgm:prSet presAssocID="{E53FD1CD-E1F6-48E8-9D80-894FAD38CA22}" presName="parTrans" presStyleLbl="bgSibTrans2D1" presStyleIdx="0" presStyleCnt="3" custAng="15948919" custFlipHor="1" custScaleX="50101" custLinFactNeighborX="20646" custLinFactNeighborY="59200"/>
      <dgm:spPr/>
      <dgm:t>
        <a:bodyPr/>
        <a:lstStyle/>
        <a:p>
          <a:endParaRPr lang="en-US"/>
        </a:p>
      </dgm:t>
    </dgm:pt>
    <dgm:pt modelId="{929F6AE0-0C10-49BD-A37E-3CA954F9258F}" type="pres">
      <dgm:prSet presAssocID="{F7F91F8E-C362-4935-8B68-C290A4308BB8}" presName="node" presStyleLbl="node1" presStyleIdx="0" presStyleCnt="3" custRadScaleRad="131804" custRadScaleInc="10690">
        <dgm:presLayoutVars>
          <dgm:bulletEnabled val="1"/>
        </dgm:presLayoutVars>
      </dgm:prSet>
      <dgm:spPr/>
      <dgm:t>
        <a:bodyPr/>
        <a:lstStyle/>
        <a:p>
          <a:endParaRPr lang="en-US"/>
        </a:p>
      </dgm:t>
    </dgm:pt>
    <dgm:pt modelId="{EAA19B63-F5BD-4297-B10B-6632C111D7F2}" type="pres">
      <dgm:prSet presAssocID="{5F54833C-D88A-4368-9C79-11EA877A7C05}" presName="parTrans" presStyleLbl="bgSibTrans2D1" presStyleIdx="1" presStyleCnt="3" custAng="10350120" custScaleX="60341" custLinFactNeighborX="-5052" custLinFactNeighborY="61820"/>
      <dgm:spPr/>
      <dgm:t>
        <a:bodyPr/>
        <a:lstStyle/>
        <a:p>
          <a:endParaRPr lang="en-US"/>
        </a:p>
      </dgm:t>
    </dgm:pt>
    <dgm:pt modelId="{D7D4DDA2-B0AF-4F53-8BD4-DFDF33F37C31}" type="pres">
      <dgm:prSet presAssocID="{106F5494-59C1-40F2-B9AB-438A2646BCFA}" presName="node" presStyleLbl="node1" presStyleIdx="1" presStyleCnt="3" custScaleY="79473" custRadScaleRad="121497" custRadScaleInc="-164">
        <dgm:presLayoutVars>
          <dgm:bulletEnabled val="1"/>
        </dgm:presLayoutVars>
      </dgm:prSet>
      <dgm:spPr/>
      <dgm:t>
        <a:bodyPr/>
        <a:lstStyle/>
        <a:p>
          <a:endParaRPr lang="en-US"/>
        </a:p>
      </dgm:t>
    </dgm:pt>
    <dgm:pt modelId="{C50A36B8-A245-468E-AEF4-570B03292BC0}" type="pres">
      <dgm:prSet presAssocID="{26F97534-76B5-4500-A074-A3AF9BCB4A9E}" presName="parTrans" presStyleLbl="bgSibTrans2D1" presStyleIdx="2" presStyleCnt="3"/>
      <dgm:spPr/>
      <dgm:t>
        <a:bodyPr/>
        <a:lstStyle/>
        <a:p>
          <a:endParaRPr lang="en-US"/>
        </a:p>
      </dgm:t>
    </dgm:pt>
    <dgm:pt modelId="{FC615A2E-4C9C-403C-934A-8226A4DE4D74}" type="pres">
      <dgm:prSet presAssocID="{4F382908-7892-438F-8891-5B6FA825F85D}" presName="node" presStyleLbl="node1" presStyleIdx="2" presStyleCnt="3" custRadScaleRad="112424" custRadScaleInc="3105">
        <dgm:presLayoutVars>
          <dgm:bulletEnabled val="1"/>
        </dgm:presLayoutVars>
      </dgm:prSet>
      <dgm:spPr/>
      <dgm:t>
        <a:bodyPr/>
        <a:lstStyle/>
        <a:p>
          <a:endParaRPr lang="en-US"/>
        </a:p>
      </dgm:t>
    </dgm:pt>
  </dgm:ptLst>
  <dgm:cxnLst>
    <dgm:cxn modelId="{47EE33B8-031C-452F-80E2-4B8EBC53BF47}" srcId="{17DE90FF-A774-4DBF-9A9B-CA513917D038}" destId="{F7F91F8E-C362-4935-8B68-C290A4308BB8}" srcOrd="0" destOrd="0" parTransId="{E53FD1CD-E1F6-48E8-9D80-894FAD38CA22}" sibTransId="{6C8B8563-3EB5-44CD-9E56-EB196B7982AD}"/>
    <dgm:cxn modelId="{5818E7D7-32E7-49AD-BA88-8ACFCAC9027F}" type="presOf" srcId="{5F54833C-D88A-4368-9C79-11EA877A7C05}" destId="{EAA19B63-F5BD-4297-B10B-6632C111D7F2}" srcOrd="0" destOrd="0" presId="urn:microsoft.com/office/officeart/2005/8/layout/radial4"/>
    <dgm:cxn modelId="{94E6B1D7-534B-4DB4-8EB1-72AD5A4B2495}" type="presOf" srcId="{F7F91F8E-C362-4935-8B68-C290A4308BB8}" destId="{929F6AE0-0C10-49BD-A37E-3CA954F9258F}" srcOrd="0" destOrd="0" presId="urn:microsoft.com/office/officeart/2005/8/layout/radial4"/>
    <dgm:cxn modelId="{9CF9C52F-AEBA-4B76-A0E2-F09B9D479ECC}" type="presOf" srcId="{106F5494-59C1-40F2-B9AB-438A2646BCFA}" destId="{D7D4DDA2-B0AF-4F53-8BD4-DFDF33F37C31}" srcOrd="0" destOrd="0" presId="urn:microsoft.com/office/officeart/2005/8/layout/radial4"/>
    <dgm:cxn modelId="{D467565E-9B87-41BB-9D8D-CCDE8A513891}" type="presOf" srcId="{9C7DD011-CD6A-4E40-AB7F-C85A1DB0B1D8}" destId="{6FF35AC1-586F-4B8C-BF66-79F6A5D70B74}" srcOrd="0" destOrd="0" presId="urn:microsoft.com/office/officeart/2005/8/layout/radial4"/>
    <dgm:cxn modelId="{EB9BC0A1-1CC3-4372-AFDC-0495C134A2BB}" type="presOf" srcId="{4F382908-7892-438F-8891-5B6FA825F85D}" destId="{FC615A2E-4C9C-403C-934A-8226A4DE4D74}" srcOrd="0" destOrd="0" presId="urn:microsoft.com/office/officeart/2005/8/layout/radial4"/>
    <dgm:cxn modelId="{7B253444-E19F-4897-927C-5EC53B3CB55C}" srcId="{9C7DD011-CD6A-4E40-AB7F-C85A1DB0B1D8}" destId="{17DE90FF-A774-4DBF-9A9B-CA513917D038}" srcOrd="0" destOrd="0" parTransId="{7969CFE3-9D52-472C-B1F5-8B87DE8E32BE}" sibTransId="{93C5A810-1C55-48B0-8C56-783F89E55C52}"/>
    <dgm:cxn modelId="{957A8BCC-6C0C-4775-82CC-2F52D901C03B}" srcId="{17DE90FF-A774-4DBF-9A9B-CA513917D038}" destId="{4F382908-7892-438F-8891-5B6FA825F85D}" srcOrd="2" destOrd="0" parTransId="{26F97534-76B5-4500-A074-A3AF9BCB4A9E}" sibTransId="{A471FDDE-FE6D-4632-A3C8-5C4F3779492F}"/>
    <dgm:cxn modelId="{BC708193-3F24-4E79-B13D-549710F7F29C}" type="presOf" srcId="{E53FD1CD-E1F6-48E8-9D80-894FAD38CA22}" destId="{7A504125-35DC-49EE-9D7E-ED3F13E9CD2A}" srcOrd="0" destOrd="0" presId="urn:microsoft.com/office/officeart/2005/8/layout/radial4"/>
    <dgm:cxn modelId="{DF5C75CA-51B4-499E-8489-D5D882120BB7}" srcId="{17DE90FF-A774-4DBF-9A9B-CA513917D038}" destId="{106F5494-59C1-40F2-B9AB-438A2646BCFA}" srcOrd="1" destOrd="0" parTransId="{5F54833C-D88A-4368-9C79-11EA877A7C05}" sibTransId="{0E01C799-E459-458F-ABB2-58EAF4F6B1F2}"/>
    <dgm:cxn modelId="{2757C85C-46B8-4696-92A5-0AA7E9113A1F}" type="presOf" srcId="{26F97534-76B5-4500-A074-A3AF9BCB4A9E}" destId="{C50A36B8-A245-468E-AEF4-570B03292BC0}" srcOrd="0" destOrd="0" presId="urn:microsoft.com/office/officeart/2005/8/layout/radial4"/>
    <dgm:cxn modelId="{DD4F4CC7-340D-4C49-B85D-AA0CEFACC5E0}" type="presOf" srcId="{17DE90FF-A774-4DBF-9A9B-CA513917D038}" destId="{6530BD08-D7D9-4E84-8B79-3F2FBAD70FB1}" srcOrd="0" destOrd="0" presId="urn:microsoft.com/office/officeart/2005/8/layout/radial4"/>
    <dgm:cxn modelId="{430723D9-50F4-433F-ACFF-FE0F42F33669}" type="presParOf" srcId="{6FF35AC1-586F-4B8C-BF66-79F6A5D70B74}" destId="{6530BD08-D7D9-4E84-8B79-3F2FBAD70FB1}" srcOrd="0" destOrd="0" presId="urn:microsoft.com/office/officeart/2005/8/layout/radial4"/>
    <dgm:cxn modelId="{B160F317-BEE3-494D-B2FB-3BD0701FBB05}" type="presParOf" srcId="{6FF35AC1-586F-4B8C-BF66-79F6A5D70B74}" destId="{7A504125-35DC-49EE-9D7E-ED3F13E9CD2A}" srcOrd="1" destOrd="0" presId="urn:microsoft.com/office/officeart/2005/8/layout/radial4"/>
    <dgm:cxn modelId="{84196133-0ADD-452D-AFCB-1B31D2DA4103}" type="presParOf" srcId="{6FF35AC1-586F-4B8C-BF66-79F6A5D70B74}" destId="{929F6AE0-0C10-49BD-A37E-3CA954F9258F}" srcOrd="2" destOrd="0" presId="urn:microsoft.com/office/officeart/2005/8/layout/radial4"/>
    <dgm:cxn modelId="{87394181-4E91-4A37-9A8A-2C5FE8CB9634}" type="presParOf" srcId="{6FF35AC1-586F-4B8C-BF66-79F6A5D70B74}" destId="{EAA19B63-F5BD-4297-B10B-6632C111D7F2}" srcOrd="3" destOrd="0" presId="urn:microsoft.com/office/officeart/2005/8/layout/radial4"/>
    <dgm:cxn modelId="{5B1F028C-9FE8-4D48-AD08-1CD0E13E0204}" type="presParOf" srcId="{6FF35AC1-586F-4B8C-BF66-79F6A5D70B74}" destId="{D7D4DDA2-B0AF-4F53-8BD4-DFDF33F37C31}" srcOrd="4" destOrd="0" presId="urn:microsoft.com/office/officeart/2005/8/layout/radial4"/>
    <dgm:cxn modelId="{C4CFCDD4-F9FA-4535-BCE5-26CAD3339A29}" type="presParOf" srcId="{6FF35AC1-586F-4B8C-BF66-79F6A5D70B74}" destId="{C50A36B8-A245-468E-AEF4-570B03292BC0}" srcOrd="5" destOrd="0" presId="urn:microsoft.com/office/officeart/2005/8/layout/radial4"/>
    <dgm:cxn modelId="{FD4D41B0-C882-4BC0-B75F-0B2A5BDCD7FD}" type="presParOf" srcId="{6FF35AC1-586F-4B8C-BF66-79F6A5D70B74}" destId="{FC615A2E-4C9C-403C-934A-8226A4DE4D74}" srcOrd="6" destOrd="0" presId="urn:microsoft.com/office/officeart/2005/8/layout/radial4"/>
  </dgm:cxnLst>
  <dgm:bg/>
  <dgm:whole/>
</dgm:dataModel>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81111FE-8661-4EB4-BB49-32393463E771}" type="datetimeFigureOut">
              <a:rPr lang="en-US" smtClean="0"/>
              <a:pPr/>
              <a:t>7/9/2019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FB1D62A-3652-47F8-B673-3CE41BC3E73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1111FE-8661-4EB4-BB49-32393463E771}" type="datetimeFigureOut">
              <a:rPr lang="en-US" smtClean="0"/>
              <a:pPr/>
              <a:t>7/9/2019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FB1D62A-3652-47F8-B673-3CE41BC3E73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1111FE-8661-4EB4-BB49-32393463E771}" type="datetimeFigureOut">
              <a:rPr lang="en-US" smtClean="0"/>
              <a:pPr/>
              <a:t>7/9/2019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FB1D62A-3652-47F8-B673-3CE41BC3E73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1111FE-8661-4EB4-BB49-32393463E771}" type="datetimeFigureOut">
              <a:rPr lang="en-US" smtClean="0"/>
              <a:pPr/>
              <a:t>7/9/2019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FB1D62A-3652-47F8-B673-3CE41BC3E731}"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81111FE-8661-4EB4-BB49-32393463E771}" type="datetimeFigureOut">
              <a:rPr lang="en-US" smtClean="0"/>
              <a:pPr/>
              <a:t>7/9/2019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FB1D62A-3652-47F8-B673-3CE41BC3E731}"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81111FE-8661-4EB4-BB49-32393463E771}" type="datetimeFigureOut">
              <a:rPr lang="en-US" smtClean="0"/>
              <a:pPr/>
              <a:t>7/9/2019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FB1D62A-3652-47F8-B673-3CE41BC3E731}"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81111FE-8661-4EB4-BB49-32393463E771}" type="datetimeFigureOut">
              <a:rPr lang="en-US" smtClean="0"/>
              <a:pPr/>
              <a:t>7/9/2019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FB1D62A-3652-47F8-B673-3CE41BC3E73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81111FE-8661-4EB4-BB49-32393463E771}" type="datetimeFigureOut">
              <a:rPr lang="en-US" smtClean="0"/>
              <a:pPr/>
              <a:t>7/9/2019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FB1D62A-3652-47F8-B673-3CE41BC3E731}"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81111FE-8661-4EB4-BB49-32393463E771}" type="datetimeFigureOut">
              <a:rPr lang="en-US" smtClean="0"/>
              <a:pPr/>
              <a:t>7/9/2019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FB1D62A-3652-47F8-B673-3CE41BC3E73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81111FE-8661-4EB4-BB49-32393463E771}" type="datetimeFigureOut">
              <a:rPr lang="en-US" smtClean="0"/>
              <a:pPr/>
              <a:t>7/9/2019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FB1D62A-3652-47F8-B673-3CE41BC3E73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81111FE-8661-4EB4-BB49-32393463E771}" type="datetimeFigureOut">
              <a:rPr lang="en-US" smtClean="0"/>
              <a:pPr/>
              <a:t>7/9/2019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FB1D62A-3652-47F8-B673-3CE41BC3E731}"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81111FE-8661-4EB4-BB49-32393463E771}" type="datetimeFigureOut">
              <a:rPr lang="en-US" smtClean="0"/>
              <a:pPr/>
              <a:t>7/9/2019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FB1D62A-3652-47F8-B673-3CE41BC3E73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point-templates-b450.jpg"/>
          <p:cNvPicPr>
            <a:picLocks noChangeAspect="1"/>
          </p:cNvPicPr>
          <p:nvPr/>
        </p:nvPicPr>
        <p:blipFill>
          <a:blip r:embed="rId2"/>
          <a:stretch>
            <a:fillRect/>
          </a:stretch>
        </p:blipFill>
        <p:spPr>
          <a:xfrm>
            <a:off x="0" y="0"/>
            <a:ext cx="9144000" cy="6858000"/>
          </a:xfrm>
          <a:prstGeom prst="rect">
            <a:avLst/>
          </a:prstGeom>
        </p:spPr>
      </p:pic>
      <p:sp>
        <p:nvSpPr>
          <p:cNvPr id="5" name="TextBox 4"/>
          <p:cNvSpPr txBox="1"/>
          <p:nvPr/>
        </p:nvSpPr>
        <p:spPr>
          <a:xfrm>
            <a:off x="4648200" y="990600"/>
            <a:ext cx="4267200" cy="646331"/>
          </a:xfrm>
          <a:prstGeom prst="rect">
            <a:avLst/>
          </a:prstGeom>
          <a:noFill/>
        </p:spPr>
        <p:txBody>
          <a:bodyPr wrap="square" rtlCol="0">
            <a:spAutoFit/>
          </a:bodyPr>
          <a:lstStyle/>
          <a:p>
            <a:pPr algn="r"/>
            <a:r>
              <a:rPr lang="en-US" sz="3600" i="1" dirty="0" smtClean="0">
                <a:latin typeface="Bauhaus 93" pitchFamily="82" charset="0"/>
              </a:rPr>
              <a:t>Smart  Bill  Boards</a:t>
            </a:r>
            <a:endParaRPr lang="en-US" sz="3600" i="1" dirty="0">
              <a:latin typeface="Bauhaus 93" pitchFamily="82" charset="0"/>
            </a:endParaRPr>
          </a:p>
        </p:txBody>
      </p:sp>
      <p:sp>
        <p:nvSpPr>
          <p:cNvPr id="7" name="TextBox 6"/>
          <p:cNvSpPr txBox="1"/>
          <p:nvPr/>
        </p:nvSpPr>
        <p:spPr>
          <a:xfrm>
            <a:off x="6400800" y="1524000"/>
            <a:ext cx="2362200" cy="523220"/>
          </a:xfrm>
          <a:prstGeom prst="rect">
            <a:avLst/>
          </a:prstGeom>
          <a:noFill/>
        </p:spPr>
        <p:txBody>
          <a:bodyPr wrap="square" rtlCol="0">
            <a:spAutoFit/>
          </a:bodyPr>
          <a:lstStyle/>
          <a:p>
            <a:pPr algn="r"/>
            <a:r>
              <a:rPr lang="en-US" sz="2800" dirty="0" smtClean="0">
                <a:latin typeface="Bauhaus 93" pitchFamily="82" charset="0"/>
              </a:rPr>
              <a:t>sovereigns</a:t>
            </a:r>
            <a:endParaRPr lang="en-US" sz="2800" dirty="0">
              <a:latin typeface="Bauhaus 93"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1828800"/>
            <a:ext cx="7315200" cy="2585323"/>
          </a:xfrm>
          <a:prstGeom prst="rect">
            <a:avLst/>
          </a:prstGeom>
        </p:spPr>
        <p:txBody>
          <a:bodyPr wrap="square">
            <a:spAutoFit/>
          </a:bodyPr>
          <a:lstStyle/>
          <a:p>
            <a:pPr>
              <a:buFont typeface="Wingdings" pitchFamily="2" charset="2"/>
              <a:buChar char="Ø"/>
            </a:pPr>
            <a:endParaRPr lang="en-US" dirty="0"/>
          </a:p>
          <a:p>
            <a:pPr>
              <a:buFont typeface="Wingdings" pitchFamily="2" charset="2"/>
              <a:buChar char="Ø"/>
            </a:pPr>
            <a:r>
              <a:rPr lang="en-US" dirty="0"/>
              <a:t>They are highly successful at capturing people's</a:t>
            </a:r>
          </a:p>
          <a:p>
            <a:r>
              <a:rPr lang="en-US" dirty="0" smtClean="0"/>
              <a:t>   attention </a:t>
            </a:r>
            <a:r>
              <a:rPr lang="en-US" dirty="0"/>
              <a:t>from a distance because of their huge size.</a:t>
            </a:r>
          </a:p>
          <a:p>
            <a:pPr>
              <a:buFont typeface="Wingdings" pitchFamily="2" charset="2"/>
              <a:buChar char="Ø"/>
            </a:pPr>
            <a:endParaRPr lang="en-US" dirty="0" smtClean="0"/>
          </a:p>
          <a:p>
            <a:pPr>
              <a:buFont typeface="Wingdings" pitchFamily="2" charset="2"/>
              <a:buChar char="Ø"/>
            </a:pPr>
            <a:r>
              <a:rPr lang="en-US" dirty="0" smtClean="0"/>
              <a:t>They </a:t>
            </a:r>
            <a:r>
              <a:rPr lang="en-US" dirty="0"/>
              <a:t>are placed along highways and busy streets,</a:t>
            </a:r>
          </a:p>
          <a:p>
            <a:r>
              <a:rPr lang="en-US" dirty="0" smtClean="0"/>
              <a:t>   you'll be guaranteed that people will see your</a:t>
            </a:r>
            <a:r>
              <a:rPr lang="en-US" dirty="0"/>
              <a:t> </a:t>
            </a:r>
            <a:r>
              <a:rPr lang="en-US" dirty="0" smtClean="0"/>
              <a:t>advertising</a:t>
            </a:r>
            <a:endParaRPr lang="en-US" dirty="0"/>
          </a:p>
          <a:p>
            <a:pPr>
              <a:buFont typeface="Wingdings" pitchFamily="2" charset="2"/>
              <a:buChar char="Ø"/>
            </a:pPr>
            <a:endParaRPr lang="en-US" dirty="0" smtClean="0"/>
          </a:p>
          <a:p>
            <a:pPr>
              <a:buFont typeface="Wingdings" pitchFamily="2" charset="2"/>
              <a:buChar char="Ø"/>
            </a:pPr>
            <a:r>
              <a:rPr lang="en-US" dirty="0" smtClean="0"/>
              <a:t>Billboard </a:t>
            </a:r>
            <a:r>
              <a:rPr lang="en-US" dirty="0"/>
              <a:t>advertisements normally stay up for a set</a:t>
            </a:r>
          </a:p>
          <a:p>
            <a:r>
              <a:rPr lang="en-US" dirty="0" smtClean="0"/>
              <a:t>   period </a:t>
            </a:r>
            <a:r>
              <a:rPr lang="en-US" dirty="0"/>
              <a:t>of days or weeks, so people will </a:t>
            </a:r>
            <a:r>
              <a:rPr lang="en-US" dirty="0" smtClean="0"/>
              <a:t>easily </a:t>
            </a:r>
            <a:r>
              <a:rPr lang="en-US" dirty="0" err="1" smtClean="0"/>
              <a:t>memorise</a:t>
            </a:r>
            <a:r>
              <a:rPr lang="en-US" dirty="0"/>
              <a:t>.</a:t>
            </a:r>
          </a:p>
        </p:txBody>
      </p:sp>
      <p:sp>
        <p:nvSpPr>
          <p:cNvPr id="5" name="TextBox 4"/>
          <p:cNvSpPr txBox="1"/>
          <p:nvPr/>
        </p:nvSpPr>
        <p:spPr>
          <a:xfrm>
            <a:off x="990600" y="1219200"/>
            <a:ext cx="3048000" cy="523220"/>
          </a:xfrm>
          <a:prstGeom prst="rect">
            <a:avLst/>
          </a:prstGeom>
          <a:noFill/>
        </p:spPr>
        <p:txBody>
          <a:bodyPr wrap="square" rtlCol="0">
            <a:spAutoFit/>
          </a:bodyPr>
          <a:lstStyle/>
          <a:p>
            <a:r>
              <a:rPr lang="en-US" sz="2800" dirty="0" smtClean="0">
                <a:latin typeface="Algerian" pitchFamily="82" charset="0"/>
              </a:rPr>
              <a:t>ADVANTAGES : </a:t>
            </a:r>
            <a:endParaRPr lang="en-US" sz="2800" dirty="0">
              <a:latin typeface="Algerian" pitchFamily="82" charset="0"/>
            </a:endParaRPr>
          </a:p>
        </p:txBody>
      </p:sp>
      <p:cxnSp>
        <p:nvCxnSpPr>
          <p:cNvPr id="7" name="Straight Connector 6"/>
          <p:cNvCxnSpPr/>
          <p:nvPr/>
        </p:nvCxnSpPr>
        <p:spPr>
          <a:xfrm rot="5400000">
            <a:off x="-570706" y="3161506"/>
            <a:ext cx="2819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838200"/>
            <a:ext cx="3505200" cy="523220"/>
          </a:xfrm>
          <a:prstGeom prst="rect">
            <a:avLst/>
          </a:prstGeom>
          <a:noFill/>
        </p:spPr>
        <p:txBody>
          <a:bodyPr wrap="square" rtlCol="0">
            <a:spAutoFit/>
          </a:bodyPr>
          <a:lstStyle/>
          <a:p>
            <a:r>
              <a:rPr lang="en-US" sz="2800" dirty="0" smtClean="0">
                <a:latin typeface="Algerian" pitchFamily="82" charset="0"/>
              </a:rPr>
              <a:t>DISADVANTAGES :</a:t>
            </a:r>
            <a:endParaRPr lang="en-US" sz="2800" dirty="0">
              <a:latin typeface="Algerian" pitchFamily="82" charset="0"/>
            </a:endParaRPr>
          </a:p>
        </p:txBody>
      </p:sp>
      <p:sp>
        <p:nvSpPr>
          <p:cNvPr id="5" name="Rectangle 4"/>
          <p:cNvSpPr/>
          <p:nvPr/>
        </p:nvSpPr>
        <p:spPr>
          <a:xfrm>
            <a:off x="990600" y="1524000"/>
            <a:ext cx="7620000" cy="3693319"/>
          </a:xfrm>
          <a:prstGeom prst="rect">
            <a:avLst/>
          </a:prstGeom>
        </p:spPr>
        <p:txBody>
          <a:bodyPr wrap="square">
            <a:spAutoFit/>
          </a:bodyPr>
          <a:lstStyle/>
          <a:p>
            <a:r>
              <a:rPr lang="en-US" dirty="0" smtClean="0">
                <a:latin typeface="Arial Black" pitchFamily="34" charset="0"/>
              </a:rPr>
              <a:t>Messages Must Be Brief</a:t>
            </a:r>
          </a:p>
          <a:p>
            <a:r>
              <a:rPr lang="en-US" dirty="0" smtClean="0"/>
              <a:t>Text must be brief because billboards placed by the roadside must only have less than a paragraph of text </a:t>
            </a:r>
          </a:p>
          <a:p>
            <a:endParaRPr lang="en-US" dirty="0"/>
          </a:p>
          <a:p>
            <a:r>
              <a:rPr lang="en-US" dirty="0">
                <a:latin typeface="Arial Black" pitchFamily="34" charset="0"/>
              </a:rPr>
              <a:t>Long-term Commitment</a:t>
            </a:r>
          </a:p>
          <a:p>
            <a:r>
              <a:rPr lang="en-US" dirty="0"/>
              <a:t>Billboard companies often have businesses enter</a:t>
            </a:r>
          </a:p>
          <a:p>
            <a:r>
              <a:rPr lang="en-US" dirty="0"/>
              <a:t>into contracts that involve long-term </a:t>
            </a:r>
            <a:r>
              <a:rPr lang="en-US" dirty="0" smtClean="0"/>
              <a:t>commitments this </a:t>
            </a:r>
            <a:r>
              <a:rPr lang="en-US" dirty="0"/>
              <a:t>is because it takes a lot of time, energy </a:t>
            </a:r>
            <a:r>
              <a:rPr lang="en-US" dirty="0" smtClean="0"/>
              <a:t>and money </a:t>
            </a:r>
            <a:r>
              <a:rPr lang="en-US" dirty="0"/>
              <a:t>to constantly change billboard ads.</a:t>
            </a:r>
          </a:p>
          <a:p>
            <a:r>
              <a:rPr lang="en-US" dirty="0" smtClean="0"/>
              <a:t/>
            </a:r>
            <a:br>
              <a:rPr lang="en-US" dirty="0" smtClean="0"/>
            </a:br>
            <a:endParaRPr lang="en-US" dirty="0" smtClean="0"/>
          </a:p>
          <a:p>
            <a:r>
              <a:rPr lang="en-US" dirty="0" smtClean="0"/>
              <a:t/>
            </a:r>
            <a:br>
              <a:rPr lang="en-US" dirty="0" smtClean="0"/>
            </a:br>
            <a:endParaRPr lang="en-US" dirty="0"/>
          </a:p>
        </p:txBody>
      </p:sp>
      <p:cxnSp>
        <p:nvCxnSpPr>
          <p:cNvPr id="7" name="Straight Connector 6"/>
          <p:cNvCxnSpPr/>
          <p:nvPr/>
        </p:nvCxnSpPr>
        <p:spPr>
          <a:xfrm rot="5400000">
            <a:off x="-495300" y="2857500"/>
            <a:ext cx="2514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838200"/>
            <a:ext cx="4724400" cy="523220"/>
          </a:xfrm>
          <a:prstGeom prst="rect">
            <a:avLst/>
          </a:prstGeom>
          <a:noFill/>
        </p:spPr>
        <p:txBody>
          <a:bodyPr wrap="square" rtlCol="0">
            <a:spAutoFit/>
          </a:bodyPr>
          <a:lstStyle/>
          <a:p>
            <a:r>
              <a:rPr lang="en-US" sz="2800" u="sng" dirty="0" smtClean="0">
                <a:latin typeface="Algerian" pitchFamily="82" charset="0"/>
              </a:rPr>
              <a:t>conclusion OF  TOPIC : </a:t>
            </a:r>
            <a:endParaRPr lang="en-US" sz="2800" u="sng" dirty="0">
              <a:latin typeface="Algerian" pitchFamily="82" charset="0"/>
            </a:endParaRPr>
          </a:p>
        </p:txBody>
      </p:sp>
      <p:sp>
        <p:nvSpPr>
          <p:cNvPr id="6" name="TextBox 5"/>
          <p:cNvSpPr txBox="1"/>
          <p:nvPr/>
        </p:nvSpPr>
        <p:spPr>
          <a:xfrm>
            <a:off x="1066800" y="1828800"/>
            <a:ext cx="7620000" cy="2031325"/>
          </a:xfrm>
          <a:prstGeom prst="rect">
            <a:avLst/>
          </a:prstGeom>
          <a:noFill/>
        </p:spPr>
        <p:txBody>
          <a:bodyPr wrap="square" rtlCol="0">
            <a:spAutoFit/>
          </a:bodyPr>
          <a:lstStyle/>
          <a:p>
            <a:r>
              <a:rPr lang="en-US" dirty="0" smtClean="0"/>
              <a:t>Hereby I conclude that media is a main part of communication and management system And its also using in our daily life. And there is no such universally accepted </a:t>
            </a:r>
            <a:r>
              <a:rPr lang="en-US" u="sng" dirty="0" smtClean="0"/>
              <a:t>advertising medium </a:t>
            </a:r>
            <a:r>
              <a:rPr lang="en-US" dirty="0" smtClean="0"/>
              <a:t>which can be</a:t>
            </a:r>
          </a:p>
          <a:p>
            <a:r>
              <a:rPr lang="en-US" dirty="0" smtClean="0"/>
              <a:t>considered best for all types of companies and every type of companies and every type of product/service.</a:t>
            </a:r>
          </a:p>
          <a:p>
            <a:r>
              <a:rPr lang="en-US" dirty="0" smtClean="0"/>
              <a:t/>
            </a:r>
            <a:br>
              <a:rPr lang="en-US" dirty="0" smtClean="0"/>
            </a:br>
            <a:endParaRPr lang="en-US" dirty="0"/>
          </a:p>
        </p:txBody>
      </p:sp>
      <p:cxnSp>
        <p:nvCxnSpPr>
          <p:cNvPr id="7" name="Straight Connector 6"/>
          <p:cNvCxnSpPr/>
          <p:nvPr/>
        </p:nvCxnSpPr>
        <p:spPr>
          <a:xfrm rot="5400000">
            <a:off x="153194" y="2666206"/>
            <a:ext cx="1676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1143000"/>
            <a:ext cx="8686800" cy="2585323"/>
          </a:xfrm>
          <a:prstGeom prst="rect">
            <a:avLst/>
          </a:prstGeom>
          <a:noFill/>
        </p:spPr>
        <p:txBody>
          <a:bodyPr wrap="square" lIns="91440" tIns="45720" rIns="91440" bIns="45720">
            <a:spAutoFit/>
          </a:bodyPr>
          <a:lstStyle/>
          <a:p>
            <a:pPr algn="ctr"/>
            <a:r>
              <a:rPr lang="en-US" sz="5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  you </a:t>
            </a:r>
          </a:p>
          <a:p>
            <a:pPr algn="ctr"/>
            <a:r>
              <a:rPr lang="en-US" sz="5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For being interested in our topic </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pic>
        <p:nvPicPr>
          <p:cNvPr id="25602" name="Picture 2" descr="C:\Users\admin\AppData\Local\Microsoft\Windows\INetCache\IE\QK7YTPF8\1024px-Emoji_u1f607.svg[1].png"/>
          <p:cNvPicPr>
            <a:picLocks noChangeAspect="1" noChangeArrowheads="1"/>
          </p:cNvPicPr>
          <p:nvPr/>
        </p:nvPicPr>
        <p:blipFill>
          <a:blip r:embed="rId2" cstate="print"/>
          <a:srcRect/>
          <a:stretch>
            <a:fillRect/>
          </a:stretch>
        </p:blipFill>
        <p:spPr bwMode="auto">
          <a:xfrm>
            <a:off x="3581400" y="3886200"/>
            <a:ext cx="1905000" cy="1905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Bill Boards are just nothing but posters or advertisements. </a:t>
            </a:r>
          </a:p>
          <a:p>
            <a:r>
              <a:rPr lang="en-US" dirty="0" smtClean="0"/>
              <a:t>Normally Posters are not so much attractive to the products, so the companies brings new advertising method called Smart Billboards </a:t>
            </a:r>
          </a:p>
          <a:p>
            <a:pPr>
              <a:buNone/>
            </a:pPr>
            <a:r>
              <a:rPr lang="en-US" dirty="0" smtClean="0"/>
              <a:t>  Which is used to communicate with people about the product in live. </a:t>
            </a:r>
            <a:endParaRPr lang="en-US" dirty="0"/>
          </a:p>
        </p:txBody>
      </p:sp>
      <p:sp>
        <p:nvSpPr>
          <p:cNvPr id="3" name="Title 2"/>
          <p:cNvSpPr>
            <a:spLocks noGrp="1"/>
          </p:cNvSpPr>
          <p:nvPr>
            <p:ph type="title"/>
          </p:nvPr>
        </p:nvSpPr>
        <p:spPr/>
        <p:txBody>
          <a:bodyPr>
            <a:normAutofit/>
          </a:bodyPr>
          <a:lstStyle/>
          <a:p>
            <a:r>
              <a:rPr lang="en-US" sz="3200" dirty="0" smtClean="0"/>
              <a:t>MAIN CONTENT Of BILLBOARD :</a:t>
            </a:r>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   </a:t>
            </a:r>
            <a:endParaRPr lang="en-US" dirty="0"/>
          </a:p>
        </p:txBody>
      </p:sp>
      <p:sp>
        <p:nvSpPr>
          <p:cNvPr id="2" name="Title 1"/>
          <p:cNvSpPr>
            <a:spLocks noGrp="1"/>
          </p:cNvSpPr>
          <p:nvPr>
            <p:ph type="title"/>
          </p:nvPr>
        </p:nvSpPr>
        <p:spPr>
          <a:xfrm>
            <a:off x="533400" y="228600"/>
            <a:ext cx="8229600" cy="1143000"/>
          </a:xfrm>
        </p:spPr>
        <p:txBody>
          <a:bodyPr>
            <a:normAutofit/>
          </a:bodyPr>
          <a:lstStyle/>
          <a:p>
            <a:r>
              <a:rPr lang="en-US" sz="4000" u="sng" spc="-150" dirty="0" smtClean="0">
                <a:solidFill>
                  <a:schemeClr val="bg2">
                    <a:lumMod val="25000"/>
                  </a:schemeClr>
                </a:solidFill>
                <a:effectLst/>
              </a:rPr>
              <a:t> SMART BILL BOARDS…</a:t>
            </a:r>
            <a:endParaRPr lang="en-US" sz="4000" u="sng" spc="-150" dirty="0">
              <a:solidFill>
                <a:schemeClr val="bg2">
                  <a:lumMod val="25000"/>
                </a:schemeClr>
              </a:solidFill>
              <a:effectLst/>
            </a:endParaRPr>
          </a:p>
        </p:txBody>
      </p:sp>
      <p:sp>
        <p:nvSpPr>
          <p:cNvPr id="10" name="TextBox 9"/>
          <p:cNvSpPr txBox="1"/>
          <p:nvPr/>
        </p:nvSpPr>
        <p:spPr>
          <a:xfrm>
            <a:off x="990600" y="1752600"/>
            <a:ext cx="8153400" cy="3416320"/>
          </a:xfrm>
          <a:prstGeom prst="rect">
            <a:avLst/>
          </a:prstGeom>
          <a:noFill/>
        </p:spPr>
        <p:txBody>
          <a:bodyPr wrap="square" rtlCol="0">
            <a:spAutoFit/>
          </a:bodyPr>
          <a:lstStyle/>
          <a:p>
            <a:pPr>
              <a:buFont typeface="Wingdings" pitchFamily="2" charset="2"/>
              <a:buChar char="Ø"/>
            </a:pPr>
            <a:r>
              <a:rPr lang="en-US" dirty="0" smtClean="0"/>
              <a:t>Smart Billboard also </a:t>
            </a:r>
            <a:r>
              <a:rPr lang="en-US" dirty="0"/>
              <a:t>known as </a:t>
            </a:r>
            <a:r>
              <a:rPr lang="en-US" dirty="0" smtClean="0"/>
              <a:t>hoarding it </a:t>
            </a:r>
            <a:r>
              <a:rPr lang="en-US" dirty="0"/>
              <a:t>is a large outdoor advertising structure typically </a:t>
            </a:r>
            <a:r>
              <a:rPr lang="en-US" dirty="0" smtClean="0"/>
              <a:t>found in </a:t>
            </a:r>
            <a:r>
              <a:rPr lang="en-US" dirty="0"/>
              <a:t>high traffic areas and busy roads.</a:t>
            </a:r>
          </a:p>
          <a:p>
            <a:pPr>
              <a:buFont typeface="Wingdings" pitchFamily="2" charset="2"/>
              <a:buChar char="Ø"/>
            </a:pPr>
            <a:endParaRPr lang="en-US" dirty="0" smtClean="0"/>
          </a:p>
          <a:p>
            <a:pPr>
              <a:buFont typeface="Wingdings" pitchFamily="2" charset="2"/>
              <a:buChar char="Ø"/>
            </a:pPr>
            <a:r>
              <a:rPr lang="en-US" dirty="0" smtClean="0"/>
              <a:t>Billboards </a:t>
            </a:r>
            <a:r>
              <a:rPr lang="en-US" dirty="0"/>
              <a:t>typically shows large </a:t>
            </a:r>
            <a:r>
              <a:rPr lang="en-US" dirty="0" smtClean="0"/>
              <a:t>with </a:t>
            </a:r>
            <a:r>
              <a:rPr lang="en-US" dirty="0"/>
              <a:t>slogans and distinctive </a:t>
            </a:r>
            <a:r>
              <a:rPr lang="en-US" dirty="0" smtClean="0"/>
              <a:t>visuals.</a:t>
            </a:r>
            <a:endParaRPr lang="en-US" dirty="0"/>
          </a:p>
          <a:p>
            <a:pPr>
              <a:buFont typeface="Wingdings" pitchFamily="2" charset="2"/>
              <a:buChar char="Ø"/>
            </a:pPr>
            <a:endParaRPr lang="en-US" dirty="0" smtClean="0"/>
          </a:p>
          <a:p>
            <a:pPr>
              <a:buFont typeface="Wingdings" pitchFamily="2" charset="2"/>
              <a:buChar char="Ø"/>
            </a:pPr>
            <a:r>
              <a:rPr lang="en-US" dirty="0" smtClean="0"/>
              <a:t>Billboards </a:t>
            </a:r>
            <a:r>
              <a:rPr lang="en-US" dirty="0"/>
              <a:t>are generally placed on highways, expressways where they command </a:t>
            </a:r>
            <a:r>
              <a:rPr lang="en-US" dirty="0" smtClean="0"/>
              <a:t>high density </a:t>
            </a:r>
            <a:r>
              <a:rPr lang="en-US" dirty="0"/>
              <a:t>consumer exposure.</a:t>
            </a:r>
          </a:p>
          <a:p>
            <a:pPr>
              <a:buFont typeface="Wingdings" pitchFamily="2" charset="2"/>
              <a:buChar char="Ø"/>
            </a:pPr>
            <a:endParaRPr lang="en-US" dirty="0" smtClean="0"/>
          </a:p>
          <a:p>
            <a:pPr>
              <a:buFont typeface="Wingdings" pitchFamily="2" charset="2"/>
              <a:buChar char="Ø"/>
            </a:pPr>
            <a:r>
              <a:rPr lang="en-US" dirty="0" smtClean="0"/>
              <a:t>Poster </a:t>
            </a:r>
            <a:r>
              <a:rPr lang="en-US" dirty="0"/>
              <a:t>is also a form of billboard advertising. viewed principally by residents </a:t>
            </a:r>
            <a:r>
              <a:rPr lang="en-US" dirty="0" smtClean="0"/>
              <a:t>and commuter </a:t>
            </a:r>
            <a:r>
              <a:rPr lang="en-US" dirty="0"/>
              <a:t>traffic, with some pedestrian </a:t>
            </a:r>
            <a:r>
              <a:rPr lang="en-US" dirty="0" smtClean="0"/>
              <a:t>exposure.</a:t>
            </a:r>
            <a:endParaRPr lang="en-US" dirty="0"/>
          </a:p>
          <a:p>
            <a:endParaRPr lang="en-US" dirty="0"/>
          </a:p>
        </p:txBody>
      </p:sp>
      <p:cxnSp>
        <p:nvCxnSpPr>
          <p:cNvPr id="15" name="Straight Connector 14"/>
          <p:cNvCxnSpPr/>
          <p:nvPr/>
        </p:nvCxnSpPr>
        <p:spPr>
          <a:xfrm rot="5400000">
            <a:off x="-646906" y="3161506"/>
            <a:ext cx="2819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Billboards have been around since 1794.</a:t>
            </a:r>
          </a:p>
          <a:p>
            <a:pPr>
              <a:buNone/>
            </a:pPr>
            <a:r>
              <a:rPr lang="en-US" dirty="0" smtClean="0"/>
              <a:t/>
            </a:r>
            <a:br>
              <a:rPr lang="en-US" dirty="0" smtClean="0"/>
            </a:br>
            <a:endParaRPr lang="en-US" dirty="0" smtClean="0"/>
          </a:p>
          <a:p>
            <a:r>
              <a:rPr lang="en-US" dirty="0" smtClean="0"/>
              <a:t>The first one to be displayed was in 1889 in a Paris Exposition.</a:t>
            </a:r>
          </a:p>
          <a:p>
            <a:endParaRPr lang="en-US" dirty="0" smtClean="0"/>
          </a:p>
          <a:p>
            <a:r>
              <a:rPr lang="en-US" dirty="0" smtClean="0"/>
              <a:t>By normal Bill boards products are not attractive.</a:t>
            </a:r>
          </a:p>
          <a:p>
            <a:endParaRPr lang="en-US" dirty="0" smtClean="0"/>
          </a:p>
          <a:p>
            <a:r>
              <a:rPr lang="en-US" dirty="0" smtClean="0"/>
              <a:t>For cigarette ads they created bill boards</a:t>
            </a:r>
          </a:p>
          <a:p>
            <a:pPr>
              <a:buNone/>
            </a:pPr>
            <a:r>
              <a:rPr lang="en-US" dirty="0" smtClean="0"/>
              <a:t/>
            </a:r>
            <a:br>
              <a:rPr lang="en-US" dirty="0" smtClean="0"/>
            </a:br>
            <a:endParaRPr lang="en-US" dirty="0" smtClean="0"/>
          </a:p>
          <a:p>
            <a:r>
              <a:rPr lang="en-US" dirty="0" smtClean="0"/>
              <a:t>Now in 2007 cigarette ads can no long be on outside ads within the USA.</a:t>
            </a:r>
          </a:p>
          <a:p>
            <a:endParaRPr lang="en-US" dirty="0"/>
          </a:p>
        </p:txBody>
      </p:sp>
      <p:sp>
        <p:nvSpPr>
          <p:cNvPr id="2" name="Title 1"/>
          <p:cNvSpPr>
            <a:spLocks noGrp="1"/>
          </p:cNvSpPr>
          <p:nvPr>
            <p:ph type="title"/>
          </p:nvPr>
        </p:nvSpPr>
        <p:spPr/>
        <p:txBody>
          <a:bodyPr>
            <a:normAutofit/>
          </a:bodyPr>
          <a:lstStyle/>
          <a:p>
            <a:r>
              <a:rPr lang="en-US" dirty="0" smtClean="0"/>
              <a:t>BILL BOARDS</a:t>
            </a:r>
            <a:endParaRPr lang="en-US" dirty="0"/>
          </a:p>
        </p:txBody>
      </p:sp>
      <p:cxnSp>
        <p:nvCxnSpPr>
          <p:cNvPr id="5" name="Straight Connector 4"/>
          <p:cNvCxnSpPr/>
          <p:nvPr/>
        </p:nvCxnSpPr>
        <p:spPr>
          <a:xfrm rot="5400000">
            <a:off x="-1714500" y="3695700"/>
            <a:ext cx="4191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7b21487d-1667-4a02-94b5-56cb635f4754.jpg"/>
          <p:cNvPicPr>
            <a:picLocks noChangeAspect="1"/>
          </p:cNvPicPr>
          <p:nvPr/>
        </p:nvPicPr>
        <p:blipFill>
          <a:blip r:embed="rId2"/>
          <a:stretch>
            <a:fillRect/>
          </a:stretch>
        </p:blipFill>
        <p:spPr>
          <a:xfrm>
            <a:off x="0" y="1"/>
            <a:ext cx="5410200" cy="3377417"/>
          </a:xfrm>
          <a:prstGeom prst="rect">
            <a:avLst/>
          </a:prstGeom>
        </p:spPr>
      </p:pic>
      <p:pic>
        <p:nvPicPr>
          <p:cNvPr id="5" name="Picture 4" descr="Showcase and discover creative work on the world's leading online platform for creative industries_.png"/>
          <p:cNvPicPr>
            <a:picLocks noChangeAspect="1"/>
          </p:cNvPicPr>
          <p:nvPr/>
        </p:nvPicPr>
        <p:blipFill>
          <a:blip r:embed="rId3"/>
          <a:stretch>
            <a:fillRect/>
          </a:stretch>
        </p:blipFill>
        <p:spPr>
          <a:xfrm>
            <a:off x="5442858" y="1981200"/>
            <a:ext cx="3701142" cy="4876800"/>
          </a:xfrm>
          <a:prstGeom prst="rect">
            <a:avLst/>
          </a:prstGeom>
        </p:spPr>
      </p:pic>
      <p:sp>
        <p:nvSpPr>
          <p:cNvPr id="6" name="TextBox 5"/>
          <p:cNvSpPr txBox="1"/>
          <p:nvPr/>
        </p:nvSpPr>
        <p:spPr>
          <a:xfrm>
            <a:off x="1" y="4191000"/>
            <a:ext cx="5410200" cy="685800"/>
          </a:xfrm>
          <a:prstGeom prst="rect">
            <a:avLst/>
          </a:prstGeom>
          <a:noFill/>
        </p:spPr>
        <p:txBody>
          <a:bodyPr wrap="square" rtlCol="0">
            <a:spAutoFit/>
          </a:bodyPr>
          <a:lstStyle/>
          <a:p>
            <a:r>
              <a:rPr lang="en-US" dirty="0" smtClean="0"/>
              <a:t> These are the Examples  of smart bill boards :</a:t>
            </a:r>
          </a:p>
          <a:p>
            <a:endParaRPr lang="en-US" sz="2000" dirty="0">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Wingdings" pitchFamily="2" charset="2"/>
              <a:buChar char="Ø"/>
            </a:pPr>
            <a:r>
              <a:rPr lang="en-US" dirty="0" smtClean="0">
                <a:latin typeface="Algerian" pitchFamily="82" charset="0"/>
              </a:rPr>
              <a:t>Hardware</a:t>
            </a:r>
            <a:r>
              <a:rPr lang="en-US" dirty="0" smtClean="0"/>
              <a:t> </a:t>
            </a:r>
            <a:r>
              <a:rPr lang="en-US" dirty="0" smtClean="0">
                <a:latin typeface="Algerian" pitchFamily="82" charset="0"/>
              </a:rPr>
              <a:t>:</a:t>
            </a:r>
            <a:endParaRPr lang="en-US" dirty="0" smtClean="0"/>
          </a:p>
          <a:p>
            <a:pPr>
              <a:buFont typeface="Wingdings" pitchFamily="2" charset="2"/>
              <a:buChar char="q"/>
            </a:pPr>
            <a:r>
              <a:rPr lang="en-US" sz="2000" dirty="0" smtClean="0"/>
              <a:t> Node MCU</a:t>
            </a:r>
          </a:p>
          <a:p>
            <a:pPr>
              <a:buFont typeface="Wingdings" pitchFamily="2" charset="2"/>
              <a:buChar char="q"/>
            </a:pPr>
            <a:r>
              <a:rPr lang="en-US" sz="2000" dirty="0" smtClean="0"/>
              <a:t> OLED</a:t>
            </a:r>
          </a:p>
          <a:p>
            <a:pPr>
              <a:buFont typeface="Wingdings" pitchFamily="2" charset="2"/>
              <a:buChar char="q"/>
            </a:pPr>
            <a:r>
              <a:rPr lang="en-US" sz="2000" dirty="0" smtClean="0"/>
              <a:t>Buttons</a:t>
            </a:r>
          </a:p>
          <a:p>
            <a:pPr>
              <a:buFont typeface="Wingdings" pitchFamily="2" charset="2"/>
              <a:buChar char="q"/>
            </a:pPr>
            <a:r>
              <a:rPr lang="en-US" sz="2000" dirty="0" smtClean="0"/>
              <a:t>Led’s</a:t>
            </a:r>
          </a:p>
          <a:p>
            <a:pPr>
              <a:buFont typeface="Wingdings" pitchFamily="2" charset="2"/>
              <a:buChar char="Ø"/>
            </a:pPr>
            <a:r>
              <a:rPr lang="en-US" sz="2800" dirty="0" smtClean="0">
                <a:latin typeface="Algerian" pitchFamily="82" charset="0"/>
              </a:rPr>
              <a:t>  Software :</a:t>
            </a:r>
          </a:p>
          <a:p>
            <a:pPr>
              <a:buFont typeface="Wingdings" pitchFamily="2" charset="2"/>
              <a:buChar char="q"/>
            </a:pPr>
            <a:r>
              <a:rPr lang="en-US" sz="2800" dirty="0" smtClean="0">
                <a:latin typeface="Algerian" pitchFamily="82" charset="0"/>
              </a:rPr>
              <a:t> </a:t>
            </a:r>
            <a:r>
              <a:rPr lang="en-US" sz="2000" dirty="0" err="1" smtClean="0">
                <a:latin typeface="+mj-lt"/>
              </a:rPr>
              <a:t>Arduino</a:t>
            </a:r>
            <a:r>
              <a:rPr lang="en-US" sz="2000" dirty="0" smtClean="0">
                <a:latin typeface="+mj-lt"/>
              </a:rPr>
              <a:t> IDE</a:t>
            </a:r>
          </a:p>
          <a:p>
            <a:pPr>
              <a:buFont typeface="Wingdings" pitchFamily="2" charset="2"/>
              <a:buChar char="q"/>
            </a:pPr>
            <a:r>
              <a:rPr lang="en-US" sz="2000" dirty="0" smtClean="0">
                <a:latin typeface="+mj-lt"/>
              </a:rPr>
              <a:t>IBM </a:t>
            </a:r>
            <a:r>
              <a:rPr lang="en-US" sz="2000" dirty="0" err="1" smtClean="0">
                <a:latin typeface="+mj-lt"/>
              </a:rPr>
              <a:t>watson</a:t>
            </a:r>
            <a:r>
              <a:rPr lang="en-US" sz="2000" dirty="0" smtClean="0">
                <a:latin typeface="+mj-lt"/>
              </a:rPr>
              <a:t> cloud platform</a:t>
            </a:r>
          </a:p>
          <a:p>
            <a:pPr>
              <a:buFont typeface="Wingdings" pitchFamily="2" charset="2"/>
              <a:buChar char="q"/>
            </a:pPr>
            <a:endParaRPr lang="en-US" sz="2000" dirty="0" smtClean="0">
              <a:latin typeface="Algerian" pitchFamily="82" charset="0"/>
            </a:endParaRPr>
          </a:p>
          <a:p>
            <a:pPr>
              <a:buFont typeface="Wingdings" pitchFamily="2" charset="2"/>
              <a:buChar char="q"/>
            </a:pPr>
            <a:endParaRPr lang="en-US" sz="2800" dirty="0" smtClean="0">
              <a:latin typeface="Algerian" pitchFamily="82" charset="0"/>
            </a:endParaRPr>
          </a:p>
          <a:p>
            <a:pPr>
              <a:buNone/>
            </a:pPr>
            <a:endParaRPr lang="en-US" sz="2000" dirty="0" smtClean="0"/>
          </a:p>
        </p:txBody>
      </p:sp>
      <p:sp>
        <p:nvSpPr>
          <p:cNvPr id="3" name="Title 2"/>
          <p:cNvSpPr>
            <a:spLocks noGrp="1"/>
          </p:cNvSpPr>
          <p:nvPr>
            <p:ph type="title"/>
          </p:nvPr>
        </p:nvSpPr>
        <p:spPr/>
        <p:txBody>
          <a:bodyPr/>
          <a:lstStyle/>
          <a:p>
            <a:r>
              <a:rPr lang="en-US" dirty="0" smtClean="0"/>
              <a:t>Hardware &amp; </a:t>
            </a:r>
            <a:r>
              <a:rPr lang="en-US" dirty="0" err="1" smtClean="0"/>
              <a:t>softwarwe</a:t>
            </a:r>
            <a:endParaRPr lang="en-US" dirty="0"/>
          </a:p>
        </p:txBody>
      </p:sp>
      <p:cxnSp>
        <p:nvCxnSpPr>
          <p:cNvPr id="5" name="Straight Connector 4"/>
          <p:cNvCxnSpPr/>
          <p:nvPr/>
        </p:nvCxnSpPr>
        <p:spPr>
          <a:xfrm rot="5400000">
            <a:off x="-1181100" y="3162300"/>
            <a:ext cx="3124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nvGraphicFramePr>
        <p:xfrm>
          <a:off x="1905000" y="228600"/>
          <a:ext cx="63246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0" name="Group 9"/>
          <p:cNvGrpSpPr/>
          <p:nvPr/>
        </p:nvGrpSpPr>
        <p:grpSpPr>
          <a:xfrm>
            <a:off x="4419600" y="3048000"/>
            <a:ext cx="2743200" cy="2286000"/>
            <a:chOff x="-1215794" y="1255058"/>
            <a:chExt cx="2786942" cy="2715517"/>
          </a:xfrm>
          <a:scene3d>
            <a:camera prst="orthographicFront"/>
            <a:lightRig rig="flat" dir="t"/>
          </a:scene3d>
        </p:grpSpPr>
        <p:sp>
          <p:nvSpPr>
            <p:cNvPr id="11" name="Rounded Rectangle 10"/>
            <p:cNvSpPr/>
            <p:nvPr/>
          </p:nvSpPr>
          <p:spPr>
            <a:xfrm>
              <a:off x="-1215794" y="2745918"/>
              <a:ext cx="1530822" cy="1224657"/>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2" name="Rounded Rectangle 4"/>
            <p:cNvSpPr/>
            <p:nvPr/>
          </p:nvSpPr>
          <p:spPr>
            <a:xfrm>
              <a:off x="112064" y="1255058"/>
              <a:ext cx="1459084" cy="115291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endParaRPr lang="en-US" sz="2300" kern="1200" dirty="0"/>
            </a:p>
          </p:txBody>
        </p:sp>
      </p:grpSp>
      <p:sp>
        <p:nvSpPr>
          <p:cNvPr id="17" name="Left Arrow 16"/>
          <p:cNvSpPr/>
          <p:nvPr/>
        </p:nvSpPr>
        <p:spPr>
          <a:xfrm rot="5400000">
            <a:off x="4909205" y="3701395"/>
            <a:ext cx="514383" cy="426793"/>
          </a:xfrm>
          <a:prstGeom prst="leftArrow">
            <a:avLst>
              <a:gd name="adj1" fmla="val 60000"/>
              <a:gd name="adj2" fmla="val 50000"/>
            </a:avLst>
          </a:prstGeom>
          <a:ln>
            <a:solidFill>
              <a:schemeClr val="accent2">
                <a:lumMod val="60000"/>
                <a:lumOff val="40000"/>
              </a:schemeClr>
            </a:solidFill>
          </a:ln>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4" name="TextBox 23"/>
          <p:cNvSpPr txBox="1"/>
          <p:nvPr/>
        </p:nvSpPr>
        <p:spPr>
          <a:xfrm>
            <a:off x="228600" y="304800"/>
            <a:ext cx="2382383" cy="400110"/>
          </a:xfrm>
          <a:prstGeom prst="rect">
            <a:avLst/>
          </a:prstGeom>
          <a:noFill/>
        </p:spPr>
        <p:txBody>
          <a:bodyPr wrap="none" rtlCol="0">
            <a:spAutoFit/>
          </a:bodyPr>
          <a:lstStyle/>
          <a:p>
            <a:r>
              <a:rPr lang="en-US" sz="2000" u="sng" dirty="0" smtClean="0">
                <a:latin typeface="Algerian" pitchFamily="82" charset="0"/>
              </a:rPr>
              <a:t>Block  Diagram </a:t>
            </a:r>
            <a:r>
              <a:rPr lang="en-US" sz="2000" dirty="0" smtClean="0">
                <a:latin typeface="Algerian" pitchFamily="82" charset="0"/>
              </a:rPr>
              <a:t>:</a:t>
            </a:r>
            <a:endParaRPr lang="en-US" sz="2000" dirty="0">
              <a:latin typeface="Algerian" pitchFamily="82" charset="0"/>
            </a:endParaRPr>
          </a:p>
        </p:txBody>
      </p:sp>
      <p:sp>
        <p:nvSpPr>
          <p:cNvPr id="25" name="TextBox 24"/>
          <p:cNvSpPr txBox="1"/>
          <p:nvPr/>
        </p:nvSpPr>
        <p:spPr>
          <a:xfrm>
            <a:off x="4495800" y="4648200"/>
            <a:ext cx="1452642" cy="369332"/>
          </a:xfrm>
          <a:prstGeom prst="rect">
            <a:avLst/>
          </a:prstGeom>
          <a:noFill/>
        </p:spPr>
        <p:txBody>
          <a:bodyPr wrap="none" rtlCol="0">
            <a:spAutoFit/>
          </a:bodyPr>
          <a:lstStyle/>
          <a:p>
            <a:r>
              <a:rPr lang="en-US" dirty="0" smtClean="0"/>
              <a:t>IBM CLOUD</a:t>
            </a:r>
            <a:endParaRPr lang="en-US" dirty="0"/>
          </a:p>
        </p:txBody>
      </p:sp>
      <p:grpSp>
        <p:nvGrpSpPr>
          <p:cNvPr id="26" name="Group 25"/>
          <p:cNvGrpSpPr/>
          <p:nvPr/>
        </p:nvGrpSpPr>
        <p:grpSpPr>
          <a:xfrm>
            <a:off x="7162800" y="4267200"/>
            <a:ext cx="1287985" cy="1046230"/>
            <a:chOff x="914401" y="228592"/>
            <a:chExt cx="1287985" cy="1046230"/>
          </a:xfrm>
          <a:scene3d>
            <a:camera prst="orthographicFront"/>
            <a:lightRig rig="flat" dir="t"/>
          </a:scene3d>
        </p:grpSpPr>
        <p:sp>
          <p:nvSpPr>
            <p:cNvPr id="27" name="Rounded Rectangle 26"/>
            <p:cNvSpPr/>
            <p:nvPr/>
          </p:nvSpPr>
          <p:spPr>
            <a:xfrm>
              <a:off x="914401" y="228592"/>
              <a:ext cx="1287985" cy="1030388"/>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8" name="Rounded Rectangle 4"/>
            <p:cNvSpPr/>
            <p:nvPr/>
          </p:nvSpPr>
          <p:spPr>
            <a:xfrm>
              <a:off x="914401" y="304792"/>
              <a:ext cx="1265221" cy="970030"/>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36195" tIns="36195" rIns="36195" bIns="36195" numCol="1" spcCol="1270" anchor="ctr" anchorCtr="0">
              <a:noAutofit/>
            </a:bodyPr>
            <a:lstStyle/>
            <a:p>
              <a:pPr lvl="0" algn="ctr" defTabSz="844550">
                <a:lnSpc>
                  <a:spcPct val="90000"/>
                </a:lnSpc>
                <a:spcBef>
                  <a:spcPct val="0"/>
                </a:spcBef>
                <a:spcAft>
                  <a:spcPct val="35000"/>
                </a:spcAft>
              </a:pPr>
              <a:r>
                <a:rPr lang="en-US" sz="1900" kern="1200" dirty="0" smtClean="0"/>
                <a:t>MOBILE DEVICE</a:t>
              </a:r>
              <a:endParaRPr lang="en-US" sz="1900" kern="1200" dirty="0"/>
            </a:p>
          </p:txBody>
        </p:sp>
      </p:grpSp>
      <p:sp>
        <p:nvSpPr>
          <p:cNvPr id="29" name="Left Arrow 28"/>
          <p:cNvSpPr/>
          <p:nvPr/>
        </p:nvSpPr>
        <p:spPr>
          <a:xfrm>
            <a:off x="6096000" y="4572000"/>
            <a:ext cx="872610" cy="386395"/>
          </a:xfrm>
          <a:prstGeom prst="leftArrow">
            <a:avLst>
              <a:gd name="adj1" fmla="val 60000"/>
              <a:gd name="adj2" fmla="val 50000"/>
            </a:avLst>
          </a:prstGeom>
          <a:ln>
            <a:solidFill>
              <a:schemeClr val="accent2">
                <a:lumMod val="60000"/>
                <a:lumOff val="40000"/>
              </a:schemeClr>
            </a:solidFill>
          </a:ln>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 Companies can attract the customers by doing advertisements. These smart bill boards will help them in attracting their customers and make their task easier. In this we can upload the required data on the bill board simply by giving inputs through user interface. And we can check the lamps working status which is connected to bill board through the UI.</a:t>
            </a:r>
          </a:p>
          <a:p>
            <a:pPr>
              <a:buNone/>
            </a:pPr>
            <a:r>
              <a:rPr lang="en-US" dirty="0" smtClean="0"/>
              <a:t/>
            </a:r>
            <a:br>
              <a:rPr lang="en-US" dirty="0" smtClean="0"/>
            </a:br>
            <a:endParaRPr lang="en-US" dirty="0" smtClean="0"/>
          </a:p>
          <a:p>
            <a:r>
              <a:rPr lang="en-US" dirty="0" smtClean="0"/>
              <a:t>The data can be entered through user interface which is created in Node Red. We can get the status of the lamps which are connected to the bill boards in the user interface. If any lamp fails we can send notifications to authorities.</a:t>
            </a:r>
          </a:p>
          <a:p>
            <a:endParaRPr lang="en-US" dirty="0"/>
          </a:p>
        </p:txBody>
      </p:sp>
      <p:sp>
        <p:nvSpPr>
          <p:cNvPr id="2" name="Title 1"/>
          <p:cNvSpPr>
            <a:spLocks noGrp="1"/>
          </p:cNvSpPr>
          <p:nvPr>
            <p:ph type="title"/>
          </p:nvPr>
        </p:nvSpPr>
        <p:spPr>
          <a:xfrm>
            <a:off x="457200" y="304800"/>
            <a:ext cx="8229600" cy="1143000"/>
          </a:xfrm>
        </p:spPr>
        <p:txBody>
          <a:bodyPr/>
          <a:lstStyle/>
          <a:p>
            <a:r>
              <a:rPr lang="en-US" dirty="0" smtClean="0"/>
              <a:t>Description:</a:t>
            </a:r>
            <a:endParaRPr lang="en-US" dirty="0"/>
          </a:p>
        </p:txBody>
      </p:sp>
      <p:cxnSp>
        <p:nvCxnSpPr>
          <p:cNvPr id="5" name="Straight Connector 4"/>
          <p:cNvCxnSpPr/>
          <p:nvPr/>
        </p:nvCxnSpPr>
        <p:spPr>
          <a:xfrm rot="5400000">
            <a:off x="-1637506" y="3694906"/>
            <a:ext cx="4343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 a great visual____.jpg"/>
          <p:cNvPicPr>
            <a:picLocks noChangeAspect="1"/>
          </p:cNvPicPr>
          <p:nvPr/>
        </p:nvPicPr>
        <p:blipFill>
          <a:blip r:embed="rId2"/>
          <a:stretch>
            <a:fillRect/>
          </a:stretch>
        </p:blipFill>
        <p:spPr>
          <a:xfrm>
            <a:off x="2362199" y="0"/>
            <a:ext cx="6781801" cy="6891130"/>
          </a:xfrm>
          <a:prstGeom prst="rect">
            <a:avLst/>
          </a:prstGeom>
        </p:spPr>
      </p:pic>
      <p:sp>
        <p:nvSpPr>
          <p:cNvPr id="7" name="TextBox 6"/>
          <p:cNvSpPr txBox="1"/>
          <p:nvPr/>
        </p:nvSpPr>
        <p:spPr>
          <a:xfrm>
            <a:off x="228600" y="1371600"/>
            <a:ext cx="1905000" cy="3970318"/>
          </a:xfrm>
          <a:prstGeom prst="rect">
            <a:avLst/>
          </a:prstGeom>
          <a:noFill/>
        </p:spPr>
        <p:txBody>
          <a:bodyPr wrap="square" rtlCol="0">
            <a:spAutoFit/>
          </a:bodyPr>
          <a:lstStyle/>
          <a:p>
            <a:pPr algn="ctr"/>
            <a:r>
              <a:rPr lang="en-US" dirty="0"/>
              <a:t> </a:t>
            </a:r>
            <a:r>
              <a:rPr lang="en-US" dirty="0" smtClean="0"/>
              <a:t>Larger billboards</a:t>
            </a:r>
          </a:p>
          <a:p>
            <a:pPr algn="ctr"/>
            <a:r>
              <a:rPr lang="en-US" dirty="0" smtClean="0"/>
              <a:t>Always get more </a:t>
            </a:r>
          </a:p>
          <a:p>
            <a:pPr algn="ctr"/>
            <a:r>
              <a:rPr lang="en-US" dirty="0" smtClean="0"/>
              <a:t>Attention.</a:t>
            </a:r>
          </a:p>
          <a:p>
            <a:pPr algn="ctr"/>
            <a:r>
              <a:rPr lang="en-US" dirty="0" smtClean="0"/>
              <a:t>Not only do they stand</a:t>
            </a:r>
          </a:p>
          <a:p>
            <a:pPr algn="ctr"/>
            <a:r>
              <a:rPr lang="en-US" dirty="0" smtClean="0"/>
              <a:t>Out more but the color and]</a:t>
            </a:r>
          </a:p>
          <a:p>
            <a:pPr algn="ctr"/>
            <a:r>
              <a:rPr lang="en-US" dirty="0" smtClean="0"/>
              <a:t>The creativity of the work </a:t>
            </a:r>
          </a:p>
          <a:p>
            <a:pPr algn="ctr"/>
            <a:r>
              <a:rPr lang="en-US" dirty="0" smtClean="0"/>
              <a:t>Gets people looking </a:t>
            </a:r>
          </a:p>
          <a:p>
            <a:pPr algn="ctr"/>
            <a:r>
              <a:rPr lang="en-US" dirty="0" smtClean="0"/>
              <a:t>more</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303</TotalTime>
  <Words>463</Words>
  <Application>Microsoft Office PowerPoint</Application>
  <PresentationFormat>On-screen Show (4:3)</PresentationFormat>
  <Paragraphs>81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Slide 1</vt:lpstr>
      <vt:lpstr>MAIN CONTENT Of BILLBOARD :</vt:lpstr>
      <vt:lpstr> SMART BILL BOARDS…</vt:lpstr>
      <vt:lpstr>BILL BOARDS</vt:lpstr>
      <vt:lpstr>Slide 5</vt:lpstr>
      <vt:lpstr>Hardware &amp; softwarwe</vt:lpstr>
      <vt:lpstr>Slide 7</vt:lpstr>
      <vt:lpstr>Description:</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chanduABC</cp:lastModifiedBy>
  <cp:revision>33</cp:revision>
  <dcterms:created xsi:type="dcterms:W3CDTF">2019-07-09T04:32:28Z</dcterms:created>
  <dcterms:modified xsi:type="dcterms:W3CDTF">2019-07-09T10:14:17Z</dcterms:modified>
</cp:coreProperties>
</file>