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0" r:id="rId6"/>
    <p:sldId id="261" r:id="rId7"/>
    <p:sldId id="262" r:id="rId8"/>
    <p:sldId id="263" r:id="rId9"/>
    <p:sldId id="264" r:id="rId10"/>
    <p:sldId id="265" r:id="rId11"/>
    <p:sldId id="266" r:id="rId12"/>
    <p:sldId id="287" r:id="rId13"/>
    <p:sldId id="267" r:id="rId14"/>
    <p:sldId id="268" r:id="rId15"/>
    <p:sldId id="269" r:id="rId16"/>
    <p:sldId id="271" r:id="rId17"/>
    <p:sldId id="272" r:id="rId18"/>
    <p:sldId id="273" r:id="rId19"/>
    <p:sldId id="274" r:id="rId20"/>
    <p:sldId id="275" r:id="rId21"/>
    <p:sldId id="276" r:id="rId22"/>
    <p:sldId id="277" r:id="rId23"/>
    <p:sldId id="278" r:id="rId24"/>
    <p:sldId id="282" r:id="rId25"/>
    <p:sldId id="283" r:id="rId26"/>
    <p:sldId id="279" r:id="rId27"/>
    <p:sldId id="280" r:id="rId28"/>
    <p:sldId id="281" r:id="rId29"/>
  </p:sldIdLst>
  <p:sldSz cx="9144000" cy="5143500"/>
  <p:notesSz cx="6858000" cy="9144000"/>
  <p:embeddedFontLst>
    <p:embeddedFont>
      <p:font typeface="Amatic SC" panose="00000500000000000000"/>
      <p:regular r:id="rId33"/>
    </p:embeddedFont>
    <p:embeddedFont>
      <p:font typeface="Source Code Pro" panose="020B0509030403020204"/>
      <p:regular r:id="rId34"/>
    </p:embeddedFont>
    <p:embeddedFont>
      <p:font typeface="Amatic SC" panose="00000500000000000000" charset="0"/>
      <p:regular r:id="rId35"/>
    </p:embeddedFont>
    <p:embeddedFont>
      <p:font typeface="Georgia" panose="02040502050405020303"/>
      <p:regular r:id="rId36"/>
      <p:bold r:id="rId37"/>
      <p:italic r:id="rId38"/>
      <p:boldItalic r:id="rId39"/>
    </p:embeddedFont>
    <p:embeddedFont>
      <p:font typeface="Comfortaa"/>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23bbea88-3acc-4720-bcb6-0189c793a6b3}">
          <p14:sldIdLst>
            <p14:sldId id="256"/>
            <p14:sldId id="257"/>
            <p14:sldId id="260"/>
            <p14:sldId id="261"/>
            <p14:sldId id="262"/>
            <p14:sldId id="263"/>
            <p14:sldId id="264"/>
            <p14:sldId id="265"/>
            <p14:sldId id="266"/>
            <p14:sldId id="267"/>
            <p14:sldId id="268"/>
            <p14:sldId id="269"/>
            <p14:sldId id="271"/>
            <p14:sldId id="272"/>
            <p14:sldId id="273"/>
            <p14:sldId id="274"/>
            <p14:sldId id="275"/>
            <p14:sldId id="276"/>
            <p14:sldId id="277"/>
            <p14:sldId id="278"/>
            <p14:sldId id="287"/>
          </p14:sldIdLst>
        </p14:section>
        <p14:section name="Untitled Section" id="{3decb1a0-3ca4-4f07-9251-a3c679929c31}">
          <p14:sldIdLst>
            <p14:sldId id="282"/>
            <p14:sldId id="283"/>
            <p14:sldId id="279"/>
            <p14:sldId id="280"/>
            <p14:sldId id="28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19"/>
        <p:guide pos="2902"/>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font" Target="fonts/font9.fntdata"/><Relationship Id="rId40" Type="http://schemas.openxmlformats.org/officeDocument/2006/relationships/font" Target="fonts/font8.fntdata"/><Relationship Id="rId4" Type="http://schemas.openxmlformats.org/officeDocument/2006/relationships/notesMaster" Target="notesMasters/notesMaster1.xml"/><Relationship Id="rId39" Type="http://schemas.openxmlformats.org/officeDocument/2006/relationships/font" Target="fonts/font7.fntdata"/><Relationship Id="rId38" Type="http://schemas.openxmlformats.org/officeDocument/2006/relationships/font" Target="fonts/font6.fntdata"/><Relationship Id="rId37" Type="http://schemas.openxmlformats.org/officeDocument/2006/relationships/font" Target="fonts/font5.fntdata"/><Relationship Id="rId36" Type="http://schemas.openxmlformats.org/officeDocument/2006/relationships/font" Target="fonts/font4.fntdata"/><Relationship Id="rId35" Type="http://schemas.openxmlformats.org/officeDocument/2006/relationships/font" Target="fonts/font3.fntdata"/><Relationship Id="rId34" Type="http://schemas.openxmlformats.org/officeDocument/2006/relationships/font" Target="fonts/font2.fntdata"/><Relationship Id="rId33" Type="http://schemas.openxmlformats.org/officeDocument/2006/relationships/font" Target="fonts/font1.fntdata"/><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2"/>
        <p:cNvGrpSpPr/>
        <p:nvPr/>
      </p:nvGrpSpPr>
      <p:grpSpPr>
        <a:xfrm>
          <a:off x="0" y="0"/>
          <a:ext cx="0" cy="0"/>
          <a:chOff x="0" y="0"/>
          <a:chExt cx="0" cy="0"/>
        </a:xfrm>
      </p:grpSpPr>
      <p:sp>
        <p:nvSpPr>
          <p:cNvPr id="53" name="Google Shape;53;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g6ae345ada9_0_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6ae345ada9_0_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g6ae345ada9_0_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6ae345ada9_0_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6ae345ada9_0_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6ae345ada9_0_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6ae345ada9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6ae345ada9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Google Shape;153;g6ae345ada9_0_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6ae345ada9_0_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g6ae345ada9_0_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6ae345ada9_0_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g6ae345ada9_0_9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ae345ada9_0_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g6ae345ada9_0_1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6ae345ada9_0_1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g6ae345ada9_0_10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6ae345ada9_0_1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6ae345ada9_0_1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6ae345ada9_0_1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58" name="Google Shape;58;g479267b768_0_10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479267b768_0_10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 name="Shape 188"/>
        <p:cNvGrpSpPr/>
        <p:nvPr/>
      </p:nvGrpSpPr>
      <p:grpSpPr>
        <a:xfrm>
          <a:off x="0" y="0"/>
          <a:ext cx="0" cy="0"/>
          <a:chOff x="0" y="0"/>
          <a:chExt cx="0" cy="0"/>
        </a:xfrm>
      </p:grpSpPr>
      <p:sp>
        <p:nvSpPr>
          <p:cNvPr id="189" name="Google Shape;189;g6ae345ada9_0_1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6ae345ada9_0_1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g6ae345ada9_0_1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6ae345ada9_0_1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Google Shape;202;g6ae345ada9_0_1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ae345ada9_0_1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7" name="Shape 207"/>
        <p:cNvGrpSpPr/>
        <p:nvPr/>
      </p:nvGrpSpPr>
      <p:grpSpPr>
        <a:xfrm>
          <a:off x="0" y="0"/>
          <a:ext cx="0" cy="0"/>
          <a:chOff x="0" y="0"/>
          <a:chExt cx="0" cy="0"/>
        </a:xfrm>
      </p:grpSpPr>
      <p:sp>
        <p:nvSpPr>
          <p:cNvPr id="208" name="Google Shape;208;g6ae345ada9_0_1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6ae345ada9_0_1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76"/>
        <p:cNvGrpSpPr/>
        <p:nvPr/>
      </p:nvGrpSpPr>
      <p:grpSpPr>
        <a:xfrm>
          <a:off x="0" y="0"/>
          <a:ext cx="0" cy="0"/>
          <a:chOff x="0" y="0"/>
          <a:chExt cx="0" cy="0"/>
        </a:xfrm>
      </p:grpSpPr>
      <p:sp>
        <p:nvSpPr>
          <p:cNvPr id="77" name="Google Shape;77;g479267b768_0_11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79267b768_0_11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g479267b768_0_10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79267b768_0_10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479267b768_0_10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79267b768_0_10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479267b768_0_109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79267b768_0_109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6ae345ada9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ae345ada9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6ae345ada9_0_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6ae345ada9_0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6ae345ada9_0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6ae345ada9_0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txBox="1"/>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p:txBody>
      </p:sp>
      <p:sp>
        <p:nvSpPr>
          <p:cNvPr id="13" name="Google Shape;13;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6" name="Shape 46"/>
        <p:cNvGrpSpPr/>
        <p:nvPr/>
      </p:nvGrpSpPr>
      <p:grpSpPr>
        <a:xfrm>
          <a:off x="0" y="0"/>
          <a:ext cx="0" cy="0"/>
          <a:chOff x="0" y="0"/>
          <a:chExt cx="0" cy="0"/>
        </a:xfrm>
      </p:grpSpPr>
      <p:sp>
        <p:nvSpPr>
          <p:cNvPr id="47" name="Google Shape;47;p11"/>
          <p:cNvSpPr txBox="1"/>
          <p:nvPr>
            <p:ph type="title" hasCustomPrompt="1"/>
          </p:nvPr>
        </p:nvSpPr>
        <p:spPr>
          <a:xfrm>
            <a:off x="311700" y="1240275"/>
            <a:ext cx="8520600" cy="1981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type="body" idx="1"/>
          </p:nvPr>
        </p:nvSpPr>
        <p:spPr>
          <a:xfrm>
            <a:off x="311700" y="33046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0" name="Shape 50"/>
        <p:cNvGrpSpPr/>
        <p:nvPr/>
      </p:nvGrpSpPr>
      <p:grpSpPr>
        <a:xfrm>
          <a:off x="0" y="0"/>
          <a:ext cx="0" cy="0"/>
          <a:chOff x="0" y="0"/>
          <a:chExt cx="0" cy="0"/>
        </a:xfrm>
      </p:grpSpPr>
      <p:sp>
        <p:nvSpPr>
          <p:cNvPr id="51" name="Google Shape;51;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0" name="Google Shape;20;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type="body" idx="1"/>
          </p:nvPr>
        </p:nvSpPr>
        <p:spPr>
          <a:xfrm>
            <a:off x="3117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body" idx="2"/>
          </p:nvPr>
        </p:nvSpPr>
        <p:spPr>
          <a:xfrm>
            <a:off x="48324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5" name="Google Shape;25;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2" name="Google Shape;32;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type="subTitle" idx="1"/>
          </p:nvPr>
        </p:nvSpPr>
        <p:spPr>
          <a:xfrm>
            <a:off x="265500" y="2845223"/>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1600"/>
              </a:spcBef>
              <a:spcAft>
                <a:spcPts val="0"/>
              </a:spcAft>
              <a:buClr>
                <a:schemeClr val="accent1"/>
              </a:buClr>
              <a:buSzPts val="1400"/>
              <a:buChar char="○"/>
              <a:defRPr>
                <a:solidFill>
                  <a:schemeClr val="accent1"/>
                </a:solidFill>
                <a:highlight>
                  <a:schemeClr val="lt1"/>
                </a:highlight>
              </a:defRPr>
            </a:lvl2pPr>
            <a:lvl3pPr marL="1371600" lvl="2" indent="-317500">
              <a:spcBef>
                <a:spcPts val="1600"/>
              </a:spcBef>
              <a:spcAft>
                <a:spcPts val="0"/>
              </a:spcAft>
              <a:buClr>
                <a:schemeClr val="accent1"/>
              </a:buClr>
              <a:buSzPts val="1400"/>
              <a:buChar char="■"/>
              <a:defRPr>
                <a:solidFill>
                  <a:schemeClr val="accent1"/>
                </a:solidFill>
                <a:highlight>
                  <a:schemeClr val="lt1"/>
                </a:highlight>
              </a:defRPr>
            </a:lvl3pPr>
            <a:lvl4pPr marL="1828800" lvl="3" indent="-317500">
              <a:spcBef>
                <a:spcPts val="1600"/>
              </a:spcBef>
              <a:spcAft>
                <a:spcPts val="0"/>
              </a:spcAft>
              <a:buClr>
                <a:schemeClr val="accent1"/>
              </a:buClr>
              <a:buSzPts val="1400"/>
              <a:buChar char="●"/>
              <a:defRPr>
                <a:solidFill>
                  <a:schemeClr val="accent1"/>
                </a:solidFill>
                <a:highlight>
                  <a:schemeClr val="lt1"/>
                </a:highlight>
              </a:defRPr>
            </a:lvl4pPr>
            <a:lvl5pPr marL="2286000" lvl="4" indent="-317500">
              <a:spcBef>
                <a:spcPts val="1600"/>
              </a:spcBef>
              <a:spcAft>
                <a:spcPts val="0"/>
              </a:spcAft>
              <a:buClr>
                <a:schemeClr val="accent1"/>
              </a:buClr>
              <a:buSzPts val="1400"/>
              <a:buChar char="○"/>
              <a:defRPr>
                <a:solidFill>
                  <a:schemeClr val="accent1"/>
                </a:solidFill>
                <a:highlight>
                  <a:schemeClr val="lt1"/>
                </a:highlight>
              </a:defRPr>
            </a:lvl5pPr>
            <a:lvl6pPr marL="2743200" lvl="5" indent="-317500">
              <a:spcBef>
                <a:spcPts val="1600"/>
              </a:spcBef>
              <a:spcAft>
                <a:spcPts val="0"/>
              </a:spcAft>
              <a:buClr>
                <a:schemeClr val="accent1"/>
              </a:buClr>
              <a:buSzPts val="1400"/>
              <a:buChar char="■"/>
              <a:defRPr>
                <a:solidFill>
                  <a:schemeClr val="accent1"/>
                </a:solidFill>
                <a:highlight>
                  <a:schemeClr val="lt1"/>
                </a:highlight>
              </a:defRPr>
            </a:lvl6pPr>
            <a:lvl7pPr marL="3200400" lvl="6" indent="-317500">
              <a:spcBef>
                <a:spcPts val="1600"/>
              </a:spcBef>
              <a:spcAft>
                <a:spcPts val="0"/>
              </a:spcAft>
              <a:buClr>
                <a:schemeClr val="accent1"/>
              </a:buClr>
              <a:buSzPts val="1400"/>
              <a:buChar char="●"/>
              <a:defRPr>
                <a:solidFill>
                  <a:schemeClr val="accent1"/>
                </a:solidFill>
                <a:highlight>
                  <a:schemeClr val="lt1"/>
                </a:highlight>
              </a:defRPr>
            </a:lvl7pPr>
            <a:lvl8pPr marL="3657600" lvl="7" indent="-317500">
              <a:spcBef>
                <a:spcPts val="1600"/>
              </a:spcBef>
              <a:spcAft>
                <a:spcPts val="0"/>
              </a:spcAft>
              <a:buClr>
                <a:schemeClr val="accent1"/>
              </a:buClr>
              <a:buSzPts val="1400"/>
              <a:buChar char="○"/>
              <a:defRPr>
                <a:solidFill>
                  <a:schemeClr val="accent1"/>
                </a:solidFill>
                <a:highlight>
                  <a:schemeClr val="lt1"/>
                </a:highlight>
              </a:defRPr>
            </a:lvl8pPr>
            <a:lvl9pPr marL="4114800" lvl="8" indent="-3175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3" name="Shape 43"/>
        <p:cNvGrpSpPr/>
        <p:nvPr/>
      </p:nvGrpSpPr>
      <p:grpSpPr>
        <a:xfrm>
          <a:off x="0" y="0"/>
          <a:ext cx="0" cy="0"/>
          <a:chOff x="0" y="0"/>
          <a:chExt cx="0" cy="0"/>
        </a:xfrm>
      </p:grpSpPr>
      <p:sp>
        <p:nvSpPr>
          <p:cNvPr id="44" name="Google Shape;44;p10"/>
          <p:cNvSpPr txBox="1"/>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1"/>
              </a:buClr>
              <a:buSzPts val="2400"/>
              <a:buFont typeface="Amatic SC" panose="00000500000000000000"/>
              <a:buNone/>
              <a:defRPr sz="2400" b="1">
                <a:solidFill>
                  <a:schemeClr val="accent1"/>
                </a:solidFill>
                <a:latin typeface="Amatic SC" panose="00000500000000000000"/>
                <a:ea typeface="Amatic SC" panose="00000500000000000000"/>
                <a:cs typeface="Amatic SC" panose="00000500000000000000"/>
                <a:sym typeface="Amatic SC" panose="00000500000000000000"/>
              </a:defRPr>
            </a:lvl1pPr>
          </a:lstStyle>
          <a:p/>
        </p:txBody>
      </p:sp>
      <p:sp>
        <p:nvSpPr>
          <p:cNvPr id="45" name="Google Shape;45;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4200"/>
              <a:buFont typeface="Amatic SC" panose="00000500000000000000"/>
              <a:buNone/>
              <a:defRPr sz="4200" b="1">
                <a:solidFill>
                  <a:schemeClr val="accent1"/>
                </a:solidFill>
                <a:latin typeface="Amatic SC" panose="00000500000000000000"/>
                <a:ea typeface="Amatic SC" panose="00000500000000000000"/>
                <a:cs typeface="Amatic SC" panose="00000500000000000000"/>
                <a:sym typeface="Amatic SC" panose="00000500000000000000"/>
              </a:defRPr>
            </a:lvl1pPr>
            <a:lvl2pPr lvl="1">
              <a:spcBef>
                <a:spcPts val="0"/>
              </a:spcBef>
              <a:spcAft>
                <a:spcPts val="0"/>
              </a:spcAft>
              <a:buClr>
                <a:schemeClr val="accent1"/>
              </a:buClr>
              <a:buSzPts val="4200"/>
              <a:buFont typeface="Amatic SC" panose="00000500000000000000"/>
              <a:buNone/>
              <a:defRPr sz="4200" b="1">
                <a:solidFill>
                  <a:schemeClr val="accent1"/>
                </a:solidFill>
                <a:latin typeface="Amatic SC" panose="00000500000000000000"/>
                <a:ea typeface="Amatic SC" panose="00000500000000000000"/>
                <a:cs typeface="Amatic SC" panose="00000500000000000000"/>
                <a:sym typeface="Amatic SC" panose="00000500000000000000"/>
              </a:defRPr>
            </a:lvl2pPr>
            <a:lvl3pPr lvl="2">
              <a:spcBef>
                <a:spcPts val="0"/>
              </a:spcBef>
              <a:spcAft>
                <a:spcPts val="0"/>
              </a:spcAft>
              <a:buClr>
                <a:schemeClr val="accent1"/>
              </a:buClr>
              <a:buSzPts val="4200"/>
              <a:buFont typeface="Amatic SC" panose="00000500000000000000"/>
              <a:buNone/>
              <a:defRPr sz="4200" b="1">
                <a:solidFill>
                  <a:schemeClr val="accent1"/>
                </a:solidFill>
                <a:latin typeface="Amatic SC" panose="00000500000000000000"/>
                <a:ea typeface="Amatic SC" panose="00000500000000000000"/>
                <a:cs typeface="Amatic SC" panose="00000500000000000000"/>
                <a:sym typeface="Amatic SC" panose="00000500000000000000"/>
              </a:defRPr>
            </a:lvl3pPr>
            <a:lvl4pPr lvl="3">
              <a:spcBef>
                <a:spcPts val="0"/>
              </a:spcBef>
              <a:spcAft>
                <a:spcPts val="0"/>
              </a:spcAft>
              <a:buClr>
                <a:schemeClr val="accent1"/>
              </a:buClr>
              <a:buSzPts val="4200"/>
              <a:buFont typeface="Amatic SC" panose="00000500000000000000"/>
              <a:buNone/>
              <a:defRPr sz="4200" b="1">
                <a:solidFill>
                  <a:schemeClr val="accent1"/>
                </a:solidFill>
                <a:latin typeface="Amatic SC" panose="00000500000000000000"/>
                <a:ea typeface="Amatic SC" panose="00000500000000000000"/>
                <a:cs typeface="Amatic SC" panose="00000500000000000000"/>
                <a:sym typeface="Amatic SC" panose="00000500000000000000"/>
              </a:defRPr>
            </a:lvl4pPr>
            <a:lvl5pPr lvl="4">
              <a:spcBef>
                <a:spcPts val="0"/>
              </a:spcBef>
              <a:spcAft>
                <a:spcPts val="0"/>
              </a:spcAft>
              <a:buClr>
                <a:schemeClr val="accent1"/>
              </a:buClr>
              <a:buSzPts val="4200"/>
              <a:buFont typeface="Amatic SC" panose="00000500000000000000"/>
              <a:buNone/>
              <a:defRPr sz="4200" b="1">
                <a:solidFill>
                  <a:schemeClr val="accent1"/>
                </a:solidFill>
                <a:latin typeface="Amatic SC" panose="00000500000000000000"/>
                <a:ea typeface="Amatic SC" panose="00000500000000000000"/>
                <a:cs typeface="Amatic SC" panose="00000500000000000000"/>
                <a:sym typeface="Amatic SC" panose="00000500000000000000"/>
              </a:defRPr>
            </a:lvl5pPr>
            <a:lvl6pPr lvl="5">
              <a:spcBef>
                <a:spcPts val="0"/>
              </a:spcBef>
              <a:spcAft>
                <a:spcPts val="0"/>
              </a:spcAft>
              <a:buClr>
                <a:schemeClr val="accent1"/>
              </a:buClr>
              <a:buSzPts val="4200"/>
              <a:buFont typeface="Amatic SC" panose="00000500000000000000"/>
              <a:buNone/>
              <a:defRPr sz="4200" b="1">
                <a:solidFill>
                  <a:schemeClr val="accent1"/>
                </a:solidFill>
                <a:latin typeface="Amatic SC" panose="00000500000000000000"/>
                <a:ea typeface="Amatic SC" panose="00000500000000000000"/>
                <a:cs typeface="Amatic SC" panose="00000500000000000000"/>
                <a:sym typeface="Amatic SC" panose="00000500000000000000"/>
              </a:defRPr>
            </a:lvl6pPr>
            <a:lvl7pPr lvl="6">
              <a:spcBef>
                <a:spcPts val="0"/>
              </a:spcBef>
              <a:spcAft>
                <a:spcPts val="0"/>
              </a:spcAft>
              <a:buClr>
                <a:schemeClr val="accent1"/>
              </a:buClr>
              <a:buSzPts val="4200"/>
              <a:buFont typeface="Amatic SC" panose="00000500000000000000"/>
              <a:buNone/>
              <a:defRPr sz="4200" b="1">
                <a:solidFill>
                  <a:schemeClr val="accent1"/>
                </a:solidFill>
                <a:latin typeface="Amatic SC" panose="00000500000000000000"/>
                <a:ea typeface="Amatic SC" panose="00000500000000000000"/>
                <a:cs typeface="Amatic SC" panose="00000500000000000000"/>
                <a:sym typeface="Amatic SC" panose="00000500000000000000"/>
              </a:defRPr>
            </a:lvl7pPr>
            <a:lvl8pPr lvl="7">
              <a:spcBef>
                <a:spcPts val="0"/>
              </a:spcBef>
              <a:spcAft>
                <a:spcPts val="0"/>
              </a:spcAft>
              <a:buClr>
                <a:schemeClr val="accent1"/>
              </a:buClr>
              <a:buSzPts val="4200"/>
              <a:buFont typeface="Amatic SC" panose="00000500000000000000"/>
              <a:buNone/>
              <a:defRPr sz="4200" b="1">
                <a:solidFill>
                  <a:schemeClr val="accent1"/>
                </a:solidFill>
                <a:latin typeface="Amatic SC" panose="00000500000000000000"/>
                <a:ea typeface="Amatic SC" panose="00000500000000000000"/>
                <a:cs typeface="Amatic SC" panose="00000500000000000000"/>
                <a:sym typeface="Amatic SC" panose="00000500000000000000"/>
              </a:defRPr>
            </a:lvl8pPr>
            <a:lvl9pPr lvl="8">
              <a:spcBef>
                <a:spcPts val="0"/>
              </a:spcBef>
              <a:spcAft>
                <a:spcPts val="0"/>
              </a:spcAft>
              <a:buClr>
                <a:schemeClr val="accent1"/>
              </a:buClr>
              <a:buSzPts val="4200"/>
              <a:buFont typeface="Amatic SC" panose="00000500000000000000"/>
              <a:buNone/>
              <a:defRPr sz="4200" b="1">
                <a:solidFill>
                  <a:schemeClr val="accent1"/>
                </a:solidFill>
                <a:latin typeface="Amatic SC" panose="00000500000000000000"/>
                <a:ea typeface="Amatic SC" panose="00000500000000000000"/>
                <a:cs typeface="Amatic SC" panose="00000500000000000000"/>
                <a:sym typeface="Amatic SC" panose="00000500000000000000"/>
              </a:defRPr>
            </a:lvl9pPr>
          </a:lstStyle>
          <a:p/>
        </p:txBody>
      </p:sp>
      <p:sp>
        <p:nvSpPr>
          <p:cNvPr id="7" name="Google Shape;7;p1"/>
          <p:cNvSpPr txBox="1"/>
          <p:nvPr>
            <p:ph type="body" idx="1"/>
          </p:nvPr>
        </p:nvSpPr>
        <p:spPr>
          <a:xfrm>
            <a:off x="311700" y="1228675"/>
            <a:ext cx="8520600" cy="334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panose="020B0509030403020204"/>
              <a:buChar char="●"/>
              <a:defRPr sz="1800">
                <a:solidFill>
                  <a:schemeClr val="dk2"/>
                </a:solidFill>
                <a:latin typeface="Source Code Pro" panose="020B0509030403020204"/>
                <a:ea typeface="Source Code Pro" panose="020B0509030403020204"/>
                <a:cs typeface="Source Code Pro" panose="020B0509030403020204"/>
                <a:sym typeface="Source Code Pro" panose="020B0509030403020204"/>
              </a:defRPr>
            </a:lvl1pPr>
            <a:lvl2pPr marL="914400" lvl="1" indent="-317500">
              <a:lnSpc>
                <a:spcPct val="115000"/>
              </a:lnSpc>
              <a:spcBef>
                <a:spcPts val="1600"/>
              </a:spcBef>
              <a:spcAft>
                <a:spcPts val="0"/>
              </a:spcAft>
              <a:buClr>
                <a:schemeClr val="dk2"/>
              </a:buClr>
              <a:buSzPts val="1400"/>
              <a:buFont typeface="Source Code Pro" panose="020B0509030403020204"/>
              <a:buChar char="○"/>
              <a:defRPr>
                <a:solidFill>
                  <a:schemeClr val="dk2"/>
                </a:solidFill>
                <a:latin typeface="Source Code Pro" panose="020B0509030403020204"/>
                <a:ea typeface="Source Code Pro" panose="020B0509030403020204"/>
                <a:cs typeface="Source Code Pro" panose="020B0509030403020204"/>
                <a:sym typeface="Source Code Pro" panose="020B0509030403020204"/>
              </a:defRPr>
            </a:lvl2pPr>
            <a:lvl3pPr marL="1371600" lvl="2" indent="-317500">
              <a:lnSpc>
                <a:spcPct val="115000"/>
              </a:lnSpc>
              <a:spcBef>
                <a:spcPts val="1600"/>
              </a:spcBef>
              <a:spcAft>
                <a:spcPts val="0"/>
              </a:spcAft>
              <a:buClr>
                <a:schemeClr val="dk2"/>
              </a:buClr>
              <a:buSzPts val="1400"/>
              <a:buFont typeface="Source Code Pro" panose="020B0509030403020204"/>
              <a:buChar char="■"/>
              <a:defRPr>
                <a:solidFill>
                  <a:schemeClr val="dk2"/>
                </a:solidFill>
                <a:latin typeface="Source Code Pro" panose="020B0509030403020204"/>
                <a:ea typeface="Source Code Pro" panose="020B0509030403020204"/>
                <a:cs typeface="Source Code Pro" panose="020B0509030403020204"/>
                <a:sym typeface="Source Code Pro" panose="020B0509030403020204"/>
              </a:defRPr>
            </a:lvl3pPr>
            <a:lvl4pPr marL="1828800" lvl="3" indent="-317500">
              <a:lnSpc>
                <a:spcPct val="115000"/>
              </a:lnSpc>
              <a:spcBef>
                <a:spcPts val="1600"/>
              </a:spcBef>
              <a:spcAft>
                <a:spcPts val="0"/>
              </a:spcAft>
              <a:buClr>
                <a:schemeClr val="dk2"/>
              </a:buClr>
              <a:buSzPts val="1400"/>
              <a:buFont typeface="Source Code Pro" panose="020B0509030403020204"/>
              <a:buChar char="●"/>
              <a:defRPr>
                <a:solidFill>
                  <a:schemeClr val="dk2"/>
                </a:solidFill>
                <a:latin typeface="Source Code Pro" panose="020B0509030403020204"/>
                <a:ea typeface="Source Code Pro" panose="020B0509030403020204"/>
                <a:cs typeface="Source Code Pro" panose="020B0509030403020204"/>
                <a:sym typeface="Source Code Pro" panose="020B0509030403020204"/>
              </a:defRPr>
            </a:lvl4pPr>
            <a:lvl5pPr marL="2286000" lvl="4" indent="-317500">
              <a:lnSpc>
                <a:spcPct val="115000"/>
              </a:lnSpc>
              <a:spcBef>
                <a:spcPts val="1600"/>
              </a:spcBef>
              <a:spcAft>
                <a:spcPts val="0"/>
              </a:spcAft>
              <a:buClr>
                <a:schemeClr val="dk2"/>
              </a:buClr>
              <a:buSzPts val="1400"/>
              <a:buFont typeface="Source Code Pro" panose="020B0509030403020204"/>
              <a:buChar char="○"/>
              <a:defRPr>
                <a:solidFill>
                  <a:schemeClr val="dk2"/>
                </a:solidFill>
                <a:latin typeface="Source Code Pro" panose="020B0509030403020204"/>
                <a:ea typeface="Source Code Pro" panose="020B0509030403020204"/>
                <a:cs typeface="Source Code Pro" panose="020B0509030403020204"/>
                <a:sym typeface="Source Code Pro" panose="020B0509030403020204"/>
              </a:defRPr>
            </a:lvl5pPr>
            <a:lvl6pPr marL="2743200" lvl="5" indent="-317500">
              <a:lnSpc>
                <a:spcPct val="115000"/>
              </a:lnSpc>
              <a:spcBef>
                <a:spcPts val="1600"/>
              </a:spcBef>
              <a:spcAft>
                <a:spcPts val="0"/>
              </a:spcAft>
              <a:buClr>
                <a:schemeClr val="dk2"/>
              </a:buClr>
              <a:buSzPts val="1400"/>
              <a:buFont typeface="Source Code Pro" panose="020B0509030403020204"/>
              <a:buChar char="■"/>
              <a:defRPr>
                <a:solidFill>
                  <a:schemeClr val="dk2"/>
                </a:solidFill>
                <a:latin typeface="Source Code Pro" panose="020B0509030403020204"/>
                <a:ea typeface="Source Code Pro" panose="020B0509030403020204"/>
                <a:cs typeface="Source Code Pro" panose="020B0509030403020204"/>
                <a:sym typeface="Source Code Pro" panose="020B0509030403020204"/>
              </a:defRPr>
            </a:lvl6pPr>
            <a:lvl7pPr marL="3200400" lvl="6" indent="-317500">
              <a:lnSpc>
                <a:spcPct val="115000"/>
              </a:lnSpc>
              <a:spcBef>
                <a:spcPts val="1600"/>
              </a:spcBef>
              <a:spcAft>
                <a:spcPts val="0"/>
              </a:spcAft>
              <a:buClr>
                <a:schemeClr val="dk2"/>
              </a:buClr>
              <a:buSzPts val="1400"/>
              <a:buFont typeface="Source Code Pro" panose="020B0509030403020204"/>
              <a:buChar char="●"/>
              <a:defRPr>
                <a:solidFill>
                  <a:schemeClr val="dk2"/>
                </a:solidFill>
                <a:latin typeface="Source Code Pro" panose="020B0509030403020204"/>
                <a:ea typeface="Source Code Pro" panose="020B0509030403020204"/>
                <a:cs typeface="Source Code Pro" panose="020B0509030403020204"/>
                <a:sym typeface="Source Code Pro" panose="020B0509030403020204"/>
              </a:defRPr>
            </a:lvl7pPr>
            <a:lvl8pPr marL="3657600" lvl="7" indent="-317500">
              <a:lnSpc>
                <a:spcPct val="115000"/>
              </a:lnSpc>
              <a:spcBef>
                <a:spcPts val="1600"/>
              </a:spcBef>
              <a:spcAft>
                <a:spcPts val="0"/>
              </a:spcAft>
              <a:buClr>
                <a:schemeClr val="dk2"/>
              </a:buClr>
              <a:buSzPts val="1400"/>
              <a:buFont typeface="Source Code Pro" panose="020B0509030403020204"/>
              <a:buChar char="○"/>
              <a:defRPr>
                <a:solidFill>
                  <a:schemeClr val="dk2"/>
                </a:solidFill>
                <a:latin typeface="Source Code Pro" panose="020B0509030403020204"/>
                <a:ea typeface="Source Code Pro" panose="020B0509030403020204"/>
                <a:cs typeface="Source Code Pro" panose="020B0509030403020204"/>
                <a:sym typeface="Source Code Pro" panose="020B0509030403020204"/>
              </a:defRPr>
            </a:lvl8pPr>
            <a:lvl9pPr marL="4114800" lvl="8" indent="-317500">
              <a:lnSpc>
                <a:spcPct val="115000"/>
              </a:lnSpc>
              <a:spcBef>
                <a:spcPts val="1600"/>
              </a:spcBef>
              <a:spcAft>
                <a:spcPts val="1600"/>
              </a:spcAft>
              <a:buClr>
                <a:schemeClr val="dk2"/>
              </a:buClr>
              <a:buSzPts val="1400"/>
              <a:buFont typeface="Source Code Pro" panose="020B0509030403020204"/>
              <a:buChar char="■"/>
              <a:defRPr>
                <a:solidFill>
                  <a:schemeClr val="dk2"/>
                </a:solidFill>
                <a:latin typeface="Source Code Pro" panose="020B0509030403020204"/>
                <a:ea typeface="Source Code Pro" panose="020B0509030403020204"/>
                <a:cs typeface="Source Code Pro" panose="020B0509030403020204"/>
                <a:sym typeface="Source Code Pro" panose="020B0509030403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1pPr>
            <a:lvl2pPr lvl="1" algn="r">
              <a:buNone/>
              <a:defRPr sz="1000">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2pPr>
            <a:lvl3pPr lvl="2" algn="r">
              <a:buNone/>
              <a:defRPr sz="1000">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3pPr>
            <a:lvl4pPr lvl="3" algn="r">
              <a:buNone/>
              <a:defRPr sz="1000">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4pPr>
            <a:lvl5pPr lvl="4" algn="r">
              <a:buNone/>
              <a:defRPr sz="1000">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5pPr>
            <a:lvl6pPr lvl="5" algn="r">
              <a:buNone/>
              <a:defRPr sz="1000">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6pPr>
            <a:lvl7pPr lvl="6" algn="r">
              <a:buNone/>
              <a:defRPr sz="1000">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7pPr>
            <a:lvl8pPr lvl="7" algn="r">
              <a:buNone/>
              <a:defRPr sz="1000">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8pPr>
            <a:lvl9pPr lvl="8" algn="r">
              <a:buNone/>
              <a:defRPr sz="1000">
                <a:solidFill>
                  <a:schemeClr val="accent1"/>
                </a:solidFill>
                <a:latin typeface="Source Code Pro" panose="020B0509030403020204"/>
                <a:ea typeface="Source Code Pro" panose="020B0509030403020204"/>
                <a:cs typeface="Source Code Pro" panose="020B0509030403020204"/>
                <a:sym typeface="Source Code Pro" panose="020B0509030403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1.xml"/><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9" Type="http://schemas.openxmlformats.org/officeDocument/2006/relationships/hyperlink" Target="https://en.wikipedia.org/wiki/XML" TargetMode="External"/><Relationship Id="rId8" Type="http://schemas.openxmlformats.org/officeDocument/2006/relationships/hyperlink" Target="https://en.wikipedia.org/wiki/Data_mining" TargetMode="External"/><Relationship Id="rId7" Type="http://schemas.openxmlformats.org/officeDocument/2006/relationships/hyperlink" Target="https://en.wikipedia.org/wiki/Image_processing" TargetMode="External"/><Relationship Id="rId6" Type="http://schemas.openxmlformats.org/officeDocument/2006/relationships/hyperlink" Target="https://en.wikipedia.org/wiki/Machine_learning" TargetMode="External"/><Relationship Id="rId5" Type="http://schemas.openxmlformats.org/officeDocument/2006/relationships/hyperlink" Target="https://en.wikipedia.org/wiki/Linear_algebra" TargetMode="External"/><Relationship Id="rId4" Type="http://schemas.openxmlformats.org/officeDocument/2006/relationships/hyperlink" Target="https://en.wikipedia.org/wiki/Data_structure" TargetMode="External"/><Relationship Id="rId3" Type="http://schemas.openxmlformats.org/officeDocument/2006/relationships/hyperlink" Target="https://en.wikipedia.org/wiki/Graphical_user_interface" TargetMode="External"/><Relationship Id="rId2" Type="http://schemas.openxmlformats.org/officeDocument/2006/relationships/hyperlink" Target="https://en.wikipedia.org/wiki/Thread_(computing)" TargetMode="External"/><Relationship Id="rId14" Type="http://schemas.openxmlformats.org/officeDocument/2006/relationships/notesSlide" Target="../notesSlides/notesSlide3.xml"/><Relationship Id="rId13" Type="http://schemas.openxmlformats.org/officeDocument/2006/relationships/slideLayout" Target="../slideLayouts/slideLayout3.xml"/><Relationship Id="rId12" Type="http://schemas.openxmlformats.org/officeDocument/2006/relationships/hyperlink" Target="https://en.wikipedia.org/wiki/Journal_of_Machine_Learning_Research" TargetMode="External"/><Relationship Id="rId11" Type="http://schemas.openxmlformats.org/officeDocument/2006/relationships/hyperlink" Target="https://en.wikipedia.org/wiki/Bayesian_network" TargetMode="External"/><Relationship Id="rId10" Type="http://schemas.openxmlformats.org/officeDocument/2006/relationships/hyperlink" Target="https://en.wikipedia.org/wiki/Numerical_optimization" TargetMode="External"/><Relationship Id="rId1" Type="http://schemas.openxmlformats.org/officeDocument/2006/relationships/hyperlink" Target="https://en.wikipedia.org/wiki/Computer_network"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732155" y="235585"/>
            <a:ext cx="7679055" cy="22275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000">
                <a:latin typeface="Times New Roman" panose="02020603050405020304" charset="0"/>
                <a:cs typeface="Times New Roman" panose="02020603050405020304" charset="0"/>
              </a:rPr>
              <a:t>    Home security using Using face recognition             </a:t>
            </a:r>
            <a:endParaRPr lang="en-GB" sz="3000">
              <a:latin typeface="Times New Roman" panose="02020603050405020304" charset="0"/>
              <a:cs typeface="Times New Roman" panose="02020603050405020304" charset="0"/>
            </a:endParaRPr>
          </a:p>
        </p:txBody>
      </p:sp>
      <p:sp>
        <p:nvSpPr>
          <p:cNvPr id="4" name="Text Box 3"/>
          <p:cNvSpPr txBox="1"/>
          <p:nvPr/>
        </p:nvSpPr>
        <p:spPr>
          <a:xfrm>
            <a:off x="2987675" y="1993265"/>
            <a:ext cx="3168015" cy="706755"/>
          </a:xfrm>
          <a:prstGeom prst="rect">
            <a:avLst/>
          </a:prstGeom>
          <a:noFill/>
        </p:spPr>
        <p:txBody>
          <a:bodyPr wrap="square" rtlCol="0">
            <a:spAutoFit/>
          </a:bodyPr>
          <a:p>
            <a:pPr algn="ctr"/>
            <a:r>
              <a:rPr lang="en-IN" altLang="en-US" sz="2000" b="1">
                <a:latin typeface="Amatic SC" panose="00000500000000000000" charset="0"/>
                <a:cs typeface="Amatic SC" panose="00000500000000000000" charset="0"/>
              </a:rPr>
              <a:t>Under the guidance of</a:t>
            </a:r>
            <a:endParaRPr lang="en-IN" altLang="en-US" sz="2000" b="1">
              <a:latin typeface="Amatic SC" panose="00000500000000000000" charset="0"/>
              <a:cs typeface="Amatic SC" panose="00000500000000000000" charset="0"/>
            </a:endParaRPr>
          </a:p>
          <a:p>
            <a:pPr algn="ctr"/>
            <a:r>
              <a:rPr lang="en-IN" altLang="en-US" sz="2000" b="1">
                <a:latin typeface="Amatic SC" panose="00000500000000000000" charset="0"/>
                <a:cs typeface="Amatic SC" panose="00000500000000000000" charset="0"/>
              </a:rPr>
              <a:t>Dr.nanda kumar.M </a:t>
            </a:r>
            <a:endParaRPr lang="en-IN" altLang="en-US" sz="2000" b="1">
              <a:latin typeface="Amatic SC" panose="00000500000000000000" charset="0"/>
              <a:cs typeface="Amatic SC" panose="00000500000000000000" charset="0"/>
            </a:endParaRPr>
          </a:p>
        </p:txBody>
      </p:sp>
      <p:sp>
        <p:nvSpPr>
          <p:cNvPr id="6" name="Text Box 5"/>
          <p:cNvSpPr txBox="1"/>
          <p:nvPr/>
        </p:nvSpPr>
        <p:spPr>
          <a:xfrm>
            <a:off x="5980430" y="3583305"/>
            <a:ext cx="2686685" cy="1198880"/>
          </a:xfrm>
          <a:prstGeom prst="rect">
            <a:avLst/>
          </a:prstGeom>
          <a:noFill/>
        </p:spPr>
        <p:txBody>
          <a:bodyPr wrap="square" rtlCol="0">
            <a:spAutoFit/>
          </a:bodyPr>
          <a:p>
            <a:r>
              <a:rPr lang="en-IN" altLang="en-US" sz="1800" b="1">
                <a:latin typeface="Amatic SC" panose="00000500000000000000" charset="0"/>
                <a:cs typeface="Amatic SC" panose="00000500000000000000" charset="0"/>
              </a:rPr>
              <a:t>Done by-</a:t>
            </a:r>
            <a:endParaRPr lang="en-IN" altLang="en-US" sz="1800" b="1">
              <a:latin typeface="Amatic SC" panose="00000500000000000000" charset="0"/>
              <a:cs typeface="Amatic SC" panose="00000500000000000000" charset="0"/>
            </a:endParaRPr>
          </a:p>
          <a:p>
            <a:r>
              <a:rPr lang="en-IN" altLang="en-US" sz="1800" b="1">
                <a:latin typeface="Amatic SC" panose="00000500000000000000" charset="0"/>
                <a:cs typeface="Amatic SC" panose="00000500000000000000" charset="0"/>
              </a:rPr>
              <a:t>G.Sharan(17311A19F1)</a:t>
            </a:r>
            <a:endParaRPr lang="en-IN" altLang="en-US" sz="1800" b="1">
              <a:latin typeface="Amatic SC" panose="00000500000000000000" charset="0"/>
              <a:cs typeface="Amatic SC" panose="00000500000000000000" charset="0"/>
            </a:endParaRPr>
          </a:p>
          <a:p>
            <a:r>
              <a:rPr lang="en-IN" altLang="en-US" sz="1800" b="1">
                <a:latin typeface="Amatic SC" panose="00000500000000000000" charset="0"/>
                <a:cs typeface="Amatic SC" panose="00000500000000000000" charset="0"/>
              </a:rPr>
              <a:t>V.Sai Madhav(17311A19H0)</a:t>
            </a:r>
            <a:endParaRPr lang="en-IN" altLang="en-US" sz="1800" b="1">
              <a:latin typeface="Amatic SC" panose="00000500000000000000" charset="0"/>
              <a:cs typeface="Amatic SC" panose="00000500000000000000" charset="0"/>
            </a:endParaRPr>
          </a:p>
          <a:p>
            <a:r>
              <a:rPr lang="en-IN" altLang="en-US" sz="1800" b="1">
                <a:latin typeface="Amatic SC" panose="00000500000000000000" charset="0"/>
                <a:cs typeface="Amatic SC" panose="00000500000000000000" charset="0"/>
              </a:rPr>
              <a:t>G.Shripadh Rao(17311A19H6)</a:t>
            </a:r>
            <a:endParaRPr lang="en-IN" altLang="en-US" sz="1800" b="1">
              <a:latin typeface="Amatic SC" panose="00000500000000000000" charset="0"/>
              <a:cs typeface="Amatic SC" panose="0000050000000000000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752475" y="347345"/>
            <a:ext cx="7639050" cy="44481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1"/>
                </a:solidFill>
              </a:rPr>
              <a:t>Components used-</a:t>
            </a:r>
            <a:endParaRPr lang="en-GB">
              <a:solidFill>
                <a:schemeClr val="accent1"/>
              </a:solidFill>
            </a:endParaRPr>
          </a:p>
        </p:txBody>
      </p:sp>
      <p:sp>
        <p:nvSpPr>
          <p:cNvPr id="126" name="Google Shape;126;p24"/>
          <p:cNvSpPr txBox="1"/>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000000"/>
              </a:solidFill>
            </a:endParaRPr>
          </a:p>
          <a:p>
            <a:pPr marL="0" lvl="0" indent="0" algn="l" rtl="0">
              <a:spcBef>
                <a:spcPts val="1600"/>
              </a:spcBef>
              <a:spcAft>
                <a:spcPts val="0"/>
              </a:spcAft>
              <a:buNone/>
            </a:pPr>
            <a:r>
              <a:rPr lang="en-GB">
                <a:solidFill>
                  <a:srgbClr val="000000"/>
                </a:solidFill>
              </a:rPr>
              <a:t>-NodeMCU(ESP8266)</a:t>
            </a: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0"/>
              </a:spcAft>
              <a:buNone/>
            </a:pPr>
            <a:r>
              <a:rPr lang="en-GB">
                <a:solidFill>
                  <a:srgbClr val="000000"/>
                </a:solidFill>
              </a:rPr>
              <a:t>-Servo motor</a:t>
            </a:r>
            <a:endParaRPr>
              <a:solidFill>
                <a:srgbClr val="000000"/>
              </a:solidFill>
            </a:endParaRPr>
          </a:p>
          <a:p>
            <a:pPr marL="0" lvl="0" indent="0" algn="l" rtl="0">
              <a:spcBef>
                <a:spcPts val="1600"/>
              </a:spcBef>
              <a:spcAft>
                <a:spcPts val="0"/>
              </a:spcAft>
              <a:buNone/>
            </a:pPr>
          </a:p>
          <a:p>
            <a:pPr marL="0" lvl="0" indent="0" algn="l" rtl="0">
              <a:spcBef>
                <a:spcPts val="1600"/>
              </a:spcBef>
              <a:spcAft>
                <a:spcPts val="1600"/>
              </a:spcAft>
              <a:buNone/>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265500" y="34475"/>
            <a:ext cx="4045200" cy="86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solidFill>
                  <a:schemeClr val="accent1"/>
                </a:solidFill>
              </a:rPr>
              <a:t>Node mcu:</a:t>
            </a:r>
            <a:endParaRPr lang="en-GB">
              <a:solidFill>
                <a:schemeClr val="accent1"/>
              </a:solidFill>
            </a:endParaRPr>
          </a:p>
        </p:txBody>
      </p:sp>
      <p:sp>
        <p:nvSpPr>
          <p:cNvPr id="132" name="Google Shape;132;p25"/>
          <p:cNvSpPr txBox="1"/>
          <p:nvPr>
            <p:ph type="subTitle" idx="1"/>
          </p:nvPr>
        </p:nvSpPr>
        <p:spPr>
          <a:xfrm>
            <a:off x="265500" y="902674"/>
            <a:ext cx="4045200" cy="399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a:solidFill>
                  <a:schemeClr val="accent1"/>
                </a:solidFill>
                <a:latin typeface="Times New Roman" panose="02020603050405020304" charset="0"/>
                <a:cs typeface="Times New Roman" panose="02020603050405020304" charset="0"/>
              </a:rPr>
              <a:t>NodeMCU is an open source IoT platform. It includes firmware which runs on the ESP8266 Wi-Fi SoC from Espressif Systems, and hardware which is based on the ESP-12 module.</a:t>
            </a:r>
            <a:endParaRPr sz="1600">
              <a:solidFill>
                <a:schemeClr val="accent1"/>
              </a:solidFill>
              <a:latin typeface="Times New Roman" panose="02020603050405020304" charset="0"/>
              <a:cs typeface="Times New Roman" panose="02020603050405020304" charset="0"/>
            </a:endParaRPr>
          </a:p>
          <a:p>
            <a:pPr marL="0" lvl="0" indent="0" algn="l" rtl="0">
              <a:lnSpc>
                <a:spcPct val="115000"/>
              </a:lnSpc>
              <a:spcBef>
                <a:spcPts val="1600"/>
              </a:spcBef>
              <a:spcAft>
                <a:spcPts val="0"/>
              </a:spcAft>
              <a:buNone/>
            </a:pPr>
            <a:r>
              <a:rPr lang="en-GB" sz="1600">
                <a:solidFill>
                  <a:schemeClr val="accent1"/>
                </a:solidFill>
                <a:latin typeface="Times New Roman" panose="02020603050405020304" charset="0"/>
                <a:cs typeface="Times New Roman" panose="02020603050405020304" charset="0"/>
              </a:rPr>
              <a:t>NodeMCU provides access to the GPIO(General Purpose Input/Output) and a pin mapping table is part of the API documentation.</a:t>
            </a:r>
            <a:endParaRPr sz="1600">
              <a:solidFill>
                <a:schemeClr val="accent1"/>
              </a:solidFill>
              <a:latin typeface="Times New Roman" panose="02020603050405020304" charset="0"/>
              <a:cs typeface="Times New Roman" panose="02020603050405020304" charset="0"/>
            </a:endParaRPr>
          </a:p>
          <a:p>
            <a:pPr marL="0" lvl="0" indent="0" algn="ctr" rtl="0">
              <a:spcBef>
                <a:spcPts val="1600"/>
              </a:spcBef>
              <a:spcAft>
                <a:spcPts val="0"/>
              </a:spcAft>
              <a:buNone/>
            </a:pPr>
            <a:endParaRPr sz="1600">
              <a:solidFill>
                <a:schemeClr val="accent1"/>
              </a:solidFill>
              <a:latin typeface="Times New Roman" panose="02020603050405020304" charset="0"/>
              <a:cs typeface="Times New Roman" panose="02020603050405020304" charset="0"/>
            </a:endParaRPr>
          </a:p>
        </p:txBody>
      </p:sp>
      <p:pic>
        <p:nvPicPr>
          <p:cNvPr id="133" name="Google Shape;133;p25"/>
          <p:cNvPicPr preferRelativeResize="0"/>
          <p:nvPr/>
        </p:nvPicPr>
        <p:blipFill>
          <a:blip r:embed="rId1"/>
          <a:stretch>
            <a:fillRect/>
          </a:stretch>
        </p:blipFill>
        <p:spPr>
          <a:xfrm>
            <a:off x="5908238" y="500175"/>
            <a:ext cx="1666875" cy="3657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pic>
        <p:nvPicPr>
          <p:cNvPr id="138" name="Google Shape;138;p26"/>
          <p:cNvPicPr preferRelativeResize="0"/>
          <p:nvPr/>
        </p:nvPicPr>
        <p:blipFill>
          <a:blip r:embed="rId1"/>
          <a:stretch>
            <a:fillRect/>
          </a:stretch>
        </p:blipFill>
        <p:spPr>
          <a:xfrm>
            <a:off x="68975" y="152400"/>
            <a:ext cx="4284524" cy="4838700"/>
          </a:xfrm>
          <a:prstGeom prst="rect">
            <a:avLst/>
          </a:prstGeom>
          <a:noFill/>
          <a:ln>
            <a:noFill/>
          </a:ln>
        </p:spPr>
      </p:pic>
      <p:pic>
        <p:nvPicPr>
          <p:cNvPr id="139" name="Google Shape;139;p26"/>
          <p:cNvPicPr preferRelativeResize="0"/>
          <p:nvPr/>
        </p:nvPicPr>
        <p:blipFill>
          <a:blip r:embed="rId2"/>
          <a:stretch>
            <a:fillRect/>
          </a:stretch>
        </p:blipFill>
        <p:spPr>
          <a:xfrm>
            <a:off x="4505900" y="152400"/>
            <a:ext cx="4485700" cy="471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265500" y="34475"/>
            <a:ext cx="4045200" cy="87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Servo motor</a:t>
            </a:r>
            <a:endParaRPr lang="en-GB"/>
          </a:p>
        </p:txBody>
      </p:sp>
      <p:sp>
        <p:nvSpPr>
          <p:cNvPr id="150" name="Google Shape;150;p28"/>
          <p:cNvSpPr txBox="1"/>
          <p:nvPr>
            <p:ph type="subTitle" idx="1"/>
          </p:nvPr>
        </p:nvSpPr>
        <p:spPr>
          <a:xfrm>
            <a:off x="265500" y="724199"/>
            <a:ext cx="4045200" cy="423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chemeClr val="accent1"/>
                </a:solidFill>
                <a:latin typeface="Times New Roman" panose="02020603050405020304" charset="0"/>
                <a:cs typeface="Times New Roman" panose="02020603050405020304" charset="0"/>
              </a:rPr>
              <a:t>Servo motors are great devices that can turn to a specified position . Usually, they have a servo arm that can turn 180 degrees.</a:t>
            </a:r>
            <a:endParaRPr sz="1400">
              <a:solidFill>
                <a:schemeClr val="accent1"/>
              </a:solidFill>
              <a:latin typeface="Times New Roman" panose="02020603050405020304" charset="0"/>
              <a:cs typeface="Times New Roman" panose="02020603050405020304" charset="0"/>
            </a:endParaRPr>
          </a:p>
          <a:p>
            <a:pPr marL="0" lvl="0" indent="0" algn="l" rtl="0">
              <a:spcBef>
                <a:spcPts val="0"/>
              </a:spcBef>
              <a:spcAft>
                <a:spcPts val="0"/>
              </a:spcAft>
              <a:buNone/>
            </a:pPr>
            <a:endParaRPr sz="1400">
              <a:solidFill>
                <a:schemeClr val="accent1"/>
              </a:solidFill>
              <a:latin typeface="Times New Roman" panose="02020603050405020304" charset="0"/>
              <a:cs typeface="Times New Roman" panose="02020603050405020304" charset="0"/>
            </a:endParaRPr>
          </a:p>
          <a:p>
            <a:pPr marL="0" lvl="0" indent="0" algn="l" rtl="0">
              <a:spcBef>
                <a:spcPts val="0"/>
              </a:spcBef>
              <a:spcAft>
                <a:spcPts val="0"/>
              </a:spcAft>
              <a:buNone/>
            </a:pPr>
            <a:r>
              <a:rPr lang="en-GB" sz="1400">
                <a:solidFill>
                  <a:schemeClr val="accent1"/>
                </a:solidFill>
                <a:latin typeface="Times New Roman" panose="02020603050405020304" charset="0"/>
                <a:cs typeface="Times New Roman" panose="02020603050405020304" charset="0"/>
              </a:rPr>
              <a:t>Servo motors were first used in the Remote Control (RC) world, usually to control the steering of RC cars or the flaps on a RC plane. With time, they found their uses in robotics, automation, and of course, the Arduino world.</a:t>
            </a:r>
            <a:endParaRPr sz="1400">
              <a:solidFill>
                <a:schemeClr val="accent1"/>
              </a:solidFill>
              <a:latin typeface="Times New Roman" panose="02020603050405020304" charset="0"/>
              <a:cs typeface="Times New Roman" panose="02020603050405020304" charset="0"/>
            </a:endParaRPr>
          </a:p>
          <a:p>
            <a:pPr marL="0" lvl="0" indent="0" algn="l" rtl="0">
              <a:spcBef>
                <a:spcPts val="0"/>
              </a:spcBef>
              <a:spcAft>
                <a:spcPts val="0"/>
              </a:spcAft>
              <a:buNone/>
            </a:pPr>
            <a:endParaRPr sz="1600"/>
          </a:p>
          <a:p>
            <a:pPr marL="0" lvl="0" indent="0" algn="l" rtl="0">
              <a:spcBef>
                <a:spcPts val="0"/>
              </a:spcBef>
              <a:spcAft>
                <a:spcPts val="0"/>
              </a:spcAft>
              <a:buNone/>
            </a:pPr>
            <a:endParaRPr sz="1600"/>
          </a:p>
        </p:txBody>
      </p:sp>
      <p:pic>
        <p:nvPicPr>
          <p:cNvPr id="151" name="Google Shape;151;p28"/>
          <p:cNvPicPr preferRelativeResize="0"/>
          <p:nvPr/>
        </p:nvPicPr>
        <p:blipFill>
          <a:blip r:embed="rId1"/>
          <a:stretch>
            <a:fillRect/>
          </a:stretch>
        </p:blipFill>
        <p:spPr>
          <a:xfrm>
            <a:off x="5412050" y="1223950"/>
            <a:ext cx="2628900" cy="2695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1"/>
                </a:solidFill>
              </a:rPr>
              <a:t>Softwares used-</a:t>
            </a:r>
            <a:endParaRPr lang="en-GB">
              <a:solidFill>
                <a:schemeClr val="accent1"/>
              </a:solidFill>
            </a:endParaRPr>
          </a:p>
        </p:txBody>
      </p:sp>
      <p:sp>
        <p:nvSpPr>
          <p:cNvPr id="157" name="Google Shape;157;p29"/>
          <p:cNvSpPr txBox="1"/>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t>
            </a:r>
            <a:r>
              <a:rPr lang="en-GB">
                <a:solidFill>
                  <a:schemeClr val="accent1"/>
                </a:solidFill>
              </a:rPr>
              <a:t>PYTHON 3.7.4</a:t>
            </a:r>
            <a:endParaRPr lang="en-GB">
              <a:solidFill>
                <a:schemeClr val="accent1"/>
              </a:solidFill>
            </a:endParaRPr>
          </a:p>
          <a:p>
            <a:pPr marL="0" lvl="0" indent="0" algn="l" rtl="0">
              <a:spcBef>
                <a:spcPts val="1600"/>
              </a:spcBef>
              <a:spcAft>
                <a:spcPts val="0"/>
              </a:spcAft>
              <a:buNone/>
            </a:pPr>
            <a:r>
              <a:rPr lang="en-GB">
                <a:solidFill>
                  <a:schemeClr val="accent1"/>
                </a:solidFill>
              </a:rPr>
              <a:t>-ARDUINO IDE 1.8.9</a:t>
            </a:r>
            <a:endParaRPr lang="en-GB">
              <a:solidFill>
                <a:schemeClr val="accent1"/>
              </a:solidFill>
            </a:endParaRPr>
          </a:p>
          <a:p>
            <a:pPr marL="0" lvl="0" indent="0" algn="l" rtl="0">
              <a:spcBef>
                <a:spcPts val="1600"/>
              </a:spcBef>
              <a:spcAft>
                <a:spcPts val="0"/>
              </a:spcAft>
              <a:buNone/>
            </a:pPr>
            <a:r>
              <a:rPr lang="en-GB">
                <a:solidFill>
                  <a:schemeClr val="accent1"/>
                </a:solidFill>
              </a:rPr>
              <a:t>-THINGSPEAK (mathworks)</a:t>
            </a:r>
            <a:endParaRPr lang="en-GB">
              <a:solidFill>
                <a:schemeClr val="accent1"/>
              </a:solidFill>
            </a:endParaRPr>
          </a:p>
          <a:p>
            <a:pPr marL="0" lvl="0" indent="0" algn="l" rtl="0">
              <a:spcBef>
                <a:spcPts val="1600"/>
              </a:spcBef>
              <a:spcAft>
                <a:spcPts val="0"/>
              </a:spcAft>
              <a:buNone/>
            </a:pPr>
          </a:p>
          <a:p>
            <a:pPr marL="0" lvl="0" indent="0" algn="l" rtl="0">
              <a:spcBef>
                <a:spcPts val="1600"/>
              </a:spcBef>
              <a:spcAft>
                <a:spcPts val="1600"/>
              </a:spcAft>
              <a:buNone/>
            </a:p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1"/>
                </a:solidFill>
              </a:rPr>
              <a:t>Libraries used-</a:t>
            </a:r>
            <a:endParaRPr lang="en-GB">
              <a:solidFill>
                <a:schemeClr val="accent1"/>
              </a:solidFill>
            </a:endParaRPr>
          </a:p>
        </p:txBody>
      </p:sp>
      <p:sp>
        <p:nvSpPr>
          <p:cNvPr id="163" name="Google Shape;163;p30"/>
          <p:cNvSpPr txBox="1"/>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a:t>
            </a:r>
            <a:r>
              <a:rPr lang="en-GB">
                <a:solidFill>
                  <a:schemeClr val="accent1"/>
                </a:solidFill>
              </a:rPr>
              <a:t>LIBRARIES IN PYTHON :</a:t>
            </a:r>
            <a:endParaRPr lang="en-GB">
              <a:solidFill>
                <a:schemeClr val="accent1"/>
              </a:solidFill>
            </a:endParaRPr>
          </a:p>
          <a:p>
            <a:pPr marL="0" lvl="0" indent="0" algn="l" rtl="0">
              <a:spcBef>
                <a:spcPts val="1600"/>
              </a:spcBef>
              <a:spcAft>
                <a:spcPts val="0"/>
              </a:spcAft>
              <a:buNone/>
            </a:pPr>
            <a:r>
              <a:rPr lang="en-GB">
                <a:solidFill>
                  <a:schemeClr val="accent1"/>
                </a:solidFill>
              </a:rPr>
              <a:t> -Face_Recognition (Deep learning package in C++)</a:t>
            </a:r>
            <a:endParaRPr lang="en-GB">
              <a:solidFill>
                <a:schemeClr val="accent1"/>
              </a:solidFill>
            </a:endParaRPr>
          </a:p>
          <a:p>
            <a:pPr marL="0" lvl="0" indent="0" algn="l" rtl="0">
              <a:spcBef>
                <a:spcPts val="1600"/>
              </a:spcBef>
              <a:spcAft>
                <a:spcPts val="0"/>
              </a:spcAft>
              <a:buNone/>
            </a:pPr>
            <a:r>
              <a:rPr lang="en-GB">
                <a:solidFill>
                  <a:schemeClr val="accent1"/>
                </a:solidFill>
              </a:rPr>
              <a:t> -OpenCV</a:t>
            </a:r>
            <a:endParaRPr lang="en-GB">
              <a:solidFill>
                <a:schemeClr val="accent1"/>
              </a:solidFill>
            </a:endParaRPr>
          </a:p>
          <a:p>
            <a:pPr marL="0" lvl="0" indent="0" algn="l" rtl="0">
              <a:spcBef>
                <a:spcPts val="1600"/>
              </a:spcBef>
              <a:spcAft>
                <a:spcPts val="0"/>
              </a:spcAft>
              <a:buNone/>
            </a:pPr>
            <a:r>
              <a:rPr lang="en-GB">
                <a:solidFill>
                  <a:schemeClr val="accent1"/>
                </a:solidFill>
              </a:rPr>
              <a:t> -Numpy</a:t>
            </a:r>
            <a:endParaRPr lang="en-GB">
              <a:solidFill>
                <a:schemeClr val="accent1"/>
              </a:solidFill>
            </a:endParaRPr>
          </a:p>
          <a:p>
            <a:pPr marL="0" lvl="0" indent="0" algn="l" rtl="0">
              <a:spcBef>
                <a:spcPts val="1600"/>
              </a:spcBef>
              <a:spcAft>
                <a:spcPts val="0"/>
              </a:spcAft>
              <a:buNone/>
            </a:pPr>
            <a:r>
              <a:rPr lang="en-GB">
                <a:solidFill>
                  <a:schemeClr val="accent1"/>
                </a:solidFill>
              </a:rPr>
              <a:t> -Urllib    </a:t>
            </a:r>
            <a:endParaRPr lang="en-GB">
              <a:solidFill>
                <a:schemeClr val="accent1"/>
              </a:solidFill>
            </a:endParaRPr>
          </a:p>
          <a:p>
            <a:pPr marL="0" lvl="0" indent="0" algn="l" rtl="0">
              <a:spcBef>
                <a:spcPts val="1600"/>
              </a:spcBef>
              <a:spcAft>
                <a:spcPts val="0"/>
              </a:spcAft>
              <a:buNone/>
            </a:pPr>
            <a:endParaRPr>
              <a:solidFill>
                <a:schemeClr val="accent1"/>
              </a:solidFill>
            </a:endParaRPr>
          </a:p>
          <a:p>
            <a:pPr marL="0" lvl="0" indent="0" algn="l" rtl="0">
              <a:spcBef>
                <a:spcPts val="1600"/>
              </a:spcBef>
              <a:spcAft>
                <a:spcPts val="1600"/>
              </a:spcAft>
              <a:buNone/>
            </a:pPr>
            <a:endParaRPr>
              <a:solidFill>
                <a:schemeClr val="accen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1"/>
                </a:solidFill>
              </a:rPr>
              <a:t>Face_recognition -</a:t>
            </a:r>
            <a:endParaRPr lang="en-GB">
              <a:solidFill>
                <a:schemeClr val="accent1"/>
              </a:solidFill>
            </a:endParaRPr>
          </a:p>
        </p:txBody>
      </p:sp>
      <p:sp>
        <p:nvSpPr>
          <p:cNvPr id="169" name="Google Shape;169;p31"/>
          <p:cNvSpPr txBox="1"/>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chemeClr val="accent1"/>
                </a:solidFill>
                <a:latin typeface="Times New Roman" panose="02020603050405020304" charset="0"/>
                <a:cs typeface="Times New Roman" panose="02020603050405020304" charset="0"/>
              </a:rPr>
              <a:t>-OpenCV uses machine learning algorithms to search for faces within a picture. Because faces are so complicated, there isn’t one simple test that will tell you if it found a face or not. Instead, there are thousands of small patterns and features that must be matched. The algorithms break the task of identifying the face into thousands of smaller, bite-sized tasks, each of which is easy to solve. These tasks are also called classifiers.</a:t>
            </a:r>
            <a:endParaRPr sz="1400">
              <a:solidFill>
                <a:schemeClr val="accent1"/>
              </a:solidFill>
              <a:latin typeface="Times New Roman" panose="02020603050405020304" charset="0"/>
              <a:cs typeface="Times New Roman" panose="02020603050405020304" charset="0"/>
            </a:endParaRPr>
          </a:p>
          <a:p>
            <a:pPr marL="0" lvl="0" indent="0" algn="l" rtl="0">
              <a:spcBef>
                <a:spcPts val="1600"/>
              </a:spcBef>
              <a:spcAft>
                <a:spcPts val="0"/>
              </a:spcAft>
              <a:buNone/>
            </a:pPr>
            <a:r>
              <a:rPr lang="en-GB" sz="1400">
                <a:solidFill>
                  <a:schemeClr val="accent1"/>
                </a:solidFill>
                <a:latin typeface="Times New Roman" panose="02020603050405020304" charset="0"/>
                <a:cs typeface="Times New Roman" panose="02020603050405020304" charset="0"/>
              </a:rPr>
              <a:t>-For a face, you might have 6,000 or more classifiers, all of which must match for a face to be detected (within error limits, of course). </a:t>
            </a:r>
            <a:endParaRPr sz="1400">
              <a:solidFill>
                <a:schemeClr val="accent1"/>
              </a:solidFill>
              <a:latin typeface="Times New Roman" panose="02020603050405020304" charset="0"/>
              <a:cs typeface="Times New Roman" panose="02020603050405020304" charset="0"/>
            </a:endParaRPr>
          </a:p>
          <a:p>
            <a:pPr marL="0" lvl="0" indent="0" algn="l" rtl="0">
              <a:spcBef>
                <a:spcPts val="1600"/>
              </a:spcBef>
              <a:spcAft>
                <a:spcPts val="0"/>
              </a:spcAft>
              <a:buNone/>
            </a:pPr>
            <a:r>
              <a:rPr lang="en-GB" sz="1400">
                <a:solidFill>
                  <a:schemeClr val="accent1"/>
                </a:solidFill>
                <a:latin typeface="Times New Roman" panose="02020603050405020304" charset="0"/>
                <a:cs typeface="Times New Roman" panose="02020603050405020304" charset="0"/>
              </a:rPr>
              <a:t>-Recognize and manipulate faces from Python or from the command line with the world’s simplest face recognition library.</a:t>
            </a:r>
            <a:endParaRPr sz="1400">
              <a:solidFill>
                <a:schemeClr val="accent1"/>
              </a:solidFill>
              <a:latin typeface="Times New Roman" panose="02020603050405020304" charset="0"/>
              <a:cs typeface="Times New Roman" panose="02020603050405020304" charset="0"/>
            </a:endParaRPr>
          </a:p>
          <a:p>
            <a:pPr marL="0" lvl="0" indent="0" algn="l" rtl="0">
              <a:spcBef>
                <a:spcPts val="1600"/>
              </a:spcBef>
              <a:spcAft>
                <a:spcPts val="0"/>
              </a:spcAft>
              <a:buNone/>
            </a:pPr>
            <a:r>
              <a:rPr lang="en-GB" sz="1400">
                <a:solidFill>
                  <a:schemeClr val="accent1"/>
                </a:solidFill>
                <a:latin typeface="Times New Roman" panose="02020603050405020304" charset="0"/>
                <a:cs typeface="Times New Roman" panose="02020603050405020304" charset="0"/>
              </a:rPr>
              <a:t>-Built using dlib’s state-of-the-art face recognition built with deep learning. The model has an accuracy of 99.38% on the Labeled Faces in the Wild benchmark</a:t>
            </a:r>
            <a:endParaRPr sz="1400">
              <a:solidFill>
                <a:schemeClr val="accent1"/>
              </a:solidFill>
              <a:latin typeface="Times New Roman" panose="02020603050405020304" charset="0"/>
              <a:cs typeface="Times New Roman" panose="02020603050405020304" charset="0"/>
            </a:endParaRPr>
          </a:p>
          <a:p>
            <a:pPr marL="0" lvl="0" indent="0" algn="l" rtl="0">
              <a:spcBef>
                <a:spcPts val="1600"/>
              </a:spcBef>
              <a:spcAft>
                <a:spcPts val="0"/>
              </a:spcAft>
              <a:buNone/>
            </a:pPr>
            <a:endParaRPr sz="1400">
              <a:solidFill>
                <a:schemeClr val="accent1"/>
              </a:solidFill>
              <a:latin typeface="Times New Roman" panose="02020603050405020304" charset="0"/>
              <a:cs typeface="Times New Roman" panose="02020603050405020304" charset="0"/>
            </a:endParaRPr>
          </a:p>
          <a:p>
            <a:pPr marL="0" lvl="0" indent="0" algn="l" rtl="0">
              <a:spcBef>
                <a:spcPts val="1600"/>
              </a:spcBef>
              <a:spcAft>
                <a:spcPts val="1600"/>
              </a:spcAft>
              <a:buNone/>
            </a:pPr>
            <a:endParaRPr sz="1400">
              <a:solidFill>
                <a:schemeClr val="accent1"/>
              </a:solidFill>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1"/>
                </a:solidFill>
              </a:rPr>
              <a:t>Face recognition example -</a:t>
            </a:r>
            <a:endParaRPr lang="en-GB">
              <a:solidFill>
                <a:schemeClr val="accent1"/>
              </a:solidFill>
            </a:endParaRPr>
          </a:p>
        </p:txBody>
      </p:sp>
      <p:pic>
        <p:nvPicPr>
          <p:cNvPr id="175" name="Google Shape;175;p32"/>
          <p:cNvPicPr preferRelativeResize="0"/>
          <p:nvPr/>
        </p:nvPicPr>
        <p:blipFill>
          <a:blip r:embed="rId1"/>
          <a:stretch>
            <a:fillRect/>
          </a:stretch>
        </p:blipFill>
        <p:spPr>
          <a:xfrm>
            <a:off x="311700" y="1228675"/>
            <a:ext cx="8070300" cy="3467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1"/>
                </a:solidFill>
              </a:rPr>
              <a:t>Opencv -</a:t>
            </a:r>
            <a:endParaRPr lang="en-GB">
              <a:solidFill>
                <a:schemeClr val="accent1"/>
              </a:solidFill>
            </a:endParaRPr>
          </a:p>
        </p:txBody>
      </p:sp>
      <p:sp>
        <p:nvSpPr>
          <p:cNvPr id="181" name="Google Shape;181;p33"/>
          <p:cNvSpPr txBox="1"/>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a:solidFill>
                  <a:schemeClr val="accent1"/>
                </a:solidFill>
                <a:latin typeface="Times New Roman" panose="02020603050405020304" charset="0"/>
                <a:cs typeface="Times New Roman" panose="02020603050405020304" charset="0"/>
              </a:rPr>
              <a:t>-</a:t>
            </a:r>
            <a:r>
              <a:rPr lang="en-GB" sz="1400">
                <a:solidFill>
                  <a:schemeClr val="accent1"/>
                </a:solidFill>
                <a:latin typeface="Times New Roman" panose="02020603050405020304" charset="0"/>
                <a:cs typeface="Times New Roman" panose="02020603050405020304" charset="0"/>
              </a:rPr>
              <a:t>OpenCV was started at Intel in 1999 by Gary Bradsky and the first release came out in 2000.</a:t>
            </a:r>
            <a:endParaRPr sz="1400">
              <a:solidFill>
                <a:schemeClr val="accent1"/>
              </a:solidFill>
              <a:latin typeface="Times New Roman" panose="02020603050405020304" charset="0"/>
              <a:cs typeface="Times New Roman" panose="02020603050405020304" charset="0"/>
            </a:endParaRPr>
          </a:p>
          <a:p>
            <a:pPr marL="0" lvl="0" indent="0" algn="l" rtl="0">
              <a:spcBef>
                <a:spcPts val="1600"/>
              </a:spcBef>
              <a:spcAft>
                <a:spcPts val="0"/>
              </a:spcAft>
              <a:buNone/>
            </a:pPr>
            <a:r>
              <a:rPr lang="en-GB" sz="1400">
                <a:solidFill>
                  <a:schemeClr val="accent1"/>
                </a:solidFill>
                <a:latin typeface="Times New Roman" panose="02020603050405020304" charset="0"/>
                <a:cs typeface="Times New Roman" panose="02020603050405020304" charset="0"/>
              </a:rPr>
              <a:t>-OpenCV (Open Source Computer Vision Library: http://opencv.org) is an open-source BSD-licensed library that includes several hundreds of computer vision algorithms. The document describes the so-called OpenCV 2.x API, which is essentially a C++ API, as opposed to the C-based OpenCV 1.x API (C API is deprecated and not tested with "C" compiler since OpenCV 2.4 releases)  </a:t>
            </a:r>
            <a:endParaRPr sz="1400">
              <a:solidFill>
                <a:schemeClr val="accent1"/>
              </a:solidFill>
              <a:latin typeface="Times New Roman" panose="02020603050405020304" charset="0"/>
              <a:cs typeface="Times New Roman" panose="02020603050405020304" charset="0"/>
            </a:endParaRPr>
          </a:p>
          <a:p>
            <a:pPr marL="0" lvl="0" indent="0" algn="l" rtl="0">
              <a:spcBef>
                <a:spcPts val="1600"/>
              </a:spcBef>
              <a:spcAft>
                <a:spcPts val="0"/>
              </a:spcAft>
              <a:buNone/>
            </a:pPr>
            <a:r>
              <a:rPr lang="en-GB" sz="1400">
                <a:solidFill>
                  <a:schemeClr val="accent1"/>
                </a:solidFill>
                <a:latin typeface="Times New Roman" panose="02020603050405020304" charset="0"/>
                <a:cs typeface="Times New Roman" panose="02020603050405020304" charset="0"/>
              </a:rPr>
              <a:t>-OpenCV supports a lot of algorithms related to Computer Vision and Machine Learning and it is expanding day-by-day.</a:t>
            </a:r>
            <a:endParaRPr sz="1400">
              <a:solidFill>
                <a:schemeClr val="accent1"/>
              </a:solidFill>
              <a:latin typeface="Times New Roman" panose="02020603050405020304" charset="0"/>
              <a:cs typeface="Times New Roman" panose="02020603050405020304" charset="0"/>
            </a:endParaRPr>
          </a:p>
          <a:p>
            <a:pPr marL="0" lvl="0" indent="0" algn="l" rtl="0">
              <a:spcBef>
                <a:spcPts val="1600"/>
              </a:spcBef>
              <a:spcAft>
                <a:spcPts val="0"/>
              </a:spcAft>
              <a:buNone/>
            </a:pPr>
            <a:r>
              <a:rPr lang="en-GB" sz="1400">
                <a:solidFill>
                  <a:schemeClr val="accent1"/>
                </a:solidFill>
                <a:latin typeface="Times New Roman" panose="02020603050405020304" charset="0"/>
                <a:cs typeface="Times New Roman" panose="02020603050405020304" charset="0"/>
              </a:rPr>
              <a:t>-OpenCV supports a wide variety of programming languages like C++, Python, Java etc and is available on different platforms including Windows, Linux, OS X, Android, iOS etc.  </a:t>
            </a:r>
            <a:endParaRPr sz="1400">
              <a:solidFill>
                <a:schemeClr val="accent1"/>
              </a:solidFill>
              <a:latin typeface="Times New Roman" panose="02020603050405020304" charset="0"/>
              <a:cs typeface="Times New Roman" panose="02020603050405020304" charset="0"/>
            </a:endParaRPr>
          </a:p>
          <a:p>
            <a:pPr marL="0" lvl="0" indent="0" algn="l" rtl="0">
              <a:spcBef>
                <a:spcPts val="1600"/>
              </a:spcBef>
              <a:spcAft>
                <a:spcPts val="0"/>
              </a:spcAft>
              <a:buNone/>
            </a:pPr>
            <a:r>
              <a:rPr lang="en-GB" sz="1400">
                <a:solidFill>
                  <a:schemeClr val="accent1"/>
                </a:solidFill>
                <a:latin typeface="Times New Roman" panose="02020603050405020304" charset="0"/>
                <a:cs typeface="Times New Roman" panose="02020603050405020304" charset="0"/>
              </a:rPr>
              <a:t>-OpenCV-Python is the Python API of OpenCV. It combines the best qualities of OpenCV C++ API and Python language.</a:t>
            </a:r>
            <a:endParaRPr sz="1400">
              <a:solidFill>
                <a:schemeClr val="accent1"/>
              </a:solidFill>
              <a:latin typeface="Times New Roman" panose="02020603050405020304" charset="0"/>
              <a:cs typeface="Times New Roman" panose="02020603050405020304" charset="0"/>
            </a:endParaRPr>
          </a:p>
          <a:p>
            <a:pPr marL="0" lvl="0" indent="0" algn="l" rtl="0">
              <a:spcBef>
                <a:spcPts val="1600"/>
              </a:spcBef>
              <a:spcAft>
                <a:spcPts val="0"/>
              </a:spcAft>
              <a:buNone/>
            </a:pPr>
            <a:endParaRPr sz="1400">
              <a:latin typeface="Times New Roman" panose="02020603050405020304" charset="0"/>
              <a:cs typeface="Times New Roman" panose="02020603050405020304" charset="0"/>
            </a:endParaRPr>
          </a:p>
          <a:p>
            <a:pPr marL="0" lvl="0" indent="0" algn="l" rtl="0">
              <a:spcBef>
                <a:spcPts val="1600"/>
              </a:spcBef>
              <a:spcAft>
                <a:spcPts val="1600"/>
              </a:spcAft>
              <a:buNone/>
            </a:pPr>
            <a:endParaRPr sz="14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GB" u="sng">
                <a:solidFill>
                  <a:schemeClr val="accent1"/>
                </a:solidFill>
                <a:latin typeface="Arial" panose="020B0604020202020204" pitchFamily="34" charset="0"/>
                <a:cs typeface="Arial" panose="020B0604020202020204" pitchFamily="34" charset="0"/>
              </a:rPr>
              <a:t>I</a:t>
            </a:r>
            <a:r>
              <a:rPr lang="en-GB" u="sng">
                <a:solidFill>
                  <a:schemeClr val="accent1"/>
                </a:solidFill>
                <a:latin typeface="Arial" panose="020B0604020202020204" pitchFamily="34" charset="0"/>
                <a:cs typeface="Arial" panose="020B0604020202020204" pitchFamily="34" charset="0"/>
              </a:rPr>
              <a:t>ntroduction</a:t>
            </a:r>
            <a:endParaRPr lang="en-GB" u="sng">
              <a:solidFill>
                <a:schemeClr val="accent1"/>
              </a:solidFill>
              <a:latin typeface="Arial" panose="020B0604020202020204" pitchFamily="34" charset="0"/>
              <a:cs typeface="Arial" panose="020B0604020202020204" pitchFamily="34" charset="0"/>
            </a:endParaRPr>
          </a:p>
        </p:txBody>
      </p:sp>
      <p:sp>
        <p:nvSpPr>
          <p:cNvPr id="62" name="Google Shape;62;p14"/>
          <p:cNvSpPr txBox="1"/>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b="1">
              <a:solidFill>
                <a:srgbClr val="000000"/>
              </a:solidFill>
              <a:latin typeface="Amatic SC" panose="00000500000000000000"/>
              <a:ea typeface="Amatic SC" panose="00000500000000000000"/>
              <a:cs typeface="Amatic SC" panose="00000500000000000000"/>
              <a:sym typeface="Amatic SC" panose="00000500000000000000"/>
            </a:endParaRPr>
          </a:p>
          <a:p>
            <a:pPr marL="0" lvl="0" indent="0" algn="l" rtl="0">
              <a:lnSpc>
                <a:spcPct val="100000"/>
              </a:lnSpc>
              <a:spcBef>
                <a:spcPts val="0"/>
              </a:spcBef>
              <a:spcAft>
                <a:spcPts val="0"/>
              </a:spcAft>
              <a:buNone/>
            </a:pPr>
            <a:r>
              <a:rPr lang="en-GB" b="1">
                <a:solidFill>
                  <a:srgbClr val="000000"/>
                </a:solidFill>
                <a:latin typeface="Amatic SC" panose="00000500000000000000"/>
                <a:ea typeface="Amatic SC" panose="00000500000000000000"/>
                <a:cs typeface="Amatic SC" panose="00000500000000000000"/>
                <a:sym typeface="Amatic SC" panose="00000500000000000000"/>
              </a:rPr>
              <a:t> </a:t>
            </a:r>
            <a:r>
              <a:rPr lang="en-GB">
                <a:solidFill>
                  <a:srgbClr val="000000"/>
                </a:solidFill>
                <a:latin typeface="Times New Roman" panose="02020603050405020304" charset="0"/>
                <a:ea typeface="Amatic SC" panose="00000500000000000000"/>
                <a:cs typeface="Times New Roman" panose="02020603050405020304" charset="0"/>
                <a:sym typeface="Amatic SC" panose="00000500000000000000"/>
              </a:rPr>
              <a:t>Face recognition is the task of identifying an already detected object as a known or unknown face. Often the problem of face recognition is confused with the problem of face detection Face Recognition on the other hand is to decide if the “face” is someone known, or unknown, using for this purpose a database of faces in order to validate this input face.</a:t>
            </a:r>
            <a:endParaRPr>
              <a:solidFill>
                <a:srgbClr val="000000"/>
              </a:solidFill>
              <a:latin typeface="Times New Roman" panose="02020603050405020304" charset="0"/>
              <a:ea typeface="Amatic SC" panose="00000500000000000000"/>
              <a:cs typeface="Times New Roman" panose="02020603050405020304" charset="0"/>
              <a:sym typeface="Amatic SC" panose="0000050000000000000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1"/>
                </a:solidFill>
              </a:rPr>
              <a:t>Numpy -</a:t>
            </a:r>
            <a:endParaRPr lang="en-GB">
              <a:solidFill>
                <a:schemeClr val="accent1"/>
              </a:solidFill>
            </a:endParaRPr>
          </a:p>
        </p:txBody>
      </p:sp>
      <p:sp>
        <p:nvSpPr>
          <p:cNvPr id="187" name="Google Shape;187;p34"/>
          <p:cNvSpPr txBox="1"/>
          <p:nvPr>
            <p:ph type="body" idx="1"/>
          </p:nvPr>
        </p:nvSpPr>
        <p:spPr>
          <a:xfrm>
            <a:off x="311700" y="12413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1"/>
                </a:solidFill>
                <a:latin typeface="Times New Roman" panose="02020603050405020304" charset="0"/>
                <a:cs typeface="Times New Roman" panose="02020603050405020304" charset="0"/>
              </a:rPr>
              <a:t>NumPy is a Python package which stands for ‘Numerical Python’. It is the core library for scientific computing, which contains a powerful n-dimensional array object, provide tools for integrating C, C++ etc. </a:t>
            </a:r>
            <a:endParaRPr sz="1200">
              <a:solidFill>
                <a:schemeClr val="accent1"/>
              </a:solidFill>
              <a:latin typeface="Times New Roman" panose="02020603050405020304" charset="0"/>
              <a:cs typeface="Times New Roman" panose="02020603050405020304" charset="0"/>
            </a:endParaRPr>
          </a:p>
          <a:p>
            <a:pPr marL="0" lvl="0" indent="0" algn="l" rtl="0">
              <a:spcBef>
                <a:spcPts val="1600"/>
              </a:spcBef>
              <a:spcAft>
                <a:spcPts val="0"/>
              </a:spcAft>
              <a:buNone/>
            </a:pPr>
            <a:r>
              <a:rPr lang="en-GB" sz="1200">
                <a:solidFill>
                  <a:schemeClr val="accent1"/>
                </a:solidFill>
                <a:latin typeface="Times New Roman" panose="02020603050405020304" charset="0"/>
                <a:cs typeface="Times New Roman" panose="02020603050405020304" charset="0"/>
              </a:rPr>
              <a:t>It is also useful in linear algebra, random number capability etc. NumPy array can also be used as an efficient multi-dimensional container for generic data.</a:t>
            </a:r>
            <a:endParaRPr sz="1200">
              <a:solidFill>
                <a:schemeClr val="accent1"/>
              </a:solidFill>
              <a:latin typeface="Times New Roman" panose="02020603050405020304" charset="0"/>
              <a:cs typeface="Times New Roman" panose="02020603050405020304" charset="0"/>
            </a:endParaRPr>
          </a:p>
          <a:p>
            <a:pPr marL="0" lvl="0" indent="0" algn="l" rtl="0">
              <a:spcBef>
                <a:spcPts val="1600"/>
              </a:spcBef>
              <a:spcAft>
                <a:spcPts val="0"/>
              </a:spcAft>
              <a:buNone/>
            </a:pPr>
            <a:r>
              <a:rPr lang="en-GB" sz="1200">
                <a:solidFill>
                  <a:schemeClr val="accent1"/>
                </a:solidFill>
                <a:latin typeface="Times New Roman" panose="02020603050405020304" charset="0"/>
                <a:cs typeface="Times New Roman" panose="02020603050405020304" charset="0"/>
              </a:rPr>
              <a:t>NumPy Array: Numpy array is a powerful N-dimensional array object which is in the form of rows and columns. We can initialize numpy arrays from nested Python lists and access it elements. </a:t>
            </a:r>
            <a:endParaRPr sz="1200">
              <a:solidFill>
                <a:schemeClr val="accent1"/>
              </a:solidFill>
              <a:latin typeface="Times New Roman" panose="02020603050405020304" charset="0"/>
              <a:cs typeface="Times New Roman" panose="02020603050405020304" charset="0"/>
            </a:endParaRPr>
          </a:p>
          <a:p>
            <a:pPr marL="0" lvl="0" indent="0" algn="l" rtl="0">
              <a:spcBef>
                <a:spcPts val="1600"/>
              </a:spcBef>
              <a:spcAft>
                <a:spcPts val="0"/>
              </a:spcAft>
              <a:buNone/>
            </a:pPr>
            <a:r>
              <a:rPr lang="en-GB" sz="1200">
                <a:solidFill>
                  <a:schemeClr val="accent1"/>
                </a:solidFill>
                <a:latin typeface="Times New Roman" panose="02020603050405020304" charset="0"/>
                <a:cs typeface="Times New Roman" panose="02020603050405020304" charset="0"/>
              </a:rPr>
              <a:t>We use python numpy array instead of a list because of the below three reasons:</a:t>
            </a:r>
            <a:endParaRPr sz="1200">
              <a:solidFill>
                <a:schemeClr val="accent1"/>
              </a:solidFill>
              <a:latin typeface="Times New Roman" panose="02020603050405020304" charset="0"/>
              <a:cs typeface="Times New Roman" panose="02020603050405020304" charset="0"/>
            </a:endParaRPr>
          </a:p>
          <a:p>
            <a:pPr marL="0" lvl="0" indent="0" algn="l" rtl="0">
              <a:spcBef>
                <a:spcPts val="1600"/>
              </a:spcBef>
              <a:spcAft>
                <a:spcPts val="0"/>
              </a:spcAft>
              <a:buNone/>
            </a:pPr>
            <a:r>
              <a:rPr lang="en-GB" sz="1200">
                <a:solidFill>
                  <a:schemeClr val="accent1"/>
                </a:solidFill>
                <a:latin typeface="Times New Roman" panose="02020603050405020304" charset="0"/>
                <a:cs typeface="Times New Roman" panose="02020603050405020304" charset="0"/>
              </a:rPr>
              <a:t>Less Memory</a:t>
            </a:r>
            <a:endParaRPr sz="1200">
              <a:solidFill>
                <a:schemeClr val="accent1"/>
              </a:solidFill>
              <a:latin typeface="Times New Roman" panose="02020603050405020304" charset="0"/>
              <a:cs typeface="Times New Roman" panose="02020603050405020304" charset="0"/>
            </a:endParaRPr>
          </a:p>
          <a:p>
            <a:pPr marL="0" lvl="0" indent="0" algn="l" rtl="0">
              <a:spcBef>
                <a:spcPts val="1600"/>
              </a:spcBef>
              <a:spcAft>
                <a:spcPts val="0"/>
              </a:spcAft>
              <a:buNone/>
            </a:pPr>
            <a:r>
              <a:rPr lang="en-GB" sz="1200">
                <a:solidFill>
                  <a:schemeClr val="accent1"/>
                </a:solidFill>
                <a:latin typeface="Times New Roman" panose="02020603050405020304" charset="0"/>
                <a:cs typeface="Times New Roman" panose="02020603050405020304" charset="0"/>
              </a:rPr>
              <a:t>Fast</a:t>
            </a:r>
            <a:endParaRPr sz="1200">
              <a:solidFill>
                <a:schemeClr val="accent1"/>
              </a:solidFill>
              <a:latin typeface="Times New Roman" panose="02020603050405020304" charset="0"/>
              <a:cs typeface="Times New Roman" panose="02020603050405020304" charset="0"/>
            </a:endParaRPr>
          </a:p>
          <a:p>
            <a:pPr marL="0" lvl="0" indent="0" algn="l" rtl="0">
              <a:spcBef>
                <a:spcPts val="1600"/>
              </a:spcBef>
              <a:spcAft>
                <a:spcPts val="0"/>
              </a:spcAft>
              <a:buNone/>
            </a:pPr>
            <a:r>
              <a:rPr lang="en-GB" sz="1200">
                <a:solidFill>
                  <a:schemeClr val="accent1"/>
                </a:solidFill>
                <a:latin typeface="Times New Roman" panose="02020603050405020304" charset="0"/>
                <a:cs typeface="Times New Roman" panose="02020603050405020304" charset="0"/>
              </a:rPr>
              <a:t>Convenient</a:t>
            </a:r>
            <a:endParaRPr sz="1200">
              <a:solidFill>
                <a:schemeClr val="accent1"/>
              </a:solidFill>
              <a:latin typeface="Times New Roman" panose="02020603050405020304" charset="0"/>
              <a:cs typeface="Times New Roman" panose="02020603050405020304" charset="0"/>
            </a:endParaRPr>
          </a:p>
          <a:p>
            <a:pPr marL="0" lvl="0" indent="0" algn="l" rtl="0">
              <a:spcBef>
                <a:spcPts val="1600"/>
              </a:spcBef>
              <a:spcAft>
                <a:spcPts val="0"/>
              </a:spcAft>
              <a:buNone/>
            </a:pPr>
            <a:endParaRPr sz="1100" b="1"/>
          </a:p>
          <a:p>
            <a:pPr marL="0" lvl="0" indent="0" algn="l" rtl="0">
              <a:spcBef>
                <a:spcPts val="1600"/>
              </a:spcBef>
              <a:spcAft>
                <a:spcPts val="1600"/>
              </a:spcAft>
              <a:buNone/>
            </a:pPr>
            <a:endParaRPr sz="11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1"/>
                </a:solidFill>
              </a:rPr>
              <a:t>Urllib -</a:t>
            </a:r>
            <a:endParaRPr lang="en-GB">
              <a:solidFill>
                <a:schemeClr val="accent1"/>
              </a:solidFill>
            </a:endParaRPr>
          </a:p>
        </p:txBody>
      </p:sp>
      <p:sp>
        <p:nvSpPr>
          <p:cNvPr id="193" name="Google Shape;193;p35"/>
          <p:cNvSpPr txBox="1"/>
          <p:nvPr>
            <p:ph type="body" idx="1"/>
          </p:nvPr>
        </p:nvSpPr>
        <p:spPr>
          <a:xfrm>
            <a:off x="311700" y="1243850"/>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chemeClr val="accent1"/>
                </a:solidFill>
                <a:latin typeface="Times New Roman" panose="02020603050405020304" charset="0"/>
                <a:cs typeface="Times New Roman" panose="02020603050405020304" charset="0"/>
              </a:rPr>
              <a:t>-URLLIB is a Python module that can be used for opening URLs. It defines functions and classes to help in URL actions.</a:t>
            </a:r>
            <a:endParaRPr lang="en-GB" sz="1400">
              <a:solidFill>
                <a:schemeClr val="accent1"/>
              </a:solidFill>
              <a:latin typeface="Times New Roman" panose="02020603050405020304" charset="0"/>
              <a:cs typeface="Times New Roman" panose="02020603050405020304" charset="0"/>
            </a:endParaRPr>
          </a:p>
          <a:p>
            <a:pPr marL="0" lvl="0" indent="0" algn="l" rtl="0">
              <a:spcBef>
                <a:spcPts val="1600"/>
              </a:spcBef>
              <a:spcAft>
                <a:spcPts val="0"/>
              </a:spcAft>
              <a:buNone/>
            </a:pPr>
            <a:r>
              <a:rPr lang="en-GB" sz="1400">
                <a:solidFill>
                  <a:schemeClr val="accent1"/>
                </a:solidFill>
                <a:latin typeface="Times New Roman" panose="02020603050405020304" charset="0"/>
                <a:cs typeface="Times New Roman" panose="02020603050405020304" charset="0"/>
              </a:rPr>
              <a:t>-With Python you can also access and retrieve data from the internet like XML, HTML, JSON, etc. You can also use Python to work with this data directly. </a:t>
            </a:r>
            <a:endParaRPr lang="en-GB">
              <a:solidFill>
                <a:schemeClr val="accent1"/>
              </a:solidFill>
            </a:endParaRPr>
          </a:p>
          <a:p>
            <a:pPr marL="0" lvl="0" indent="0" algn="l" rtl="0">
              <a:spcBef>
                <a:spcPts val="1600"/>
              </a:spcBef>
              <a:spcAft>
                <a:spcPts val="1600"/>
              </a:spcAft>
              <a:buNone/>
            </a:pPr>
            <a:endParaRPr lang="en-GB">
              <a:solidFill>
                <a:schemeClr val="accent1"/>
              </a:solidFill>
            </a:endParaRPr>
          </a:p>
        </p:txBody>
      </p:sp>
      <p:pic>
        <p:nvPicPr>
          <p:cNvPr id="194" name="Google Shape;194;p35"/>
          <p:cNvPicPr preferRelativeResize="0"/>
          <p:nvPr/>
        </p:nvPicPr>
        <p:blipFill>
          <a:blip r:embed="rId1"/>
          <a:stretch>
            <a:fillRect/>
          </a:stretch>
        </p:blipFill>
        <p:spPr>
          <a:xfrm>
            <a:off x="5022125" y="3193825"/>
            <a:ext cx="3893500" cy="1729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GB">
                <a:solidFill>
                  <a:schemeClr val="accent1"/>
                </a:solidFill>
                <a:sym typeface="+mn-ea"/>
              </a:rPr>
              <a:t>PSEUDO CODE</a:t>
            </a:r>
            <a:r>
              <a:rPr lang="en-GB">
                <a:solidFill>
                  <a:schemeClr val="accent1"/>
                </a:solidFill>
                <a:sym typeface="+mn-ea"/>
              </a:rPr>
              <a:t>-</a:t>
            </a:r>
            <a:endParaRPr lang="en-GB" altLang="en-US">
              <a:solidFill>
                <a:schemeClr val="accent1"/>
              </a:solidFill>
              <a:sym typeface="+mn-ea"/>
            </a:endParaRPr>
          </a:p>
        </p:txBody>
      </p:sp>
      <p:sp>
        <p:nvSpPr>
          <p:cNvPr id="3" name="Text Placeholder 2"/>
          <p:cNvSpPr/>
          <p:nvPr>
            <p:ph type="body" idx="1"/>
          </p:nvPr>
        </p:nvSpPr>
        <p:spPr/>
        <p:txBody>
          <a:bodyPr/>
          <a:p>
            <a:pPr marL="114300" indent="0">
              <a:buNone/>
            </a:pPr>
            <a:r>
              <a:rPr lang="en-US">
                <a:solidFill>
                  <a:schemeClr val="accent1"/>
                </a:solidFill>
                <a:latin typeface="Times New Roman" panose="02020603050405020304" charset="0"/>
                <a:cs typeface="Times New Roman" panose="02020603050405020304" charset="0"/>
              </a:rPr>
              <a:t>Automatically find all the faces in an image:</a:t>
            </a:r>
            <a:endParaRPr lang="en-US">
              <a:solidFill>
                <a:schemeClr val="accent1"/>
              </a:solidFill>
              <a:latin typeface="Times New Roman" panose="02020603050405020304" charset="0"/>
              <a:cs typeface="Times New Roman" panose="02020603050405020304" charset="0"/>
            </a:endParaRPr>
          </a:p>
          <a:p>
            <a:pPr marL="114300" indent="0">
              <a:buNone/>
            </a:pPr>
            <a:endParaRPr lang="en-US">
              <a:solidFill>
                <a:schemeClr val="accent1"/>
              </a:solidFill>
              <a:latin typeface="Times New Roman" panose="02020603050405020304" charset="0"/>
              <a:cs typeface="Times New Roman" panose="02020603050405020304" charset="0"/>
            </a:endParaRPr>
          </a:p>
          <a:p>
            <a:pPr marL="114300" indent="0">
              <a:buNone/>
            </a:pPr>
            <a:endParaRPr lang="en-US">
              <a:latin typeface="Times New Roman" panose="02020603050405020304" charset="0"/>
              <a:cs typeface="Times New Roman" panose="02020603050405020304" charset="0"/>
            </a:endParaRPr>
          </a:p>
          <a:p>
            <a:pPr marL="114300" indent="0">
              <a:buNone/>
            </a:pPr>
            <a:endParaRPr lang="en-US">
              <a:latin typeface="Times New Roman" panose="02020603050405020304" charset="0"/>
              <a:cs typeface="Times New Roman" panose="02020603050405020304" charset="0"/>
            </a:endParaRPr>
          </a:p>
          <a:p>
            <a:pPr marL="114300" indent="0">
              <a:buNone/>
            </a:pPr>
            <a:endParaRPr lang="en-US">
              <a:latin typeface="Times New Roman" panose="02020603050405020304" charset="0"/>
              <a:cs typeface="Times New Roman" panose="02020603050405020304" charset="0"/>
            </a:endParaRPr>
          </a:p>
          <a:p>
            <a:pPr marL="114300" indent="0">
              <a:buNone/>
            </a:pPr>
            <a:r>
              <a:rPr lang="en-US">
                <a:solidFill>
                  <a:schemeClr val="accent1"/>
                </a:solidFill>
                <a:latin typeface="Times New Roman" panose="02020603050405020304" charset="0"/>
                <a:cs typeface="Times New Roman" panose="02020603050405020304" charset="0"/>
              </a:rPr>
              <a:t>Finding faces using cnn(optional):</a:t>
            </a:r>
            <a:endParaRPr lang="en-US">
              <a:solidFill>
                <a:schemeClr val="accent1"/>
              </a:solidFill>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584200" y="1795145"/>
            <a:ext cx="5600700" cy="762000"/>
          </a:xfrm>
          <a:prstGeom prst="rect">
            <a:avLst/>
          </a:prstGeom>
        </p:spPr>
      </p:pic>
      <p:pic>
        <p:nvPicPr>
          <p:cNvPr id="5" name="Picture 4"/>
          <p:cNvPicPr>
            <a:picLocks noChangeAspect="1"/>
          </p:cNvPicPr>
          <p:nvPr/>
        </p:nvPicPr>
        <p:blipFill>
          <a:blip r:embed="rId2"/>
          <a:stretch>
            <a:fillRect/>
          </a:stretch>
        </p:blipFill>
        <p:spPr>
          <a:xfrm>
            <a:off x="584200" y="3514725"/>
            <a:ext cx="5610225" cy="7524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p:nvPr>
            <p:ph type="body" idx="1"/>
          </p:nvPr>
        </p:nvSpPr>
        <p:spPr>
          <a:xfrm>
            <a:off x="268520" y="491440"/>
            <a:ext cx="8520600" cy="3340200"/>
          </a:xfrm>
        </p:spPr>
        <p:txBody>
          <a:bodyPr/>
          <a:p>
            <a:pPr marL="114300" indent="0">
              <a:buNone/>
            </a:pPr>
            <a:r>
              <a:rPr lang="en-US" sz="1600">
                <a:solidFill>
                  <a:schemeClr val="accent1"/>
                </a:solidFill>
                <a:latin typeface="Times New Roman" panose="02020603050405020304" charset="0"/>
                <a:cs typeface="Times New Roman" panose="02020603050405020304" charset="0"/>
              </a:rPr>
              <a:t>Recognize faces in images and identify who they are:</a:t>
            </a:r>
            <a:endParaRPr lang="en-US" sz="1600">
              <a:solidFill>
                <a:schemeClr val="accent1"/>
              </a:solidFill>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1"/>
          <a:stretch>
            <a:fillRect/>
          </a:stretch>
        </p:blipFill>
        <p:spPr>
          <a:xfrm>
            <a:off x="556260" y="1090930"/>
            <a:ext cx="7103745" cy="33470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1"/>
                </a:solidFill>
              </a:rPr>
              <a:t>Advantages -</a:t>
            </a:r>
            <a:endParaRPr lang="en-GB">
              <a:solidFill>
                <a:schemeClr val="accent1"/>
              </a:solidFill>
            </a:endParaRPr>
          </a:p>
        </p:txBody>
      </p:sp>
      <p:sp>
        <p:nvSpPr>
          <p:cNvPr id="200" name="Google Shape;200;p36"/>
          <p:cNvSpPr txBox="1"/>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t> </a:t>
            </a:r>
            <a:r>
              <a:rPr lang="en-GB" sz="1600" b="1" u="sng">
                <a:solidFill>
                  <a:schemeClr val="accent1"/>
                </a:solidFill>
              </a:rPr>
              <a:t>Increased Security:</a:t>
            </a:r>
            <a:r>
              <a:rPr lang="en-GB" sz="1600">
                <a:solidFill>
                  <a:schemeClr val="accent1"/>
                </a:solidFill>
              </a:rPr>
              <a:t> </a:t>
            </a:r>
            <a:endParaRPr sz="1600">
              <a:solidFill>
                <a:schemeClr val="accent1"/>
              </a:solidFill>
            </a:endParaRPr>
          </a:p>
          <a:p>
            <a:pPr marL="0" lvl="0" indent="0" algn="l" rtl="0">
              <a:spcBef>
                <a:spcPts val="1600"/>
              </a:spcBef>
              <a:spcAft>
                <a:spcPts val="0"/>
              </a:spcAft>
              <a:buNone/>
            </a:pPr>
            <a:r>
              <a:rPr lang="en-GB" sz="1600">
                <a:solidFill>
                  <a:schemeClr val="accent1"/>
                </a:solidFill>
              </a:rPr>
              <a:t>  </a:t>
            </a:r>
            <a:r>
              <a:rPr lang="en-GB" sz="1600">
                <a:solidFill>
                  <a:schemeClr val="accent1"/>
                </a:solidFill>
                <a:latin typeface="Times New Roman" panose="02020603050405020304" charset="0"/>
                <a:cs typeface="Times New Roman" panose="02020603050405020304" charset="0"/>
              </a:rPr>
              <a:t>One of the biggest pros of facial recognition technology is that it enhances safety and security. From government agencies to personal use, there is an   increasing demand for advanced security and surveillance systems.</a:t>
            </a:r>
            <a:endParaRPr sz="1600">
              <a:solidFill>
                <a:schemeClr val="accent1"/>
              </a:solidFill>
              <a:latin typeface="Times New Roman" panose="02020603050405020304" charset="0"/>
              <a:cs typeface="Times New Roman" panose="02020603050405020304" charset="0"/>
            </a:endParaRPr>
          </a:p>
          <a:p>
            <a:pPr marL="0" lvl="0" indent="0" algn="l" rtl="0">
              <a:spcBef>
                <a:spcPts val="1600"/>
              </a:spcBef>
              <a:spcAft>
                <a:spcPts val="0"/>
              </a:spcAft>
              <a:buNone/>
            </a:pPr>
            <a:endParaRPr sz="1600">
              <a:solidFill>
                <a:schemeClr val="accent1"/>
              </a:solidFill>
              <a:latin typeface="Times New Roman" panose="02020603050405020304" charset="0"/>
              <a:cs typeface="Times New Roman" panose="02020603050405020304" charset="0"/>
            </a:endParaRPr>
          </a:p>
          <a:p>
            <a:pPr marL="0" lvl="0" indent="0" algn="l" rtl="0">
              <a:spcBef>
                <a:spcPts val="1600"/>
              </a:spcBef>
              <a:spcAft>
                <a:spcPts val="0"/>
              </a:spcAft>
              <a:buNone/>
            </a:pPr>
            <a:r>
              <a:rPr lang="en-GB" sz="1600">
                <a:solidFill>
                  <a:schemeClr val="accent1"/>
                </a:solidFill>
              </a:rPr>
              <a:t> </a:t>
            </a:r>
            <a:r>
              <a:rPr lang="en-GB" sz="1600" b="1" u="sng">
                <a:solidFill>
                  <a:schemeClr val="accent1"/>
                </a:solidFill>
              </a:rPr>
              <a:t>Fast and Accurate:</a:t>
            </a:r>
            <a:r>
              <a:rPr lang="en-GB" sz="1600">
                <a:solidFill>
                  <a:schemeClr val="accent1"/>
                </a:solidFill>
              </a:rPr>
              <a:t> </a:t>
            </a:r>
            <a:r>
              <a:rPr lang="en-GB" sz="1600">
                <a:solidFill>
                  <a:schemeClr val="accent1"/>
                </a:solidFill>
                <a:latin typeface="Times New Roman" panose="02020603050405020304" charset="0"/>
                <a:cs typeface="Times New Roman" panose="02020603050405020304" charset="0"/>
              </a:rPr>
              <a:t>With the ever-increasing demand for speed and the growing number of cyberattacks, having fast and accurate technology is key.</a:t>
            </a:r>
            <a:endParaRPr sz="1600">
              <a:solidFill>
                <a:schemeClr val="accent1"/>
              </a:solidFill>
              <a:latin typeface="Times New Roman" panose="02020603050405020304" charset="0"/>
              <a:cs typeface="Times New Roman" panose="02020603050405020304" charset="0"/>
            </a:endParaRPr>
          </a:p>
          <a:p>
            <a:pPr marL="0" lvl="0" indent="0" algn="l" rtl="0">
              <a:spcBef>
                <a:spcPts val="1600"/>
              </a:spcBef>
              <a:spcAft>
                <a:spcPts val="0"/>
              </a:spcAft>
              <a:buNone/>
            </a:pPr>
            <a:endParaRPr sz="1600">
              <a:solidFill>
                <a:schemeClr val="accent1"/>
              </a:solidFill>
              <a:latin typeface="Times New Roman" panose="02020603050405020304" charset="0"/>
              <a:cs typeface="Times New Roman" panose="02020603050405020304" charset="0"/>
            </a:endParaRPr>
          </a:p>
          <a:p>
            <a:pPr marL="0" lvl="0" indent="0" algn="l" rtl="0">
              <a:spcBef>
                <a:spcPts val="1600"/>
              </a:spcBef>
              <a:spcAft>
                <a:spcPts val="1600"/>
              </a:spcAft>
              <a:buNone/>
            </a:pPr>
            <a:endParaRPr sz="1600">
              <a:solidFill>
                <a:schemeClr val="accent1"/>
              </a:solidFill>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1"/>
                </a:solidFill>
              </a:rPr>
              <a:t>Disadvantages -</a:t>
            </a:r>
            <a:endParaRPr lang="en-GB">
              <a:solidFill>
                <a:schemeClr val="accent1"/>
              </a:solidFill>
            </a:endParaRPr>
          </a:p>
        </p:txBody>
      </p:sp>
      <p:sp>
        <p:nvSpPr>
          <p:cNvPr id="206" name="Google Shape;206;p37"/>
          <p:cNvSpPr txBox="1"/>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accent1"/>
                </a:solidFill>
              </a:rPr>
              <a:t>Data Storage:</a:t>
            </a:r>
            <a:r>
              <a:rPr lang="en-GB">
                <a:solidFill>
                  <a:schemeClr val="accent1"/>
                </a:solidFill>
              </a:rPr>
              <a:t> </a:t>
            </a:r>
            <a:r>
              <a:rPr lang="en-GB">
                <a:solidFill>
                  <a:schemeClr val="accent1"/>
                </a:solidFill>
                <a:latin typeface="Times New Roman" panose="02020603050405020304" charset="0"/>
                <a:cs typeface="Times New Roman" panose="02020603050405020304" charset="0"/>
              </a:rPr>
              <a:t>The video and high-quality images required for facial recognition take up a significant amount of storage.</a:t>
            </a:r>
            <a:endParaRPr lang="en-GB">
              <a:solidFill>
                <a:schemeClr val="accent1"/>
              </a:solidFill>
            </a:endParaRPr>
          </a:p>
          <a:p>
            <a:pPr marL="0" lvl="0" indent="0" algn="l" rtl="0">
              <a:spcBef>
                <a:spcPts val="1600"/>
              </a:spcBef>
              <a:spcAft>
                <a:spcPts val="0"/>
              </a:spcAft>
              <a:buNone/>
            </a:pPr>
            <a:endParaRPr>
              <a:solidFill>
                <a:schemeClr val="accent1"/>
              </a:solidFill>
            </a:endParaRPr>
          </a:p>
          <a:p>
            <a:pPr marL="0" lvl="0" indent="0" algn="l" rtl="0">
              <a:spcBef>
                <a:spcPts val="1600"/>
              </a:spcBef>
              <a:spcAft>
                <a:spcPts val="0"/>
              </a:spcAft>
              <a:buNone/>
            </a:pPr>
            <a:r>
              <a:rPr lang="en-GB" b="1" u="sng">
                <a:solidFill>
                  <a:schemeClr val="accent1"/>
                </a:solidFill>
              </a:rPr>
              <a:t>Changes in Appearance and Camera Angle:</a:t>
            </a:r>
            <a:r>
              <a:rPr lang="en-GB">
                <a:solidFill>
                  <a:schemeClr val="accent1"/>
                </a:solidFill>
              </a:rPr>
              <a:t> </a:t>
            </a:r>
            <a:r>
              <a:rPr lang="en-GB">
                <a:solidFill>
                  <a:schemeClr val="accent1"/>
                </a:solidFill>
                <a:latin typeface="Times New Roman" panose="02020603050405020304" charset="0"/>
                <a:cs typeface="Times New Roman" panose="02020603050405020304" charset="0"/>
              </a:rPr>
              <a:t>Any major changes in</a:t>
            </a:r>
            <a:endParaRPr lang="en-GB">
              <a:solidFill>
                <a:schemeClr val="accent1"/>
              </a:solidFill>
              <a:latin typeface="Times New Roman" panose="02020603050405020304" charset="0"/>
              <a:cs typeface="Times New Roman" panose="02020603050405020304" charset="0"/>
            </a:endParaRPr>
          </a:p>
          <a:p>
            <a:pPr marL="0" lvl="0" indent="0" algn="l" rtl="0">
              <a:spcBef>
                <a:spcPts val="1600"/>
              </a:spcBef>
              <a:spcAft>
                <a:spcPts val="0"/>
              </a:spcAft>
              <a:buNone/>
            </a:pPr>
            <a:r>
              <a:rPr lang="en-GB">
                <a:solidFill>
                  <a:schemeClr val="accent1"/>
                </a:solidFill>
                <a:latin typeface="Times New Roman" panose="02020603050405020304" charset="0"/>
                <a:cs typeface="Times New Roman" panose="02020603050405020304" charset="0"/>
              </a:rPr>
              <a:t>appearance, including facial hair and weight changes, can throw</a:t>
            </a:r>
            <a:endParaRPr lang="en-GB">
              <a:solidFill>
                <a:schemeClr val="accent1"/>
              </a:solidFill>
              <a:latin typeface="Times New Roman" panose="02020603050405020304" charset="0"/>
              <a:cs typeface="Times New Roman" panose="02020603050405020304" charset="0"/>
            </a:endParaRPr>
          </a:p>
          <a:p>
            <a:pPr marL="0" lvl="0" indent="0" algn="l" rtl="0">
              <a:spcBef>
                <a:spcPts val="1600"/>
              </a:spcBef>
              <a:spcAft>
                <a:spcPts val="0"/>
              </a:spcAft>
              <a:buNone/>
            </a:pPr>
            <a:r>
              <a:rPr lang="en-GB">
                <a:solidFill>
                  <a:schemeClr val="accent1"/>
                </a:solidFill>
                <a:latin typeface="Times New Roman" panose="02020603050405020304" charset="0"/>
                <a:cs typeface="Times New Roman" panose="02020603050405020304" charset="0"/>
              </a:rPr>
              <a:t>off the technology</a:t>
            </a:r>
            <a:endParaRPr lang="en-GB">
              <a:solidFill>
                <a:schemeClr val="accent1"/>
              </a:solidFill>
              <a:latin typeface="Times New Roman" panose="02020603050405020304" charset="0"/>
              <a:cs typeface="Times New Roman" panose="02020603050405020304" charset="0"/>
            </a:endParaRPr>
          </a:p>
          <a:p>
            <a:pPr marL="0" lvl="0" indent="0" algn="l" rtl="0">
              <a:spcBef>
                <a:spcPts val="1600"/>
              </a:spcBef>
              <a:spcAft>
                <a:spcPts val="0"/>
              </a:spcAft>
              <a:buNone/>
            </a:pPr>
            <a:endParaRPr>
              <a:latin typeface="Times New Roman" panose="02020603050405020304" charset="0"/>
              <a:cs typeface="Times New Roman" panose="02020603050405020304" charset="0"/>
            </a:endParaRPr>
          </a:p>
          <a:p>
            <a:pPr marL="0" lvl="0" indent="0" algn="l" rtl="0">
              <a:spcBef>
                <a:spcPts val="1600"/>
              </a:spcBef>
              <a:spcAft>
                <a:spcPts val="1600"/>
              </a:spcAft>
              <a:buNone/>
            </a:pPr>
            <a:endParaRPr>
              <a:latin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1"/>
                </a:solidFill>
              </a:rPr>
              <a:t>Future of face recognition-</a:t>
            </a:r>
            <a:endParaRPr lang="en-GB">
              <a:solidFill>
                <a:schemeClr val="accent1"/>
              </a:solidFill>
            </a:endParaRPr>
          </a:p>
        </p:txBody>
      </p:sp>
      <p:sp>
        <p:nvSpPr>
          <p:cNvPr id="212" name="Google Shape;212;p38"/>
          <p:cNvSpPr txBox="1"/>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Times New Roman" panose="02020603050405020304" charset="0"/>
                <a:cs typeface="Times New Roman" panose="02020603050405020304" charset="0"/>
              </a:rPr>
              <a:t>Today, one of the fields that use facial recognition the most is security.Facial recognition is very effective tools that can help law enforcers recognize criminals and software companies are leveraging the technology to help users access their technology. This technology can be further developed to be used in other avenues such as ATMs,accessing confidential files, or other sensitive materials. This can make other security measures such as passwords and keys obsolete.</a:t>
            </a:r>
            <a:endParaRPr sz="1600">
              <a:latin typeface="Times New Roman" panose="02020603050405020304" charset="0"/>
              <a:cs typeface="Times New Roman" panose="02020603050405020304" charset="0"/>
            </a:endParaRPr>
          </a:p>
          <a:p>
            <a:pPr marL="0" lvl="0" indent="0" algn="l" rtl="0">
              <a:spcBef>
                <a:spcPts val="1600"/>
              </a:spcBef>
              <a:spcAft>
                <a:spcPts val="0"/>
              </a:spcAft>
              <a:buNone/>
            </a:pPr>
            <a:endParaRPr sz="1600">
              <a:latin typeface="Times New Roman" panose="02020603050405020304" charset="0"/>
              <a:cs typeface="Times New Roman" panose="02020603050405020304" charset="0"/>
            </a:endParaRPr>
          </a:p>
          <a:p>
            <a:pPr marL="0" lvl="0" indent="0" algn="l" rtl="0">
              <a:spcBef>
                <a:spcPts val="1600"/>
              </a:spcBef>
              <a:spcAft>
                <a:spcPts val="1600"/>
              </a:spcAft>
              <a:buNone/>
            </a:pPr>
            <a:endParaRPr sz="16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1"/>
                </a:solidFill>
                <a:latin typeface="Arial" panose="020B0604020202020204" pitchFamily="34" charset="0"/>
                <a:cs typeface="Arial" panose="020B0604020202020204" pitchFamily="34" charset="0"/>
              </a:rPr>
              <a:t>What is dlib?</a:t>
            </a:r>
            <a:endParaRPr lang="en-GB">
              <a:solidFill>
                <a:schemeClr val="accent1"/>
              </a:solidFill>
              <a:latin typeface="Arial" panose="020B0604020202020204" pitchFamily="34" charset="0"/>
              <a:cs typeface="Arial" panose="020B0604020202020204" pitchFamily="34" charset="0"/>
            </a:endParaRPr>
          </a:p>
        </p:txBody>
      </p:sp>
      <p:sp>
        <p:nvSpPr>
          <p:cNvPr id="81" name="Google Shape;81;p17"/>
          <p:cNvSpPr txBox="1"/>
          <p:nvPr>
            <p:ph type="body" idx="1"/>
          </p:nvPr>
        </p:nvSpPr>
        <p:spPr>
          <a:xfrm>
            <a:off x="361100" y="12145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1"/>
                </a:solidFill>
                <a:highlight>
                  <a:srgbClr val="FFFFFF"/>
                </a:highlight>
                <a:latin typeface="Times New Roman" panose="02020603050405020304" charset="0"/>
                <a:ea typeface="Arial" panose="020B0604020202020204"/>
                <a:cs typeface="Times New Roman" panose="02020603050405020304" charset="0"/>
                <a:sym typeface="Arial" panose="020B0604020202020204"/>
              </a:rPr>
              <a:t>It‘s a landmark’s facial detector with pre-trained models, the dlib is used to estimate the location of 68 coordinates (x, y) that map the facial points on a person’s face like image below.Since development began in 2002, Dlib has grown to include a wide variety of tools. As of 2016, it contains software components for dealing with </a:t>
            </a:r>
            <a:r>
              <a:rPr lang="en-GB" sz="1200" u="sng">
                <a:solidFill>
                  <a:schemeClr val="bg2"/>
                </a:solidFill>
                <a:highlight>
                  <a:srgbClr val="FFFFFF"/>
                </a:highlight>
                <a:uFill>
                  <a:noFill/>
                </a:uFill>
                <a:latin typeface="Times New Roman" panose="02020603050405020304" charset="0"/>
                <a:ea typeface="Arial" panose="020B0604020202020204"/>
                <a:cs typeface="Times New Roman" panose="02020603050405020304" charset="0"/>
                <a:sym typeface="Arial" panose="020B0604020202020204"/>
                <a:hlinkClick r:id="rId1"/>
              </a:rPr>
              <a:t>networking</a:t>
            </a:r>
            <a:r>
              <a:rPr lang="en-GB" sz="1200">
                <a:solidFill>
                  <a:schemeClr val="accent1"/>
                </a:solidFill>
                <a:highlight>
                  <a:srgbClr val="FFFFFF"/>
                </a:highlight>
                <a:latin typeface="Times New Roman" panose="02020603050405020304" charset="0"/>
                <a:ea typeface="Arial" panose="020B0604020202020204"/>
                <a:cs typeface="Times New Roman" panose="02020603050405020304" charset="0"/>
                <a:sym typeface="Arial" panose="020B0604020202020204"/>
              </a:rPr>
              <a:t>, </a:t>
            </a:r>
            <a:r>
              <a:rPr lang="en-GB" sz="1200">
                <a:solidFill>
                  <a:schemeClr val="accent1"/>
                </a:solidFill>
                <a:highlight>
                  <a:srgbClr val="FFFFFF"/>
                </a:highlight>
                <a:uFill>
                  <a:noFill/>
                </a:uFill>
                <a:latin typeface="Times New Roman" panose="02020603050405020304" charset="0"/>
                <a:ea typeface="Arial" panose="020B0604020202020204"/>
                <a:cs typeface="Times New Roman" panose="02020603050405020304" charset="0"/>
                <a:sym typeface="Arial" panose="020B0604020202020204"/>
                <a:hlinkClick r:id="rId2"/>
              </a:rPr>
              <a:t>threads</a:t>
            </a:r>
            <a:r>
              <a:rPr lang="en-GB" sz="1200">
                <a:solidFill>
                  <a:schemeClr val="accent1"/>
                </a:solidFill>
                <a:highlight>
                  <a:srgbClr val="FFFFFF"/>
                </a:highlight>
                <a:latin typeface="Times New Roman" panose="02020603050405020304" charset="0"/>
                <a:ea typeface="Arial" panose="020B0604020202020204"/>
                <a:cs typeface="Times New Roman" panose="02020603050405020304" charset="0"/>
                <a:sym typeface="Arial" panose="020B0604020202020204"/>
              </a:rPr>
              <a:t>, </a:t>
            </a:r>
            <a:r>
              <a:rPr lang="en-GB" sz="1200">
                <a:solidFill>
                  <a:schemeClr val="accent1"/>
                </a:solidFill>
                <a:highlight>
                  <a:srgbClr val="FFFFFF"/>
                </a:highlight>
                <a:uFill>
                  <a:noFill/>
                </a:uFill>
                <a:latin typeface="Times New Roman" panose="02020603050405020304" charset="0"/>
                <a:ea typeface="Arial" panose="020B0604020202020204"/>
                <a:cs typeface="Times New Roman" panose="02020603050405020304" charset="0"/>
                <a:sym typeface="Arial" panose="020B0604020202020204"/>
                <a:hlinkClick r:id="rId3"/>
              </a:rPr>
              <a:t>graphical user interfaces</a:t>
            </a:r>
            <a:r>
              <a:rPr lang="en-GB" sz="1200">
                <a:solidFill>
                  <a:schemeClr val="accent1"/>
                </a:solidFill>
                <a:highlight>
                  <a:srgbClr val="FFFFFF"/>
                </a:highlight>
                <a:latin typeface="Times New Roman" panose="02020603050405020304" charset="0"/>
                <a:ea typeface="Arial" panose="020B0604020202020204"/>
                <a:cs typeface="Times New Roman" panose="02020603050405020304" charset="0"/>
                <a:sym typeface="Arial" panose="020B0604020202020204"/>
              </a:rPr>
              <a:t>, </a:t>
            </a:r>
            <a:r>
              <a:rPr lang="en-GB" sz="1200">
                <a:solidFill>
                  <a:schemeClr val="accent1"/>
                </a:solidFill>
                <a:highlight>
                  <a:srgbClr val="FFFFFF"/>
                </a:highlight>
                <a:uFill>
                  <a:noFill/>
                </a:uFill>
                <a:latin typeface="Times New Roman" panose="02020603050405020304" charset="0"/>
                <a:ea typeface="Arial" panose="020B0604020202020204"/>
                <a:cs typeface="Times New Roman" panose="02020603050405020304" charset="0"/>
                <a:sym typeface="Arial" panose="020B0604020202020204"/>
                <a:hlinkClick r:id="rId4"/>
              </a:rPr>
              <a:t>data structures</a:t>
            </a:r>
            <a:r>
              <a:rPr lang="en-GB" sz="1200">
                <a:solidFill>
                  <a:schemeClr val="accent1"/>
                </a:solidFill>
                <a:highlight>
                  <a:srgbClr val="FFFFFF"/>
                </a:highlight>
                <a:latin typeface="Times New Roman" panose="02020603050405020304" charset="0"/>
                <a:ea typeface="Arial" panose="020B0604020202020204"/>
                <a:cs typeface="Times New Roman" panose="02020603050405020304" charset="0"/>
                <a:sym typeface="Arial" panose="020B0604020202020204"/>
              </a:rPr>
              <a:t>, </a:t>
            </a:r>
            <a:r>
              <a:rPr lang="en-GB" sz="1200">
                <a:solidFill>
                  <a:schemeClr val="accent1"/>
                </a:solidFill>
                <a:highlight>
                  <a:srgbClr val="FFFFFF"/>
                </a:highlight>
                <a:uFill>
                  <a:noFill/>
                </a:uFill>
                <a:latin typeface="Times New Roman" panose="02020603050405020304" charset="0"/>
                <a:ea typeface="Arial" panose="020B0604020202020204"/>
                <a:cs typeface="Times New Roman" panose="02020603050405020304" charset="0"/>
                <a:sym typeface="Arial" panose="020B0604020202020204"/>
                <a:hlinkClick r:id="rId5"/>
              </a:rPr>
              <a:t>linear algebra</a:t>
            </a:r>
            <a:r>
              <a:rPr lang="en-GB" sz="1200">
                <a:solidFill>
                  <a:schemeClr val="accent1"/>
                </a:solidFill>
                <a:highlight>
                  <a:srgbClr val="FFFFFF"/>
                </a:highlight>
                <a:latin typeface="Times New Roman" panose="02020603050405020304" charset="0"/>
                <a:ea typeface="Arial" panose="020B0604020202020204"/>
                <a:cs typeface="Times New Roman" panose="02020603050405020304" charset="0"/>
                <a:sym typeface="Arial" panose="020B0604020202020204"/>
              </a:rPr>
              <a:t>, </a:t>
            </a:r>
            <a:r>
              <a:rPr lang="en-GB" sz="1200">
                <a:solidFill>
                  <a:schemeClr val="accent1"/>
                </a:solidFill>
                <a:highlight>
                  <a:srgbClr val="FFFFFF"/>
                </a:highlight>
                <a:uFill>
                  <a:noFill/>
                </a:uFill>
                <a:latin typeface="Times New Roman" panose="02020603050405020304" charset="0"/>
                <a:ea typeface="Arial" panose="020B0604020202020204"/>
                <a:cs typeface="Times New Roman" panose="02020603050405020304" charset="0"/>
                <a:sym typeface="Arial" panose="020B0604020202020204"/>
                <a:hlinkClick r:id="rId6"/>
              </a:rPr>
              <a:t>machine learning</a:t>
            </a:r>
            <a:r>
              <a:rPr lang="en-GB" sz="1200">
                <a:solidFill>
                  <a:schemeClr val="accent1"/>
                </a:solidFill>
                <a:highlight>
                  <a:srgbClr val="FFFFFF"/>
                </a:highlight>
                <a:latin typeface="Times New Roman" panose="02020603050405020304" charset="0"/>
                <a:ea typeface="Arial" panose="020B0604020202020204"/>
                <a:cs typeface="Times New Roman" panose="02020603050405020304" charset="0"/>
                <a:sym typeface="Arial" panose="020B0604020202020204"/>
              </a:rPr>
              <a:t>, </a:t>
            </a:r>
            <a:r>
              <a:rPr lang="en-GB" sz="1200">
                <a:solidFill>
                  <a:schemeClr val="accent1"/>
                </a:solidFill>
                <a:highlight>
                  <a:srgbClr val="FFFFFF"/>
                </a:highlight>
                <a:uFill>
                  <a:noFill/>
                </a:uFill>
                <a:latin typeface="Times New Roman" panose="02020603050405020304" charset="0"/>
                <a:ea typeface="Arial" panose="020B0604020202020204"/>
                <a:cs typeface="Times New Roman" panose="02020603050405020304" charset="0"/>
                <a:sym typeface="Arial" panose="020B0604020202020204"/>
                <a:hlinkClick r:id="rId7"/>
              </a:rPr>
              <a:t>image processing</a:t>
            </a:r>
            <a:r>
              <a:rPr lang="en-GB" sz="1200">
                <a:solidFill>
                  <a:schemeClr val="accent1"/>
                </a:solidFill>
                <a:highlight>
                  <a:srgbClr val="FFFFFF"/>
                </a:highlight>
                <a:latin typeface="Times New Roman" panose="02020603050405020304" charset="0"/>
                <a:ea typeface="Arial" panose="020B0604020202020204"/>
                <a:cs typeface="Times New Roman" panose="02020603050405020304" charset="0"/>
                <a:sym typeface="Arial" panose="020B0604020202020204"/>
              </a:rPr>
              <a:t>, </a:t>
            </a:r>
            <a:r>
              <a:rPr lang="en-GB" sz="1200">
                <a:solidFill>
                  <a:schemeClr val="accent1"/>
                </a:solidFill>
                <a:highlight>
                  <a:srgbClr val="FFFFFF"/>
                </a:highlight>
                <a:uFill>
                  <a:noFill/>
                </a:uFill>
                <a:latin typeface="Times New Roman" panose="02020603050405020304" charset="0"/>
                <a:ea typeface="Arial" panose="020B0604020202020204"/>
                <a:cs typeface="Times New Roman" panose="02020603050405020304" charset="0"/>
                <a:sym typeface="Arial" panose="020B0604020202020204"/>
                <a:hlinkClick r:id="rId8"/>
              </a:rPr>
              <a:t>data mining</a:t>
            </a:r>
            <a:r>
              <a:rPr lang="en-GB" sz="1200">
                <a:solidFill>
                  <a:schemeClr val="accent1"/>
                </a:solidFill>
                <a:highlight>
                  <a:srgbClr val="FFFFFF"/>
                </a:highlight>
                <a:latin typeface="Times New Roman" panose="02020603050405020304" charset="0"/>
                <a:ea typeface="Arial" panose="020B0604020202020204"/>
                <a:cs typeface="Times New Roman" panose="02020603050405020304" charset="0"/>
                <a:sym typeface="Arial" panose="020B0604020202020204"/>
              </a:rPr>
              <a:t>, </a:t>
            </a:r>
            <a:r>
              <a:rPr lang="en-GB" sz="1200">
                <a:solidFill>
                  <a:schemeClr val="accent1"/>
                </a:solidFill>
                <a:highlight>
                  <a:srgbClr val="FFFFFF"/>
                </a:highlight>
                <a:uFill>
                  <a:noFill/>
                </a:uFill>
                <a:latin typeface="Times New Roman" panose="02020603050405020304" charset="0"/>
                <a:ea typeface="Arial" panose="020B0604020202020204"/>
                <a:cs typeface="Times New Roman" panose="02020603050405020304" charset="0"/>
                <a:sym typeface="Arial" panose="020B0604020202020204"/>
                <a:hlinkClick r:id="rId9"/>
              </a:rPr>
              <a:t>XML</a:t>
            </a:r>
            <a:r>
              <a:rPr lang="en-GB" sz="1200">
                <a:solidFill>
                  <a:schemeClr val="accent1"/>
                </a:solidFill>
                <a:highlight>
                  <a:srgbClr val="FFFFFF"/>
                </a:highlight>
                <a:latin typeface="Times New Roman" panose="02020603050405020304" charset="0"/>
                <a:ea typeface="Arial" panose="020B0604020202020204"/>
                <a:cs typeface="Times New Roman" panose="02020603050405020304" charset="0"/>
                <a:sym typeface="Arial" panose="020B0604020202020204"/>
              </a:rPr>
              <a:t> and text parsing, </a:t>
            </a:r>
            <a:r>
              <a:rPr lang="en-GB" sz="1200">
                <a:solidFill>
                  <a:schemeClr val="accent1"/>
                </a:solidFill>
                <a:highlight>
                  <a:srgbClr val="FFFFFF"/>
                </a:highlight>
                <a:uFill>
                  <a:noFill/>
                </a:uFill>
                <a:latin typeface="Times New Roman" panose="02020603050405020304" charset="0"/>
                <a:ea typeface="Arial" panose="020B0604020202020204"/>
                <a:cs typeface="Times New Roman" panose="02020603050405020304" charset="0"/>
                <a:sym typeface="Arial" panose="020B0604020202020204"/>
                <a:hlinkClick r:id="rId10"/>
              </a:rPr>
              <a:t>numerical optimization</a:t>
            </a:r>
            <a:r>
              <a:rPr lang="en-GB" sz="1200">
                <a:solidFill>
                  <a:schemeClr val="accent1"/>
                </a:solidFill>
                <a:highlight>
                  <a:srgbClr val="FFFFFF"/>
                </a:highlight>
                <a:latin typeface="Times New Roman" panose="02020603050405020304" charset="0"/>
                <a:ea typeface="Arial" panose="020B0604020202020204"/>
                <a:cs typeface="Times New Roman" panose="02020603050405020304" charset="0"/>
                <a:sym typeface="Arial" panose="020B0604020202020204"/>
              </a:rPr>
              <a:t>, </a:t>
            </a:r>
            <a:r>
              <a:rPr lang="en-GB" sz="1200">
                <a:solidFill>
                  <a:schemeClr val="accent1"/>
                </a:solidFill>
                <a:highlight>
                  <a:srgbClr val="FFFFFF"/>
                </a:highlight>
                <a:uFill>
                  <a:noFill/>
                </a:uFill>
                <a:latin typeface="Times New Roman" panose="02020603050405020304" charset="0"/>
                <a:ea typeface="Arial" panose="020B0604020202020204"/>
                <a:cs typeface="Times New Roman" panose="02020603050405020304" charset="0"/>
                <a:sym typeface="Arial" panose="020B0604020202020204"/>
                <a:hlinkClick r:id="rId11"/>
              </a:rPr>
              <a:t>Bayesian networks</a:t>
            </a:r>
            <a:r>
              <a:rPr lang="en-GB" sz="1200">
                <a:solidFill>
                  <a:schemeClr val="accent1"/>
                </a:solidFill>
                <a:highlight>
                  <a:srgbClr val="FFFFFF"/>
                </a:highlight>
                <a:latin typeface="Times New Roman" panose="02020603050405020304" charset="0"/>
                <a:ea typeface="Arial" panose="020B0604020202020204"/>
                <a:cs typeface="Times New Roman" panose="02020603050405020304" charset="0"/>
                <a:sym typeface="Arial" panose="020B0604020202020204"/>
              </a:rPr>
              <a:t>, and many other tasks.In recent years, much of the development has been focused on creating a broad set of statistical machine learning tools and in 2009 Dlib was published in the </a:t>
            </a:r>
            <a:r>
              <a:rPr lang="en-GB" sz="1200" i="1">
                <a:solidFill>
                  <a:schemeClr val="accent1"/>
                </a:solidFill>
                <a:highlight>
                  <a:srgbClr val="FFFFFF"/>
                </a:highlight>
                <a:uFill>
                  <a:noFill/>
                </a:uFill>
                <a:latin typeface="Times New Roman" panose="02020603050405020304" charset="0"/>
                <a:ea typeface="Arial" panose="020B0604020202020204"/>
                <a:cs typeface="Times New Roman" panose="02020603050405020304" charset="0"/>
                <a:sym typeface="Arial" panose="020B0604020202020204"/>
                <a:hlinkClick r:id="rId12"/>
              </a:rPr>
              <a:t>Journal of Machine Learning Research</a:t>
            </a:r>
            <a:r>
              <a:rPr lang="en-GB" sz="1200">
                <a:solidFill>
                  <a:schemeClr val="accent1"/>
                </a:solidFill>
                <a:highlight>
                  <a:srgbClr val="FFFFFF"/>
                </a:highlight>
                <a:latin typeface="Times New Roman" panose="02020603050405020304" charset="0"/>
                <a:ea typeface="Arial" panose="020B0604020202020204"/>
                <a:cs typeface="Times New Roman" panose="02020603050405020304" charset="0"/>
                <a:sym typeface="Arial" panose="020B0604020202020204"/>
              </a:rPr>
              <a:t>.Since then it has been used in a wide range of domains.</a:t>
            </a:r>
            <a:endParaRPr sz="1200">
              <a:solidFill>
                <a:schemeClr val="accent1"/>
              </a:solidFill>
              <a:highlight>
                <a:srgbClr val="FFFFFF"/>
              </a:highlight>
              <a:latin typeface="Times New Roman" panose="02020603050405020304" charset="0"/>
              <a:ea typeface="Arial" panose="020B0604020202020204"/>
              <a:cs typeface="Times New Roman" panose="02020603050405020304" charset="0"/>
              <a:sym typeface="Arial" panose="020B0604020202020204"/>
            </a:endParaRPr>
          </a:p>
          <a:p>
            <a:pPr marL="0" lvl="0" indent="0" algn="l" rtl="0">
              <a:spcBef>
                <a:spcPts val="1600"/>
              </a:spcBef>
              <a:spcAft>
                <a:spcPts val="0"/>
              </a:spcAft>
              <a:buNone/>
            </a:pPr>
            <a:r>
              <a:rPr lang="en-GB" sz="1400">
                <a:solidFill>
                  <a:schemeClr val="accent1"/>
                </a:solidFill>
                <a:highlight>
                  <a:srgbClr val="FFFFFF"/>
                </a:highlight>
                <a:latin typeface="Times New Roman" panose="02020603050405020304" charset="0"/>
                <a:ea typeface="Georgia" panose="02040502050405020303"/>
                <a:cs typeface="Times New Roman" panose="02020603050405020304" charset="0"/>
                <a:sym typeface="Georgia" panose="02040502050405020303"/>
              </a:rPr>
              <a:t>Installing the dependencies-</a:t>
            </a:r>
            <a:endParaRPr sz="1400">
              <a:solidFill>
                <a:schemeClr val="accent1"/>
              </a:solidFill>
              <a:highlight>
                <a:srgbClr val="FFFFFF"/>
              </a:highlight>
              <a:latin typeface="Times New Roman" panose="02020603050405020304" charset="0"/>
              <a:ea typeface="Georgia" panose="02040502050405020303"/>
              <a:cs typeface="Times New Roman" panose="02020603050405020304" charset="0"/>
              <a:sym typeface="Georgia" panose="02040502050405020303"/>
            </a:endParaRPr>
          </a:p>
          <a:p>
            <a:pPr marL="0" lvl="0" indent="0" algn="l" rtl="0">
              <a:spcBef>
                <a:spcPts val="1600"/>
              </a:spcBef>
              <a:spcAft>
                <a:spcPts val="0"/>
              </a:spcAft>
              <a:buNone/>
            </a:pPr>
            <a:r>
              <a:rPr lang="en-GB" sz="1400">
                <a:solidFill>
                  <a:schemeClr val="accent1"/>
                </a:solidFill>
                <a:highlight>
                  <a:srgbClr val="FFFFFF"/>
                </a:highlight>
                <a:latin typeface="Times New Roman" panose="02020603050405020304" charset="0"/>
                <a:ea typeface="Georgia" panose="02040502050405020303"/>
                <a:cs typeface="Times New Roman" panose="02020603050405020304" charset="0"/>
                <a:sym typeface="Georgia" panose="02040502050405020303"/>
              </a:rPr>
              <a:t>                  </a:t>
            </a:r>
            <a:r>
              <a:rPr lang="en-GB" sz="1400">
                <a:solidFill>
                  <a:schemeClr val="accent1"/>
                </a:solidFill>
                <a:latin typeface="Times New Roman" panose="02020603050405020304" charset="0"/>
                <a:ea typeface="Courier New" panose="02070309020205020404"/>
                <a:cs typeface="Times New Roman" panose="02020603050405020304" charset="0"/>
                <a:sym typeface="Courier New" panose="02070309020205020404"/>
              </a:rPr>
              <a:t>pip install numpy opencv-python dlib imutils</a:t>
            </a:r>
            <a:endParaRPr sz="1400">
              <a:solidFill>
                <a:schemeClr val="accent1"/>
              </a:solidFill>
              <a:latin typeface="Times New Roman" panose="02020603050405020304" charset="0"/>
              <a:ea typeface="Courier New" panose="02070309020205020404"/>
              <a:cs typeface="Times New Roman" panose="02020603050405020304" charset="0"/>
              <a:sym typeface="Courier New" panose="02070309020205020404"/>
            </a:endParaRPr>
          </a:p>
          <a:p>
            <a:pPr marL="0" lvl="0" indent="0" algn="l" rtl="0">
              <a:spcBef>
                <a:spcPts val="1600"/>
              </a:spcBef>
              <a:spcAft>
                <a:spcPts val="1600"/>
              </a:spcAft>
              <a:buNone/>
            </a:pPr>
            <a:endParaRPr sz="1400">
              <a:solidFill>
                <a:schemeClr val="accent1"/>
              </a:solidFill>
              <a:highlight>
                <a:srgbClr val="FFFFFF"/>
              </a:highlight>
              <a:latin typeface="Times New Roman" panose="02020603050405020304" charset="0"/>
              <a:ea typeface="Courier New" panose="02070309020205020404"/>
              <a:cs typeface="Times New Roman" panose="02020603050405020304" charset="0"/>
              <a:sym typeface="Courier New" panose="020703090202050204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30125"/>
            <a:ext cx="8520600" cy="8010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sz="3200">
                <a:solidFill>
                  <a:schemeClr val="accent1"/>
                </a:solidFill>
                <a:latin typeface="Arial" panose="020B0604020202020204" pitchFamily="34" charset="0"/>
                <a:cs typeface="Arial" panose="020B0604020202020204" pitchFamily="34" charset="0"/>
              </a:rPr>
              <a:t>FACE DETECTION</a:t>
            </a:r>
            <a:r>
              <a:rPr lang="en-US" altLang="en-GB" sz="3200">
                <a:solidFill>
                  <a:schemeClr val="accent1"/>
                </a:solidFill>
                <a:latin typeface="Arial" panose="020B0604020202020204" pitchFamily="34" charset="0"/>
                <a:cs typeface="Arial" panose="020B0604020202020204" pitchFamily="34" charset="0"/>
              </a:rPr>
              <a:t>:</a:t>
            </a:r>
            <a:endParaRPr sz="3200">
              <a:solidFill>
                <a:schemeClr val="dk1"/>
              </a:solidFill>
              <a:latin typeface="Arial" panose="020B0604020202020204" pitchFamily="34" charset="0"/>
              <a:cs typeface="Arial" panose="020B0604020202020204" pitchFamily="34" charset="0"/>
            </a:endParaRPr>
          </a:p>
          <a:p>
            <a:pPr marL="0" lvl="0" indent="0" algn="l" rtl="0">
              <a:spcBef>
                <a:spcPts val="1200"/>
              </a:spcBef>
              <a:spcAft>
                <a:spcPts val="0"/>
              </a:spcAft>
              <a:buNone/>
            </a:pPr>
            <a:endParaRPr sz="3200">
              <a:latin typeface="Arial" panose="020B0604020202020204" pitchFamily="34" charset="0"/>
              <a:cs typeface="Arial" panose="020B0604020202020204" pitchFamily="34" charset="0"/>
            </a:endParaRPr>
          </a:p>
        </p:txBody>
      </p:sp>
      <p:sp>
        <p:nvSpPr>
          <p:cNvPr id="87" name="Google Shape;87;p18"/>
          <p:cNvSpPr txBox="1"/>
          <p:nvPr>
            <p:ph type="body" idx="1"/>
          </p:nvPr>
        </p:nvSpPr>
        <p:spPr>
          <a:xfrm>
            <a:off x="347075" y="988125"/>
            <a:ext cx="8520600" cy="3340200"/>
          </a:xfrm>
          <a:prstGeom prst="rect">
            <a:avLst/>
          </a:prstGeom>
        </p:spPr>
        <p:txBody>
          <a:bodyPr spcFirstLastPara="1" wrap="square" lIns="91425" tIns="91425" rIns="91425" bIns="91425" anchor="t" anchorCtr="0">
            <a:noAutofit/>
          </a:bodyPr>
          <a:lstStyle/>
          <a:p>
            <a:pPr marL="177800" marR="685800" lvl="0" indent="0" algn="l" rtl="0">
              <a:lnSpc>
                <a:spcPct val="150000"/>
              </a:lnSpc>
              <a:spcBef>
                <a:spcPts val="1200"/>
              </a:spcBef>
              <a:spcAft>
                <a:spcPts val="0"/>
              </a:spcAft>
              <a:buNone/>
            </a:pPr>
            <a:r>
              <a:rPr lang="en-GB" sz="1200">
                <a:solidFill>
                  <a:srgbClr val="000000"/>
                </a:solidFill>
                <a:latin typeface="Times New Roman" panose="02020603050405020304" charset="0"/>
                <a:ea typeface="Arial" panose="020B0604020202020204"/>
                <a:cs typeface="Times New Roman" panose="02020603050405020304" charset="0"/>
                <a:sym typeface="Arial" panose="020B0604020202020204"/>
              </a:rPr>
              <a:t>Face detection involves separating image windows into two classes; one containing faces (tarning the background (clutter). It is difficult because although commonalities exist between faces, they can vary considerably in terms of age, skin colour and facial expression. The problem is further complicated by differing lighting conditions, image qualities and geometries, as well as the possibility of partial occlusion and disguise. An ideal face detector would therefore be able to detect the presence of any face under any set of lighting conditions, upon any background. The face detection task can be broken down into two steps.</a:t>
            </a:r>
            <a:endParaRPr sz="120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a:p>
            <a:pPr marL="177800" marR="685800" lvl="0" indent="0" algn="l" rtl="0">
              <a:lnSpc>
                <a:spcPct val="150000"/>
              </a:lnSpc>
              <a:spcBef>
                <a:spcPts val="1200"/>
              </a:spcBef>
              <a:spcAft>
                <a:spcPts val="0"/>
              </a:spcAft>
              <a:buNone/>
            </a:pPr>
            <a:r>
              <a:rPr lang="en-GB" sz="1200">
                <a:solidFill>
                  <a:srgbClr val="000000"/>
                </a:solidFill>
                <a:latin typeface="Times New Roman" panose="02020603050405020304" charset="0"/>
                <a:ea typeface="Arial" panose="020B0604020202020204"/>
                <a:cs typeface="Times New Roman" panose="02020603050405020304" charset="0"/>
                <a:sym typeface="Arial" panose="020B0604020202020204"/>
              </a:rPr>
              <a:t> </a:t>
            </a:r>
            <a:endParaRPr sz="120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a:p>
            <a:pPr marL="177800" marR="685800" lvl="0" indent="0" algn="l" rtl="0">
              <a:lnSpc>
                <a:spcPct val="150000"/>
              </a:lnSpc>
              <a:spcBef>
                <a:spcPts val="1200"/>
              </a:spcBef>
              <a:spcAft>
                <a:spcPts val="0"/>
              </a:spcAft>
              <a:buNone/>
            </a:pPr>
            <a:r>
              <a:rPr lang="en-GB" sz="1200">
                <a:solidFill>
                  <a:srgbClr val="000000"/>
                </a:solidFill>
                <a:latin typeface="Times New Roman" panose="02020603050405020304" charset="0"/>
                <a:ea typeface="Arial" panose="020B0604020202020204"/>
                <a:cs typeface="Times New Roman" panose="02020603050405020304" charset="0"/>
                <a:sym typeface="Arial" panose="020B0604020202020204"/>
              </a:rPr>
              <a:t>The first step is a classification task that takes some arbitrary image as input and outputs a binary value of yes or no, indicating whether there are any faces present in the image. The second step is the face localization task that aims to take an image as input and output the location of any face or faces within that image as some bounding box with (x, y, width, height).</a:t>
            </a:r>
            <a:endParaRPr sz="120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a:p>
            <a:pPr marL="0" lvl="0" indent="0" algn="l" rtl="0">
              <a:spcBef>
                <a:spcPts val="1200"/>
              </a:spcBef>
              <a:spcAft>
                <a:spcPts val="1600"/>
              </a:spcAft>
              <a:buNone/>
            </a:pPr>
            <a:endParaRPr sz="1400">
              <a:latin typeface="Times New Roman" panose="02020603050405020304" charset="0"/>
              <a:ea typeface="Amatic SC" panose="00000500000000000000"/>
              <a:cs typeface="Times New Roman" panose="02020603050405020304" charset="0"/>
              <a:sym typeface="Amatic SC" panose="000005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19"/>
          <p:cNvSpPr txBox="1"/>
          <p:nvPr>
            <p:ph type="body" idx="1"/>
          </p:nvPr>
        </p:nvSpPr>
        <p:spPr>
          <a:xfrm>
            <a:off x="184350" y="261775"/>
            <a:ext cx="8520600" cy="433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b="1">
                <a:solidFill>
                  <a:srgbClr val="000000"/>
                </a:solidFill>
                <a:latin typeface="Arial" panose="020B0604020202020204"/>
                <a:ea typeface="Arial" panose="020B0604020202020204"/>
                <a:cs typeface="Arial" panose="020B0604020202020204"/>
                <a:sym typeface="Arial" panose="020B0604020202020204"/>
              </a:rPr>
              <a:t> </a:t>
            </a:r>
            <a:endParaRPr sz="1200" b="1">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400"/>
              </a:spcBef>
              <a:spcAft>
                <a:spcPts val="0"/>
              </a:spcAft>
              <a:buNone/>
            </a:pPr>
            <a:r>
              <a:rPr lang="en-GB" sz="1200">
                <a:solidFill>
                  <a:srgbClr val="000000"/>
                </a:solidFill>
                <a:latin typeface="Arial" panose="020B0604020202020204"/>
                <a:ea typeface="Arial" panose="020B0604020202020204"/>
                <a:cs typeface="Arial" panose="020B0604020202020204"/>
                <a:sym typeface="Arial" panose="020B0604020202020204"/>
              </a:rPr>
              <a:t>The face detection system can be divided into the following steps :-</a:t>
            </a:r>
            <a:endParaRPr sz="12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400"/>
              </a:spcBef>
              <a:spcAft>
                <a:spcPts val="0"/>
              </a:spcAft>
              <a:buNone/>
            </a:pPr>
            <a:r>
              <a:rPr lang="en-GB" sz="1250">
                <a:solidFill>
                  <a:srgbClr val="000000"/>
                </a:solidFill>
                <a:latin typeface="Arial" panose="020B0604020202020204"/>
                <a:ea typeface="Arial" panose="020B0604020202020204"/>
                <a:cs typeface="Arial" panose="020B0604020202020204"/>
                <a:sym typeface="Arial" panose="020B0604020202020204"/>
              </a:rPr>
              <a:t> </a:t>
            </a:r>
            <a:endParaRPr sz="1250">
              <a:solidFill>
                <a:srgbClr val="000000"/>
              </a:solidFill>
              <a:latin typeface="Arial" panose="020B0604020202020204"/>
              <a:ea typeface="Arial" panose="020B0604020202020204"/>
              <a:cs typeface="Arial" panose="020B0604020202020204"/>
              <a:sym typeface="Arial" panose="020B0604020202020204"/>
            </a:endParaRPr>
          </a:p>
          <a:p>
            <a:pPr marL="177800" marR="609600" lvl="0" indent="0" algn="just" rtl="0">
              <a:lnSpc>
                <a:spcPct val="150000"/>
              </a:lnSpc>
              <a:spcBef>
                <a:spcPts val="1200"/>
              </a:spcBef>
              <a:spcAft>
                <a:spcPts val="0"/>
              </a:spcAft>
              <a:buNone/>
            </a:pPr>
            <a:r>
              <a:rPr lang="en-GB" sz="1200">
                <a:solidFill>
                  <a:srgbClr val="000000"/>
                </a:solidFill>
                <a:latin typeface="Arial" panose="020B0604020202020204"/>
                <a:ea typeface="Arial" panose="020B0604020202020204"/>
                <a:cs typeface="Arial" panose="020B0604020202020204"/>
                <a:sym typeface="Arial" panose="020B0604020202020204"/>
              </a:rPr>
              <a:t>1. Pre-Processing: To reduce the variability in the faces, the images are processed before they are fed into the network. All positive examples that is the face images are obtained by cropping </a:t>
            </a:r>
            <a:r>
              <a:rPr lang="en-GB" sz="1100">
                <a:solidFill>
                  <a:srgbClr val="000000"/>
                </a:solidFill>
                <a:latin typeface="Arial" panose="020B0604020202020204"/>
                <a:ea typeface="Arial" panose="020B0604020202020204"/>
                <a:cs typeface="Arial" panose="020B0604020202020204"/>
                <a:sym typeface="Arial" panose="020B0604020202020204"/>
              </a:rPr>
              <a:t>images with frontal faces to include only the front view. All the cropped images are then corrected for lighting through standard algorithms.</a:t>
            </a:r>
            <a:endParaRPr sz="1100">
              <a:solidFill>
                <a:srgbClr val="000000"/>
              </a:solidFill>
              <a:latin typeface="Arial" panose="020B0604020202020204"/>
              <a:ea typeface="Arial" panose="020B0604020202020204"/>
              <a:cs typeface="Arial" panose="020B0604020202020204"/>
              <a:sym typeface="Arial" panose="020B0604020202020204"/>
            </a:endParaRPr>
          </a:p>
          <a:p>
            <a:pPr marL="177800" marR="609600" lvl="0" indent="38100" algn="just" rtl="0">
              <a:lnSpc>
                <a:spcPct val="150000"/>
              </a:lnSpc>
              <a:spcBef>
                <a:spcPts val="1200"/>
              </a:spcBef>
              <a:spcAft>
                <a:spcPts val="0"/>
              </a:spcAft>
              <a:buNone/>
            </a:pPr>
            <a:r>
              <a:rPr lang="en-GB" sz="1200">
                <a:solidFill>
                  <a:srgbClr val="000000"/>
                </a:solidFill>
                <a:latin typeface="Arial" panose="020B0604020202020204"/>
                <a:ea typeface="Arial" panose="020B0604020202020204"/>
                <a:cs typeface="Arial" panose="020B0604020202020204"/>
                <a:sym typeface="Arial" panose="020B0604020202020204"/>
              </a:rPr>
              <a:t>2. Classification: Neural networks are implemented to classify the images as faces or nonfaces by training on these examples. We use both our implementation of the neural network provided by the dlib for this task. Different network configurations are experimented with to optimize the results.</a:t>
            </a:r>
            <a:endParaRPr sz="12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200">
                <a:solidFill>
                  <a:srgbClr val="000000"/>
                </a:solidFill>
                <a:latin typeface="Arial" panose="020B0604020202020204"/>
                <a:ea typeface="Arial" panose="020B0604020202020204"/>
                <a:cs typeface="Arial" panose="020B0604020202020204"/>
                <a:sym typeface="Arial" panose="020B0604020202020204"/>
              </a:rPr>
              <a:t>   3.Localization: The trained neural network is then used to search for faces in an image and if present localize them in a    bounding box. Various Feature of Face on which the work has done on:- Position Scale Orientation Illuminati</a:t>
            </a:r>
            <a:endParaRPr sz="12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160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198525" y="257475"/>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a:solidFill>
                  <a:schemeClr val="accent1"/>
                </a:solidFill>
                <a:latin typeface="Arial" panose="020B0604020202020204" pitchFamily="34" charset="0"/>
                <a:cs typeface="Arial" panose="020B0604020202020204" pitchFamily="34" charset="0"/>
              </a:rPr>
              <a:t>Deep learning:</a:t>
            </a:r>
            <a:endParaRPr lang="en-GB" sz="3200">
              <a:solidFill>
                <a:schemeClr val="accent1"/>
              </a:solidFill>
              <a:latin typeface="Arial" panose="020B0604020202020204" pitchFamily="34" charset="0"/>
              <a:cs typeface="Arial" panose="020B0604020202020204" pitchFamily="34" charset="0"/>
            </a:endParaRPr>
          </a:p>
        </p:txBody>
      </p:sp>
      <p:sp>
        <p:nvSpPr>
          <p:cNvPr id="98" name="Google Shape;98;p20"/>
          <p:cNvSpPr txBox="1"/>
          <p:nvPr>
            <p:ph type="body" idx="1"/>
          </p:nvPr>
        </p:nvSpPr>
        <p:spPr>
          <a:xfrm>
            <a:off x="198525" y="121452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rgbClr val="000000"/>
                </a:solidFill>
                <a:highlight>
                  <a:srgbClr val="FFFFFF"/>
                </a:highlight>
                <a:latin typeface="Times New Roman" panose="02020603050405020304" charset="0"/>
                <a:ea typeface="Georgia" panose="02040502050405020303"/>
                <a:cs typeface="Times New Roman" panose="02020603050405020304" charset="0"/>
                <a:sym typeface="Georgia" panose="02040502050405020303"/>
              </a:rPr>
              <a:t>Deep Learning is nothing but a standard paradigm of Machine learning, or more precisely — one of its algorithms. For the greatest extent, it is based on a concept of a human brain and the interaction of neurons. If you start googling what Deep learning is, you will notice this super hot word today is far away from being new. Why so? The term itself appeared in the 1980s, but until 2012, there was not enough power to carry out this technology and almost no one paid attention to it.</a:t>
            </a:r>
            <a:endParaRPr sz="1600">
              <a:solidFill>
                <a:srgbClr val="000000"/>
              </a:solidFill>
              <a:highlight>
                <a:srgbClr val="FFFFFF"/>
              </a:highlight>
              <a:latin typeface="Times New Roman" panose="02020603050405020304" charset="0"/>
              <a:ea typeface="Georgia" panose="02040502050405020303"/>
              <a:cs typeface="Times New Roman" panose="02020603050405020304" charset="0"/>
              <a:sym typeface="Georgia" panose="02040502050405020303"/>
            </a:endParaRPr>
          </a:p>
          <a:p>
            <a:pPr marL="0" lvl="0" indent="0" algn="l" rtl="0">
              <a:spcBef>
                <a:spcPts val="1600"/>
              </a:spcBef>
              <a:spcAft>
                <a:spcPts val="1600"/>
              </a:spcAft>
              <a:buNone/>
            </a:pPr>
            <a:r>
              <a:rPr lang="en-GB" sz="1600">
                <a:solidFill>
                  <a:srgbClr val="000000"/>
                </a:solidFill>
                <a:highlight>
                  <a:srgbClr val="FFFFFF"/>
                </a:highlight>
                <a:latin typeface="Times New Roman" panose="02020603050405020304" charset="0"/>
                <a:ea typeface="Georgia" panose="02040502050405020303"/>
                <a:cs typeface="Times New Roman" panose="02020603050405020304" charset="0"/>
                <a:sym typeface="Georgia" panose="02040502050405020303"/>
              </a:rPr>
              <a:t>What happened in 2012? A team led by Dahl won the Merck Molecular Activity Challenge using multi-task deep neural networks to predict the bio-molecular target of one drug. And voila, this caused a significant boom in the mass media scene and so lots of other researchers and developers started to work with it too.</a:t>
            </a:r>
            <a:endParaRPr sz="1600">
              <a:solidFill>
                <a:srgbClr val="000000"/>
              </a:solidFill>
              <a:highlight>
                <a:srgbClr val="FFFFFF"/>
              </a:highlight>
              <a:latin typeface="Times New Roman" panose="02020603050405020304" charset="0"/>
              <a:ea typeface="Georgia" panose="02040502050405020303"/>
              <a:cs typeface="Times New Roman" panose="02020603050405020304" charset="0"/>
              <a:sym typeface="Georgia" panose="02040502050405020303"/>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255970" y="322415"/>
            <a:ext cx="4045200" cy="1533300"/>
          </a:xfrm>
          <a:prstGeom prst="rect">
            <a:avLst/>
          </a:prstGeom>
        </p:spPr>
        <p:txBody>
          <a:bodyPr spcFirstLastPara="1" wrap="square" lIns="91425" tIns="91425" rIns="91425" bIns="91425" anchor="b" anchorCtr="0">
            <a:noAutofit/>
          </a:bodyPr>
          <a:lstStyle/>
          <a:p>
            <a:pPr marL="0" lvl="0" indent="0" algn="l" rtl="0">
              <a:lnSpc>
                <a:spcPct val="112000"/>
              </a:lnSpc>
              <a:spcBef>
                <a:spcPts val="4500"/>
              </a:spcBef>
              <a:spcAft>
                <a:spcPts val="0"/>
              </a:spcAft>
              <a:buNone/>
            </a:pPr>
            <a:r>
              <a:rPr lang="en-IN" altLang="en-GB" sz="2550">
                <a:solidFill>
                  <a:schemeClr val="accent1"/>
                </a:solidFill>
                <a:highlight>
                  <a:srgbClr val="FFFFFF"/>
                </a:highlight>
                <a:latin typeface="Arial" panose="020B0604020202020204" pitchFamily="34" charset="0"/>
                <a:cs typeface="Arial" panose="020B0604020202020204" pitchFamily="34" charset="0"/>
              </a:rPr>
              <a:t>H</a:t>
            </a:r>
            <a:r>
              <a:rPr lang="en-GB" sz="2550">
                <a:solidFill>
                  <a:schemeClr val="accent1"/>
                </a:solidFill>
                <a:highlight>
                  <a:srgbClr val="FFFFFF"/>
                </a:highlight>
                <a:latin typeface="Arial" panose="020B0604020202020204" pitchFamily="34" charset="0"/>
                <a:cs typeface="Arial" panose="020B0604020202020204" pitchFamily="34" charset="0"/>
              </a:rPr>
              <a:t>ow does deep learning work?</a:t>
            </a:r>
            <a:endParaRPr sz="2550">
              <a:solidFill>
                <a:schemeClr val="dk1"/>
              </a:solidFill>
              <a:highlight>
                <a:srgbClr val="FFFFFF"/>
              </a:highlight>
              <a:latin typeface="Arial" panose="020B0604020202020204" pitchFamily="34" charset="0"/>
              <a:cs typeface="Arial" panose="020B0604020202020204" pitchFamily="34" charset="0"/>
            </a:endParaRPr>
          </a:p>
          <a:p>
            <a:pPr marL="0" lvl="0" indent="0" algn="ctr" rtl="0">
              <a:spcBef>
                <a:spcPts val="0"/>
              </a:spcBef>
              <a:spcAft>
                <a:spcPts val="0"/>
              </a:spcAft>
              <a:buNone/>
            </a:pPr>
            <a:endParaRPr>
              <a:latin typeface="Arial" panose="020B0604020202020204" pitchFamily="34" charset="0"/>
              <a:cs typeface="Arial" panose="020B0604020202020204" pitchFamily="34" charset="0"/>
            </a:endParaRPr>
          </a:p>
        </p:txBody>
      </p:sp>
      <p:sp>
        <p:nvSpPr>
          <p:cNvPr id="104" name="Google Shape;104;p21"/>
          <p:cNvSpPr txBox="1"/>
          <p:nvPr>
            <p:ph type="subTitle" idx="1"/>
          </p:nvPr>
        </p:nvSpPr>
        <p:spPr>
          <a:xfrm>
            <a:off x="315025" y="475125"/>
            <a:ext cx="4045200" cy="41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sz="1200">
              <a:solidFill>
                <a:schemeClr val="accent1"/>
              </a:solidFill>
              <a:highlight>
                <a:srgbClr val="FFFFFF"/>
              </a:highlight>
              <a:latin typeface="Times New Roman" panose="02020603050405020304" charset="0"/>
              <a:ea typeface="Amatic SC" panose="00000500000000000000"/>
              <a:cs typeface="Times New Roman" panose="02020603050405020304" charset="0"/>
              <a:sym typeface="Amatic SC" panose="00000500000000000000"/>
            </a:endParaRPr>
          </a:p>
          <a:p>
            <a:pPr marL="0" lvl="0" indent="0" algn="l" rtl="0">
              <a:spcBef>
                <a:spcPts val="0"/>
              </a:spcBef>
              <a:spcAft>
                <a:spcPts val="0"/>
              </a:spcAft>
              <a:buNone/>
            </a:pPr>
            <a:endParaRPr lang="en-GB" sz="1200">
              <a:solidFill>
                <a:schemeClr val="accent1"/>
              </a:solidFill>
              <a:highlight>
                <a:srgbClr val="FFFFFF"/>
              </a:highlight>
              <a:latin typeface="Times New Roman" panose="02020603050405020304" charset="0"/>
              <a:ea typeface="Amatic SC" panose="00000500000000000000"/>
              <a:cs typeface="Times New Roman" panose="02020603050405020304" charset="0"/>
              <a:sym typeface="Amatic SC" panose="00000500000000000000"/>
            </a:endParaRPr>
          </a:p>
          <a:p>
            <a:pPr marL="0" lvl="0" indent="0" algn="l" rtl="0">
              <a:spcBef>
                <a:spcPts val="0"/>
              </a:spcBef>
              <a:spcAft>
                <a:spcPts val="0"/>
              </a:spcAft>
              <a:buNone/>
            </a:pPr>
            <a:endParaRPr lang="en-GB" sz="1200">
              <a:solidFill>
                <a:schemeClr val="accent1"/>
              </a:solidFill>
              <a:highlight>
                <a:srgbClr val="FFFFFF"/>
              </a:highlight>
              <a:latin typeface="Times New Roman" panose="02020603050405020304" charset="0"/>
              <a:ea typeface="Amatic SC" panose="00000500000000000000"/>
              <a:cs typeface="Times New Roman" panose="02020603050405020304" charset="0"/>
              <a:sym typeface="Amatic SC" panose="00000500000000000000"/>
            </a:endParaRPr>
          </a:p>
          <a:p>
            <a:pPr marL="0" lvl="0" indent="0" algn="l" rtl="0">
              <a:spcBef>
                <a:spcPts val="0"/>
              </a:spcBef>
              <a:spcAft>
                <a:spcPts val="0"/>
              </a:spcAft>
              <a:buNone/>
            </a:pPr>
            <a:r>
              <a:rPr lang="en-GB" sz="1200">
                <a:solidFill>
                  <a:schemeClr val="accent1"/>
                </a:solidFill>
                <a:highlight>
                  <a:srgbClr val="FFFFFF"/>
                </a:highlight>
                <a:latin typeface="Times New Roman" panose="02020603050405020304" charset="0"/>
                <a:ea typeface="Amatic SC" panose="00000500000000000000"/>
                <a:cs typeface="Times New Roman" panose="02020603050405020304" charset="0"/>
                <a:sym typeface="Amatic SC" panose="00000500000000000000"/>
              </a:rPr>
              <a:t>Deep learning systems are modeled after the neural networks in the neocortex of the human brain, where higher-level cognition occurs. In the brain, a neuron is a cell that transmits electrical or chemical information. When connected with other neurons, it forms a neural network. In machines, the neurons are virtual — basically bits of code running statistical regressions. String enough of these virtual neurons together and you get a virtual neural network.</a:t>
            </a:r>
            <a:endParaRPr sz="1200">
              <a:solidFill>
                <a:schemeClr val="accent1"/>
              </a:solidFill>
              <a:highlight>
                <a:srgbClr val="FFFFFF"/>
              </a:highlight>
              <a:latin typeface="Times New Roman" panose="02020603050405020304" charset="0"/>
              <a:ea typeface="Amatic SC" panose="00000500000000000000"/>
              <a:cs typeface="Times New Roman" panose="02020603050405020304" charset="0"/>
              <a:sym typeface="Amatic SC" panose="00000500000000000000"/>
            </a:endParaRPr>
          </a:p>
          <a:p>
            <a:pPr marL="0" lvl="0" indent="0" algn="l" rtl="0">
              <a:spcBef>
                <a:spcPts val="0"/>
              </a:spcBef>
              <a:spcAft>
                <a:spcPts val="0"/>
              </a:spcAft>
              <a:buNone/>
            </a:pPr>
            <a:r>
              <a:rPr lang="en-GB" sz="1200">
                <a:solidFill>
                  <a:srgbClr val="000000"/>
                </a:solidFill>
                <a:highlight>
                  <a:srgbClr val="FFFFFF"/>
                </a:highlight>
                <a:latin typeface="Times New Roman" panose="02020603050405020304" charset="0"/>
                <a:ea typeface="Amatic SC" panose="00000500000000000000"/>
                <a:cs typeface="Times New Roman" panose="02020603050405020304" charset="0"/>
                <a:sym typeface="Amatic SC" panose="00000500000000000000"/>
              </a:rPr>
              <a:t>To understand deep learning, imagine a toddler whose first word is a dog. The toddler learns what a dog is (and is not) by pointing to objects and saying the word dog. The parent says, “Yes, that is a dog,” or, “No, that is not a dog.” As the toddler continues to point to objects, he becomes more aware of the features that all dogs possess. What the toddler does, without knowing it, is clarify a complex abstraction (the concept of dog) by building a hierarchy in which each level of abstraction is created with the knowledge that was gained from the preceding layer of the hierarchy</a:t>
            </a:r>
            <a:endParaRPr sz="1200">
              <a:highlight>
                <a:srgbClr val="FFFFFF"/>
              </a:highlight>
              <a:latin typeface="Times New Roman" panose="02020603050405020304" charset="0"/>
              <a:ea typeface="Amatic SC" panose="00000500000000000000"/>
              <a:cs typeface="Times New Roman" panose="02020603050405020304" charset="0"/>
              <a:sym typeface="Amatic SC" panose="00000500000000000000"/>
            </a:endParaRPr>
          </a:p>
        </p:txBody>
      </p:sp>
      <p:sp>
        <p:nvSpPr>
          <p:cNvPr id="105" name="Google Shape;105;p21"/>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p>
        </p:txBody>
      </p:sp>
      <p:pic>
        <p:nvPicPr>
          <p:cNvPr id="106" name="Google Shape;106;p21"/>
          <p:cNvPicPr preferRelativeResize="0"/>
          <p:nvPr/>
        </p:nvPicPr>
        <p:blipFill>
          <a:blip r:embed="rId1"/>
          <a:stretch>
            <a:fillRect/>
          </a:stretch>
        </p:blipFill>
        <p:spPr>
          <a:xfrm>
            <a:off x="4939500" y="724200"/>
            <a:ext cx="3837000" cy="36950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1"/>
                </a:solidFill>
                <a:latin typeface="Arial" panose="020B0604020202020204" pitchFamily="34" charset="0"/>
                <a:cs typeface="Arial" panose="020B0604020202020204" pitchFamily="34" charset="0"/>
              </a:rPr>
              <a:t>Neural network-</a:t>
            </a:r>
            <a:endParaRPr lang="en-GB">
              <a:solidFill>
                <a:schemeClr val="accent1"/>
              </a:solidFill>
              <a:latin typeface="Arial" panose="020B0604020202020204" pitchFamily="34" charset="0"/>
              <a:cs typeface="Arial" panose="020B0604020202020204" pitchFamily="34" charset="0"/>
            </a:endParaRPr>
          </a:p>
        </p:txBody>
      </p:sp>
      <p:sp>
        <p:nvSpPr>
          <p:cNvPr id="112" name="Google Shape;112;p22"/>
          <p:cNvSpPr txBox="1"/>
          <p:nvPr>
            <p:ph type="body" idx="1"/>
          </p:nvPr>
        </p:nvSpPr>
        <p:spPr>
          <a:xfrm>
            <a:off x="311700" y="1030350"/>
            <a:ext cx="8520600" cy="3340200"/>
          </a:xfrm>
          <a:prstGeom prst="rect">
            <a:avLst/>
          </a:prstGeom>
        </p:spPr>
        <p:txBody>
          <a:bodyPr spcFirstLastPara="1" wrap="square" lIns="91425" tIns="91425" rIns="91425" bIns="91425" anchor="t" anchorCtr="0">
            <a:noAutofit/>
          </a:bodyPr>
          <a:lstStyle/>
          <a:p>
            <a:pPr marL="177800" marR="609600" lvl="0" indent="0" algn="just" rtl="0">
              <a:lnSpc>
                <a:spcPct val="150000"/>
              </a:lnSpc>
              <a:spcBef>
                <a:spcPts val="700"/>
              </a:spcBef>
              <a:spcAft>
                <a:spcPts val="0"/>
              </a:spcAft>
              <a:buNone/>
            </a:pPr>
            <a:r>
              <a:rPr lang="en-GB" sz="1200">
                <a:solidFill>
                  <a:srgbClr val="000000"/>
                </a:solidFill>
                <a:latin typeface="Arial" panose="020B0604020202020204"/>
                <a:ea typeface="Arial" panose="020B0604020202020204"/>
                <a:cs typeface="Arial" panose="020B0604020202020204"/>
                <a:sym typeface="Arial" panose="020B0604020202020204"/>
              </a:rPr>
              <a:t>Neural networks gaining much more attention in many pattern recognition problems, such as OCR, object recognition, and autonomous robot driving. Since face detection can be treated as a two class pattern recognition problem, various neural network algorithms have been proposed.</a:t>
            </a:r>
            <a:endParaRPr sz="12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200" b="1">
                <a:solidFill>
                  <a:srgbClr val="000000"/>
                </a:solidFill>
                <a:latin typeface="Arial" panose="020B0604020202020204"/>
                <a:ea typeface="Arial" panose="020B0604020202020204"/>
                <a:cs typeface="Arial" panose="020B0604020202020204"/>
                <a:sym typeface="Arial" panose="020B0604020202020204"/>
              </a:rPr>
              <a:t>   </a:t>
            </a:r>
            <a:r>
              <a:rPr lang="en-GB" sz="1200" b="1" u="sng">
                <a:solidFill>
                  <a:schemeClr val="accent1"/>
                </a:solidFill>
                <a:latin typeface="Arial" panose="020B0604020202020204"/>
                <a:ea typeface="Arial" panose="020B0604020202020204"/>
                <a:cs typeface="Arial" panose="020B0604020202020204"/>
                <a:sym typeface="Arial" panose="020B0604020202020204"/>
              </a:rPr>
              <a:t>The advantage of using neural networks for</a:t>
            </a:r>
            <a:r>
              <a:rPr lang="en-GB" sz="1200" u="sng">
                <a:solidFill>
                  <a:schemeClr val="accent1"/>
                </a:solidFill>
                <a:latin typeface="Arial" panose="020B0604020202020204"/>
                <a:ea typeface="Arial" panose="020B0604020202020204"/>
                <a:cs typeface="Arial" panose="020B0604020202020204"/>
                <a:sym typeface="Arial" panose="020B0604020202020204"/>
              </a:rPr>
              <a:t> </a:t>
            </a:r>
            <a:r>
              <a:rPr lang="en-GB" sz="1200" b="1" u="sng">
                <a:solidFill>
                  <a:schemeClr val="accent1"/>
                </a:solidFill>
                <a:latin typeface="Arial" panose="020B0604020202020204"/>
                <a:ea typeface="Arial" panose="020B0604020202020204"/>
                <a:cs typeface="Arial" panose="020B0604020202020204"/>
                <a:sym typeface="Arial" panose="020B0604020202020204"/>
              </a:rPr>
              <a:t>face detection is:</a:t>
            </a:r>
            <a:endParaRPr sz="1200" b="1" u="sng">
              <a:solidFill>
                <a:schemeClr val="accent1"/>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000">
                <a:solidFill>
                  <a:srgbClr val="000000"/>
                </a:solidFill>
                <a:latin typeface="Arial" panose="020B0604020202020204"/>
                <a:ea typeface="Arial" panose="020B0604020202020204"/>
                <a:cs typeface="Arial" panose="020B0604020202020204"/>
                <a:sym typeface="Arial" panose="020B0604020202020204"/>
              </a:rPr>
              <a:t>The feasibility of training a system to capture the complex class conditional density of face patterns. However, one demerit is that the network architecture has to be extensively tuned (number of layers, number of nodes, learning rates, etc.) to get exceptional performance.In early days most hierarchical neural network was proposed by Agui et al. The first stage having two parallel subnetworks in which   the inputs are filtered intensity values from an original image. The inputs to the second stage network consist of the outputs from the sub networks and extracted feature values. An output at the second stage shows the presence of a face in the input region. Propp and Samal developed one of the earliest neural networks for face  detection. Their network consists of four layers with 1,024 input units, 256 units in the first hidden layer, eight units in the second hidden layer, and two output units. Feraud and Bernier presented a detection method using auto associative neural networks. The idea is based on which shows an auto associative network with five layers is able to perform a nonlinear principal component analysis. One auto associative network is used to detect frontal- view faces and another one is used to detect faces turned up to 60 degrees to the left and right of the frontal view. After that Lin et al. presented a face detection system using probabilistic decision-based neural network (PDBNN). The architecture of PDBNN is similar to a radial basis function (RBF) network with modified learning rules and probabilistic interpretation.</a:t>
            </a:r>
            <a:endParaRPr sz="10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endParaRPr sz="1100">
              <a:solidFill>
                <a:srgbClr val="000000"/>
              </a:solidFill>
              <a:latin typeface="Arial" panose="020B0604020202020204"/>
              <a:ea typeface="Arial" panose="020B0604020202020204"/>
              <a:cs typeface="Arial" panose="020B0604020202020204"/>
              <a:sym typeface="Arial" panose="020B0604020202020204"/>
            </a:endParaRPr>
          </a:p>
          <a:p>
            <a:pPr marL="177800" marR="609600" lvl="0" indent="0" algn="just" rtl="0">
              <a:lnSpc>
                <a:spcPct val="150000"/>
              </a:lnSpc>
              <a:spcBef>
                <a:spcPts val="1200"/>
              </a:spcBef>
              <a:spcAft>
                <a:spcPts val="0"/>
              </a:spcAft>
              <a:buNone/>
            </a:pPr>
            <a:endParaRPr sz="12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1600"/>
              </a:spcAft>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237200" y="34300"/>
            <a:ext cx="4045200" cy="1710300"/>
          </a:xfrm>
          <a:prstGeom prst="rect">
            <a:avLst/>
          </a:prstGeom>
        </p:spPr>
        <p:txBody>
          <a:bodyPr spcFirstLastPara="1" wrap="square" lIns="91425" tIns="91425" rIns="91425" bIns="91425" anchor="b" anchorCtr="0">
            <a:noAutofit/>
          </a:bodyPr>
          <a:lstStyle/>
          <a:p>
            <a:pPr marL="0" lvl="0" indent="0" algn="l" rtl="0">
              <a:lnSpc>
                <a:spcPct val="112000"/>
              </a:lnSpc>
              <a:spcBef>
                <a:spcPts val="4500"/>
              </a:spcBef>
              <a:spcAft>
                <a:spcPts val="0"/>
              </a:spcAft>
              <a:buNone/>
            </a:pPr>
            <a:r>
              <a:rPr lang="en-GB" sz="2000">
                <a:solidFill>
                  <a:schemeClr val="accent1"/>
                </a:solidFill>
                <a:highlight>
                  <a:srgbClr val="FFFFFF"/>
                </a:highlight>
                <a:latin typeface="Arial" panose="020B0604020202020204" pitchFamily="34" charset="0"/>
                <a:cs typeface="Arial" panose="020B0604020202020204" pitchFamily="34" charset="0"/>
              </a:rPr>
              <a:t>Key Steps to Detect a Face from a Photo-</a:t>
            </a:r>
            <a:endParaRPr sz="2550">
              <a:solidFill>
                <a:schemeClr val="dk1"/>
              </a:solidFill>
              <a:highlight>
                <a:srgbClr val="FFFFFF"/>
              </a:highlight>
            </a:endParaRPr>
          </a:p>
          <a:p>
            <a:pPr marL="0" lvl="0" indent="0" algn="ctr" rtl="0">
              <a:spcBef>
                <a:spcPts val="0"/>
              </a:spcBef>
              <a:spcAft>
                <a:spcPts val="0"/>
              </a:spcAft>
              <a:buNone/>
            </a:pPr>
            <a:endParaRPr>
              <a:solidFill>
                <a:schemeClr val="dk1"/>
              </a:solidFill>
            </a:endParaRPr>
          </a:p>
        </p:txBody>
      </p:sp>
      <p:sp>
        <p:nvSpPr>
          <p:cNvPr id="118" name="Google Shape;118;p23"/>
          <p:cNvSpPr txBox="1"/>
          <p:nvPr>
            <p:ph type="subTitle" idx="1"/>
          </p:nvPr>
        </p:nvSpPr>
        <p:spPr>
          <a:xfrm>
            <a:off x="265500" y="817599"/>
            <a:ext cx="4045200" cy="4245000"/>
          </a:xfrm>
          <a:prstGeom prst="rect">
            <a:avLst/>
          </a:prstGeom>
        </p:spPr>
        <p:txBody>
          <a:bodyPr spcFirstLastPara="1" wrap="square" lIns="91425" tIns="91425" rIns="91425" bIns="91425" anchor="t" anchorCtr="0">
            <a:noAutofit/>
          </a:bodyPr>
          <a:lstStyle/>
          <a:p>
            <a:pPr marL="0" lvl="0" indent="0" algn="l" rtl="0">
              <a:lnSpc>
                <a:spcPct val="158000"/>
              </a:lnSpc>
              <a:spcBef>
                <a:spcPts val="3200"/>
              </a:spcBef>
              <a:spcAft>
                <a:spcPts val="0"/>
              </a:spcAft>
              <a:buNone/>
            </a:pPr>
            <a:r>
              <a:rPr lang="en-GB" sz="1100">
                <a:solidFill>
                  <a:srgbClr val="000000"/>
                </a:solidFill>
                <a:highlight>
                  <a:srgbClr val="FFFFFF"/>
                </a:highlight>
                <a:latin typeface="Times New Roman" panose="02020603050405020304" charset="0"/>
                <a:ea typeface="Comfortaa"/>
                <a:cs typeface="Times New Roman" panose="02020603050405020304" charset="0"/>
                <a:sym typeface="Comfortaa"/>
              </a:rPr>
              <a:t>1. First, you need to look at the image and find all the faces on it.</a:t>
            </a:r>
            <a:endParaRPr sz="1100">
              <a:solidFill>
                <a:srgbClr val="000000"/>
              </a:solidFill>
              <a:highlight>
                <a:srgbClr val="FFFFFF"/>
              </a:highlight>
              <a:latin typeface="Times New Roman" panose="02020603050405020304" charset="0"/>
              <a:ea typeface="Comfortaa"/>
              <a:cs typeface="Times New Roman" panose="02020603050405020304" charset="0"/>
              <a:sym typeface="Comfortaa"/>
            </a:endParaRPr>
          </a:p>
          <a:p>
            <a:pPr marL="0" lvl="0" indent="0" algn="l" rtl="0">
              <a:lnSpc>
                <a:spcPct val="158000"/>
              </a:lnSpc>
              <a:spcBef>
                <a:spcPts val="3200"/>
              </a:spcBef>
              <a:spcAft>
                <a:spcPts val="0"/>
              </a:spcAft>
              <a:buNone/>
            </a:pPr>
            <a:r>
              <a:rPr lang="en-GB" sz="1100">
                <a:solidFill>
                  <a:srgbClr val="000000"/>
                </a:solidFill>
                <a:highlight>
                  <a:srgbClr val="FFFFFF"/>
                </a:highlight>
                <a:latin typeface="Times New Roman" panose="02020603050405020304" charset="0"/>
                <a:ea typeface="Comfortaa"/>
                <a:cs typeface="Times New Roman" panose="02020603050405020304" charset="0"/>
                <a:sym typeface="Comfortaa"/>
              </a:rPr>
              <a:t>2. Secondly, it is necessary to focus on each face and determine that, despite the unnatural turn of the face or poor lighting, it is the same person.</a:t>
            </a:r>
            <a:endParaRPr sz="1100">
              <a:solidFill>
                <a:srgbClr val="000000"/>
              </a:solidFill>
              <a:highlight>
                <a:srgbClr val="FFFFFF"/>
              </a:highlight>
              <a:latin typeface="Times New Roman" panose="02020603050405020304" charset="0"/>
              <a:ea typeface="Comfortaa"/>
              <a:cs typeface="Times New Roman" panose="02020603050405020304" charset="0"/>
              <a:sym typeface="Comfortaa"/>
            </a:endParaRPr>
          </a:p>
          <a:p>
            <a:pPr marL="0" lvl="0" indent="0" algn="l" rtl="0">
              <a:lnSpc>
                <a:spcPct val="158000"/>
              </a:lnSpc>
              <a:spcBef>
                <a:spcPts val="3200"/>
              </a:spcBef>
              <a:spcAft>
                <a:spcPts val="0"/>
              </a:spcAft>
              <a:buNone/>
            </a:pPr>
            <a:r>
              <a:rPr lang="en-GB" sz="1100">
                <a:solidFill>
                  <a:srgbClr val="000000"/>
                </a:solidFill>
                <a:highlight>
                  <a:srgbClr val="FFFFFF"/>
                </a:highlight>
                <a:latin typeface="Times New Roman" panose="02020603050405020304" charset="0"/>
                <a:ea typeface="Comfortaa"/>
                <a:cs typeface="Times New Roman" panose="02020603050405020304" charset="0"/>
                <a:sym typeface="Comfortaa"/>
              </a:rPr>
              <a:t>3. Thirdly, it is necessary to highlight the unique characteristics of the face, which can be used to distinguish it from other people — for example, the size of the eyes, the elongation of the face, etc.</a:t>
            </a:r>
            <a:endParaRPr sz="1100">
              <a:solidFill>
                <a:srgbClr val="000000"/>
              </a:solidFill>
              <a:highlight>
                <a:srgbClr val="FFFFFF"/>
              </a:highlight>
              <a:latin typeface="Times New Roman" panose="02020603050405020304" charset="0"/>
              <a:ea typeface="Comfortaa"/>
              <a:cs typeface="Times New Roman" panose="02020603050405020304" charset="0"/>
              <a:sym typeface="Comfortaa"/>
            </a:endParaRPr>
          </a:p>
          <a:p>
            <a:pPr marL="0" lvl="0" indent="0" algn="l" rtl="0">
              <a:lnSpc>
                <a:spcPct val="158000"/>
              </a:lnSpc>
              <a:spcBef>
                <a:spcPts val="3200"/>
              </a:spcBef>
              <a:spcAft>
                <a:spcPts val="0"/>
              </a:spcAft>
              <a:buNone/>
            </a:pPr>
            <a:r>
              <a:rPr lang="en-GB" sz="1100">
                <a:solidFill>
                  <a:srgbClr val="000000"/>
                </a:solidFill>
                <a:highlight>
                  <a:srgbClr val="FFFFFF"/>
                </a:highlight>
                <a:latin typeface="Times New Roman" panose="02020603050405020304" charset="0"/>
                <a:ea typeface="Comfortaa"/>
                <a:cs typeface="Times New Roman" panose="02020603050405020304" charset="0"/>
                <a:sym typeface="Comfortaa"/>
              </a:rPr>
              <a:t>4. In conclusion, it is necessary to compare these unique characteristics of the face with the characteristics of other people you know to determine the name of the person.</a:t>
            </a:r>
            <a:endParaRPr sz="1100">
              <a:solidFill>
                <a:srgbClr val="000000"/>
              </a:solidFill>
              <a:highlight>
                <a:srgbClr val="FFFFFF"/>
              </a:highlight>
              <a:latin typeface="Times New Roman" panose="02020603050405020304" charset="0"/>
              <a:ea typeface="Comfortaa"/>
              <a:cs typeface="Times New Roman" panose="02020603050405020304" charset="0"/>
              <a:sym typeface="Comfortaa"/>
            </a:endParaRPr>
          </a:p>
          <a:p>
            <a:pPr marL="0" lvl="0" indent="0" algn="ctr" rtl="0">
              <a:spcBef>
                <a:spcPts val="0"/>
              </a:spcBef>
              <a:spcAft>
                <a:spcPts val="0"/>
              </a:spcAft>
              <a:buNone/>
            </a:pPr>
            <a:endParaRPr sz="1100">
              <a:latin typeface="Times New Roman" panose="02020603050405020304" charset="0"/>
              <a:ea typeface="Comfortaa"/>
              <a:cs typeface="Times New Roman" panose="02020603050405020304" charset="0"/>
              <a:sym typeface="Comfortaa"/>
            </a:endParaRPr>
          </a:p>
        </p:txBody>
      </p:sp>
      <p:sp>
        <p:nvSpPr>
          <p:cNvPr id="119" name="Google Shape;119;p23"/>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p>
        </p:txBody>
      </p:sp>
      <p:pic>
        <p:nvPicPr>
          <p:cNvPr id="120" name="Google Shape;120;p23"/>
          <p:cNvPicPr preferRelativeResize="0"/>
          <p:nvPr/>
        </p:nvPicPr>
        <p:blipFill>
          <a:blip r:embed="rId1"/>
          <a:stretch>
            <a:fillRect/>
          </a:stretch>
        </p:blipFill>
        <p:spPr>
          <a:xfrm>
            <a:off x="4572000" y="724200"/>
            <a:ext cx="4572001" cy="3695100"/>
          </a:xfrm>
          <a:prstGeom prst="rect">
            <a:avLst/>
          </a:prstGeom>
          <a:noFill/>
          <a:ln>
            <a:noFill/>
          </a:ln>
        </p:spPr>
      </p:pic>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12788</Words>
  <Application>WPS Presentation</Application>
  <PresentationFormat/>
  <Paragraphs>183</Paragraphs>
  <Slides>26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26</vt:i4>
      </vt:variant>
    </vt:vector>
  </HeadingPairs>
  <TitlesOfParts>
    <vt:vector size="40" baseType="lpstr">
      <vt:lpstr>Arial</vt:lpstr>
      <vt:lpstr>SimSun</vt:lpstr>
      <vt:lpstr>Wingdings</vt:lpstr>
      <vt:lpstr>Arial</vt:lpstr>
      <vt:lpstr>Amatic SC</vt:lpstr>
      <vt:lpstr>Source Code Pro</vt:lpstr>
      <vt:lpstr>Amatic SC</vt:lpstr>
      <vt:lpstr>Times New Roman</vt:lpstr>
      <vt:lpstr>Georgia</vt:lpstr>
      <vt:lpstr>Courier New</vt:lpstr>
      <vt:lpstr>Microsoft YaHei</vt:lpstr>
      <vt:lpstr>Arial Unicode MS</vt:lpstr>
      <vt:lpstr>Comfortaa</vt:lpstr>
      <vt:lpstr>Beach Day</vt:lpstr>
      <vt:lpstr>    Home security using Using face recognition             </vt:lpstr>
      <vt:lpstr>introduction</vt:lpstr>
      <vt:lpstr>What is dlib?</vt:lpstr>
      <vt:lpstr>FACE DETECTION:</vt:lpstr>
      <vt:lpstr>PowerPoint 演示文稿</vt:lpstr>
      <vt:lpstr>Deep learning:</vt:lpstr>
      <vt:lpstr>how does deep learning work?</vt:lpstr>
      <vt:lpstr>Neural network-</vt:lpstr>
      <vt:lpstr>Key Steps to Detect a Face from a Photo-</vt:lpstr>
      <vt:lpstr>PowerPoint 演示文稿</vt:lpstr>
      <vt:lpstr>Components used-</vt:lpstr>
      <vt:lpstr>Node mcu:</vt:lpstr>
      <vt:lpstr>PowerPoint 演示文稿</vt:lpstr>
      <vt:lpstr>Servo motor</vt:lpstr>
      <vt:lpstr>Softwares used-</vt:lpstr>
      <vt:lpstr>Libraries used-</vt:lpstr>
      <vt:lpstr>Face_recognition -</vt:lpstr>
      <vt:lpstr>Face recognition example -</vt:lpstr>
      <vt:lpstr>Opencv -</vt:lpstr>
      <vt:lpstr>Numpy -</vt:lpstr>
      <vt:lpstr>Urllib -</vt:lpstr>
      <vt:lpstr>PSEUDO CODE-</vt:lpstr>
      <vt:lpstr>PowerPoint 演示文稿</vt:lpstr>
      <vt:lpstr>Advantages -</vt:lpstr>
      <vt:lpstr>Disadvantages -</vt:lpstr>
      <vt:lpstr>Future of face recognition-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Home security using       Using face recognition             </dc:title>
  <dc:creator/>
  <cp:lastModifiedBy>google1573063221</cp:lastModifiedBy>
  <cp:revision>10</cp:revision>
  <dcterms:created xsi:type="dcterms:W3CDTF">2019-11-22T07:17:00Z</dcterms:created>
  <dcterms:modified xsi:type="dcterms:W3CDTF">2019-11-22T10:15:23Z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