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6"/>
    <p:restoredTop sz="94650"/>
  </p:normalViewPr>
  <p:slideViewPr>
    <p:cSldViewPr snapToGrid="0" snapToObjects="1">
      <p:cViewPr>
        <p:scale>
          <a:sx n="160" d="100"/>
          <a:sy n="160" d="100"/>
        </p:scale>
        <p:origin x="4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97FF-1C1D-B446-91B1-A2F241E89715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1739-F7E9-284F-840D-DE1E112A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69226" y="2029286"/>
            <a:ext cx="617220" cy="61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2610800" y="4224377"/>
            <a:ext cx="617220" cy="61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031992" y="4147332"/>
            <a:ext cx="617220" cy="61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</a:t>
            </a:r>
          </a:p>
        </p:txBody>
      </p:sp>
      <p:sp>
        <p:nvSpPr>
          <p:cNvPr id="9" name="Circular Arrow 8"/>
          <p:cNvSpPr/>
          <p:nvPr/>
        </p:nvSpPr>
        <p:spPr>
          <a:xfrm rot="16200000" flipH="1">
            <a:off x="2302190" y="4069752"/>
            <a:ext cx="617220" cy="919264"/>
          </a:xfrm>
          <a:prstGeom prst="circularArrow">
            <a:avLst>
              <a:gd name="adj1" fmla="val 4720"/>
              <a:gd name="adj2" fmla="val 1142319"/>
              <a:gd name="adj3" fmla="val 20561172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6334668" y="3982966"/>
            <a:ext cx="617220" cy="919264"/>
          </a:xfrm>
          <a:prstGeom prst="circularArrow">
            <a:avLst>
              <a:gd name="adj1" fmla="val 5443"/>
              <a:gd name="adj2" fmla="val 1142319"/>
              <a:gd name="adj3" fmla="val 20457656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5" idx="4"/>
            <a:endCxn id="6" idx="7"/>
          </p:cNvCxnSpPr>
          <p:nvPr/>
        </p:nvCxnSpPr>
        <p:spPr>
          <a:xfrm flipH="1">
            <a:off x="3137630" y="2646506"/>
            <a:ext cx="1540206" cy="1668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0"/>
            <a:endCxn id="5" idx="3"/>
          </p:cNvCxnSpPr>
          <p:nvPr/>
        </p:nvCxnSpPr>
        <p:spPr>
          <a:xfrm flipV="1">
            <a:off x="2919410" y="2556116"/>
            <a:ext cx="1540206" cy="1668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" idx="4"/>
            <a:endCxn id="7" idx="1"/>
          </p:cNvCxnSpPr>
          <p:nvPr/>
        </p:nvCxnSpPr>
        <p:spPr>
          <a:xfrm>
            <a:off x="4677836" y="2646506"/>
            <a:ext cx="1444546" cy="159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" idx="0"/>
            <a:endCxn id="5" idx="5"/>
          </p:cNvCxnSpPr>
          <p:nvPr/>
        </p:nvCxnSpPr>
        <p:spPr>
          <a:xfrm flipH="1" flipV="1">
            <a:off x="4896056" y="2556116"/>
            <a:ext cx="1444546" cy="159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75502" y="968808"/>
            <a:ext cx="2825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350" dirty="0" smtClean="0"/>
              <a:t>ProduceMatchEntry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350" dirty="0" smtClean="0"/>
              <a:t>++ </a:t>
            </a:r>
            <a:r>
              <a:rPr lang="pt-BR" sz="1350" dirty="0" err="1" smtClean="0"/>
              <a:t>query_pos</a:t>
            </a:r>
            <a:r>
              <a:rPr lang="pt-BR" sz="1350" dirty="0" smtClean="0"/>
              <a:t> </a:t>
            </a:r>
          </a:p>
          <a:p>
            <a:pPr marL="342900" indent="-342900">
              <a:buAutoNum type="arabicPeriod"/>
            </a:pPr>
            <a:r>
              <a:rPr lang="pt-BR" sz="1350" dirty="0" smtClean="0"/>
              <a:t>ProduceMisMatchEntry</a:t>
            </a:r>
          </a:p>
          <a:p>
            <a:pPr marL="800100" lvl="1" indent="-342900">
              <a:buAutoNum type="arabicPeriod"/>
            </a:pPr>
            <a:r>
              <a:rPr lang="pt-BR" sz="1350" dirty="0" smtClean="0"/>
              <a:t>++ </a:t>
            </a:r>
            <a:r>
              <a:rPr lang="pt-BR" sz="1350" dirty="0" err="1" smtClean="0"/>
              <a:t>query_pos</a:t>
            </a:r>
            <a:endParaRPr lang="pt-BR" sz="1350" dirty="0" smtClean="0"/>
          </a:p>
          <a:p>
            <a:pPr marL="342900" indent="-342900">
              <a:buAutoNum type="arabicPeriod"/>
            </a:pPr>
            <a:r>
              <a:rPr lang="pt-BR" sz="1350" dirty="0" smtClean="0"/>
              <a:t>ProduceInsertionEntry</a:t>
            </a:r>
          </a:p>
          <a:p>
            <a:pPr marL="800100" lvl="1" indent="-342900">
              <a:buAutoNum type="arabicPeriod"/>
            </a:pPr>
            <a:r>
              <a:rPr lang="pt-BR" sz="1350" dirty="0" smtClean="0"/>
              <a:t>++ </a:t>
            </a:r>
            <a:r>
              <a:rPr lang="pt-BR" sz="1350" dirty="0" err="1" smtClean="0"/>
              <a:t>query_pos</a:t>
            </a:r>
            <a:endParaRPr lang="pt-BR" sz="1350" dirty="0" smtClean="0"/>
          </a:p>
          <a:p>
            <a:pPr marL="342900" indent="-342900">
              <a:buAutoNum type="arabicPeriod"/>
            </a:pPr>
            <a:r>
              <a:rPr lang="pt-BR" sz="1350" dirty="0" smtClean="0"/>
              <a:t>ProduceDeletionEntry</a:t>
            </a:r>
          </a:p>
          <a:p>
            <a:pPr marL="800100" lvl="1" indent="-342900">
              <a:buAutoNum type="arabicPeriod"/>
            </a:pPr>
            <a:r>
              <a:rPr lang="pt-BR" sz="1350" dirty="0" err="1" smtClean="0"/>
              <a:t>query_pos</a:t>
            </a:r>
            <a:r>
              <a:rPr lang="pt-BR" sz="1350" dirty="0" smtClean="0"/>
              <a:t> </a:t>
            </a:r>
            <a:r>
              <a:rPr lang="pt-BR" sz="1350" dirty="0" err="1" smtClean="0"/>
              <a:t>remains</a:t>
            </a:r>
            <a:r>
              <a:rPr lang="pt-BR" sz="1350" dirty="0" smtClean="0"/>
              <a:t> </a:t>
            </a:r>
            <a:r>
              <a:rPr lang="pt-BR" sz="1350" dirty="0" err="1" smtClean="0"/>
              <a:t>same</a:t>
            </a:r>
            <a:endParaRPr lang="pt-BR" sz="13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27758" y="4292557"/>
            <a:ext cx="1644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3 with </a:t>
            </a:r>
            <a:r>
              <a:rPr lang="pt-BR" sz="1350" dirty="0" err="1" smtClean="0"/>
              <a:t>GapExtend</a:t>
            </a:r>
            <a:r>
              <a:rPr lang="en-US" sz="1350" dirty="0" smtClean="0"/>
              <a:t>++</a:t>
            </a:r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325661" y="4379343"/>
            <a:ext cx="921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4 with E++</a:t>
            </a:r>
            <a:endParaRPr lang="en-US" sz="135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524000" y="83937"/>
            <a:ext cx="9015984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Generate new sequences based on its </a:t>
            </a:r>
            <a:r>
              <a:rPr lang="en-US" sz="3200" dirty="0" smtClean="0"/>
              <a:t>status</a:t>
            </a:r>
            <a:endParaRPr lang="en-US" sz="3200" dirty="0"/>
          </a:p>
        </p:txBody>
      </p:sp>
      <p:sp>
        <p:nvSpPr>
          <p:cNvPr id="61" name="Circular Arrow 60"/>
          <p:cNvSpPr/>
          <p:nvPr/>
        </p:nvSpPr>
        <p:spPr>
          <a:xfrm rot="2711212">
            <a:off x="4604190" y="1643996"/>
            <a:ext cx="617220" cy="919264"/>
          </a:xfrm>
          <a:prstGeom prst="circularArrow">
            <a:avLst>
              <a:gd name="adj1" fmla="val 5443"/>
              <a:gd name="adj2" fmla="val 1142319"/>
              <a:gd name="adj3" fmla="val 20457656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25393" y="316342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78" name="TextBox 77"/>
          <p:cNvSpPr txBox="1"/>
          <p:nvPr/>
        </p:nvSpPr>
        <p:spPr>
          <a:xfrm>
            <a:off x="3807670" y="14436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1</a:t>
            </a:r>
            <a:endParaRPr lang="en-US" sz="1350" dirty="0"/>
          </a:p>
        </p:txBody>
      </p:sp>
      <p:sp>
        <p:nvSpPr>
          <p:cNvPr id="80" name="TextBox 79"/>
          <p:cNvSpPr txBox="1"/>
          <p:nvPr/>
        </p:nvSpPr>
        <p:spPr>
          <a:xfrm>
            <a:off x="4801143" y="3680344"/>
            <a:ext cx="95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3 with O++</a:t>
            </a:r>
            <a:endParaRPr 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3597885" y="3680344"/>
            <a:ext cx="95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4 with O++</a:t>
            </a:r>
            <a:endParaRPr lang="en-US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8775502" y="2973033"/>
            <a:ext cx="28256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350" dirty="0" err="1" smtClean="0"/>
              <a:t>GapOpen</a:t>
            </a:r>
            <a:r>
              <a:rPr lang="pt-BR" sz="1350" dirty="0" smtClean="0"/>
              <a:t>++ (O++)</a:t>
            </a:r>
          </a:p>
          <a:p>
            <a:pPr marL="342900" indent="-342900">
              <a:buAutoNum type="arabicPeriod"/>
            </a:pPr>
            <a:r>
              <a:rPr lang="pt-BR" sz="1350" dirty="0" err="1" smtClean="0"/>
              <a:t>GapExtend</a:t>
            </a:r>
            <a:r>
              <a:rPr lang="pt-BR" sz="1350" dirty="0" smtClean="0"/>
              <a:t>++ (E++)</a:t>
            </a:r>
          </a:p>
          <a:p>
            <a:pPr marL="342900" indent="-342900">
              <a:buAutoNum type="arabicPeriod"/>
            </a:pPr>
            <a:r>
              <a:rPr lang="pt-BR" sz="1350" dirty="0" err="1" smtClean="0"/>
              <a:t>GapMismatch</a:t>
            </a:r>
            <a:r>
              <a:rPr lang="pt-BR" sz="1350" dirty="0" smtClean="0"/>
              <a:t>++ (GM++)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98792" y="31528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96" name="Circular Arrow 95"/>
          <p:cNvSpPr/>
          <p:nvPr/>
        </p:nvSpPr>
        <p:spPr>
          <a:xfrm rot="19235378">
            <a:off x="4024284" y="1643997"/>
            <a:ext cx="617220" cy="919264"/>
          </a:xfrm>
          <a:prstGeom prst="circularArrow">
            <a:avLst>
              <a:gd name="adj1" fmla="val 5443"/>
              <a:gd name="adj2" fmla="val 1142319"/>
              <a:gd name="adj3" fmla="val 20457656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1533" y="1443699"/>
            <a:ext cx="10931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2 with GM++</a:t>
            </a:r>
            <a:endParaRPr lang="en-US" sz="1350" dirty="0"/>
          </a:p>
        </p:txBody>
      </p:sp>
      <p:cxnSp>
        <p:nvCxnSpPr>
          <p:cNvPr id="74" name="Curved Connector 73"/>
          <p:cNvCxnSpPr>
            <a:stCxn id="6" idx="1"/>
            <a:endCxn id="5" idx="2"/>
          </p:cNvCxnSpPr>
          <p:nvPr/>
        </p:nvCxnSpPr>
        <p:spPr>
          <a:xfrm rot="5400000" flipH="1" flipV="1">
            <a:off x="2546773" y="2492314"/>
            <a:ext cx="1976871" cy="16680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157500" y="2723134"/>
            <a:ext cx="18542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2 with </a:t>
            </a:r>
            <a:r>
              <a:rPr lang="pt-BR" sz="1350" dirty="0" err="1" smtClean="0"/>
              <a:t>GapMismatch</a:t>
            </a:r>
            <a:r>
              <a:rPr lang="pt-BR" sz="1350" dirty="0" smtClean="0"/>
              <a:t> </a:t>
            </a:r>
            <a:r>
              <a:rPr lang="en-US" sz="1350" dirty="0" smtClean="0"/>
              <a:t>++</a:t>
            </a:r>
            <a:endParaRPr lang="en-US" sz="1350" dirty="0"/>
          </a:p>
        </p:txBody>
      </p:sp>
      <p:cxnSp>
        <p:nvCxnSpPr>
          <p:cNvPr id="107" name="Curved Connector 106"/>
          <p:cNvCxnSpPr>
            <a:stCxn id="7" idx="7"/>
            <a:endCxn id="5" idx="6"/>
          </p:cNvCxnSpPr>
          <p:nvPr/>
        </p:nvCxnSpPr>
        <p:spPr>
          <a:xfrm rot="16200000" flipV="1">
            <a:off x="4822721" y="2501621"/>
            <a:ext cx="1899826" cy="157237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141064" y="2822992"/>
            <a:ext cx="10931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2 with GM++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839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69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2016-05-17T22:35:13Z</dcterms:created>
  <dcterms:modified xsi:type="dcterms:W3CDTF">2016-05-19T14:38:02Z</dcterms:modified>
</cp:coreProperties>
</file>