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6" r:id="rId1"/>
  </p:sldMasterIdLst>
  <p:notesMasterIdLst>
    <p:notesMasterId r:id="rId12"/>
  </p:notesMasterIdLst>
  <p:sldIdLst>
    <p:sldId id="260" r:id="rId2"/>
    <p:sldId id="261" r:id="rId3"/>
    <p:sldId id="256" r:id="rId4"/>
    <p:sldId id="258" r:id="rId5"/>
    <p:sldId id="268" r:id="rId6"/>
    <p:sldId id="259" r:id="rId7"/>
    <p:sldId id="273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6"/>
    <p:restoredTop sz="95233" autoAdjust="0"/>
  </p:normalViewPr>
  <p:slideViewPr>
    <p:cSldViewPr snapToGrid="0" snapToObjects="1">
      <p:cViewPr>
        <p:scale>
          <a:sx n="150" d="100"/>
          <a:sy n="150" d="100"/>
        </p:scale>
        <p:origin x="202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421B4-94D4-F648-858F-61EAD0B14ECA}" type="datetimeFigureOut">
              <a:rPr lang="en-US" smtClean="0"/>
              <a:t>6/14/16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03A31-E79A-404F-AF6D-72FDB5D3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88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03A31-E79A-404F-AF6D-72FDB5D3E2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2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03A31-E79A-404F-AF6D-72FDB5D3E2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03A31-E79A-404F-AF6D-72FDB5D3E2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1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03A31-E79A-404F-AF6D-72FDB5D3E2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2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Label gap.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03A31-E79A-404F-AF6D-72FDB5D3E2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736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8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8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10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742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6/14/16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93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6/14/16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6/14/16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8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3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4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BC6DA-07B3-C146-9857-19446BE8652F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9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Olego_SA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1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988336" y="2452877"/>
            <a:ext cx="7771615" cy="447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1311981" y="2452255"/>
            <a:ext cx="6720340" cy="4381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/>
          <p:cNvSpPr txBox="1"/>
          <p:nvPr/>
        </p:nvSpPr>
        <p:spPr>
          <a:xfrm>
            <a:off x="1372494" y="507422"/>
            <a:ext cx="702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 err="1"/>
              <a:t>wordhitsChunkBridge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wordhitsChunk</a:t>
            </a:r>
            <a:r>
              <a:rPr lang="en-US" altLang="zh-CN" dirty="0"/>
              <a:t> in </a:t>
            </a:r>
            <a:r>
              <a:rPr lang="en-US" altLang="zh-CN" dirty="0" err="1" smtClean="0"/>
              <a:t>wordhitsGroup</a:t>
            </a:r>
            <a:r>
              <a:rPr lang="en-US" altLang="zh-CN" dirty="0" smtClean="0"/>
              <a:t> (cont.)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03708" y="2452255"/>
            <a:ext cx="1616870" cy="4401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err="1" smtClean="0"/>
              <a:t>WordhitsChunk</a:t>
            </a:r>
            <a:r>
              <a:rPr lang="zh-CN" altLang="en-US" sz="1350" dirty="0" smtClean="0"/>
              <a:t> </a:t>
            </a:r>
            <a:r>
              <a:rPr lang="en-US" sz="1350" dirty="0" smtClean="0"/>
              <a:t>1</a:t>
            </a:r>
            <a:endParaRPr lang="en-US" sz="1350" dirty="0"/>
          </a:p>
        </p:txBody>
      </p:sp>
      <p:sp>
        <p:nvSpPr>
          <p:cNvPr id="12" name="Rectangle 11"/>
          <p:cNvSpPr/>
          <p:nvPr/>
        </p:nvSpPr>
        <p:spPr>
          <a:xfrm>
            <a:off x="5835265" y="2452255"/>
            <a:ext cx="1460937" cy="4401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smtClean="0"/>
              <a:t>WordhitsChunk</a:t>
            </a:r>
            <a:r>
              <a:rPr lang="zh-CN" altLang="en-US" sz="1350" dirty="0" smtClean="0"/>
              <a:t> </a:t>
            </a:r>
            <a:r>
              <a:rPr lang="en-US" sz="1350" dirty="0" smtClean="0"/>
              <a:t>2</a:t>
            </a:r>
            <a:endParaRPr lang="en-US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3807450" y="1145867"/>
            <a:ext cx="1470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WordhitsGroup</a:t>
            </a:r>
            <a:endParaRPr lang="en-US" sz="16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333867" y="1998282"/>
            <a:ext cx="0" cy="453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04850" y="1998282"/>
            <a:ext cx="0" cy="453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54141" y="1998282"/>
            <a:ext cx="0" cy="453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354080" y="1998282"/>
            <a:ext cx="0" cy="453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91668" y="1776891"/>
            <a:ext cx="9709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backsearch</a:t>
            </a:r>
            <a:endParaRPr lang="en-US" sz="135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313760" y="1915391"/>
            <a:ext cx="11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259594" y="1915391"/>
            <a:ext cx="132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04943" y="1776891"/>
            <a:ext cx="9709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backsearch</a:t>
            </a:r>
            <a:endParaRPr lang="en-US" sz="135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327035" y="1915391"/>
            <a:ext cx="11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272869" y="1915391"/>
            <a:ext cx="81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70989" y="2203851"/>
            <a:ext cx="3779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GT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54799" y="2178172"/>
            <a:ext cx="3918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AG</a:t>
            </a:r>
          </a:p>
        </p:txBody>
      </p:sp>
      <p:sp>
        <p:nvSpPr>
          <p:cNvPr id="45" name="Right Brace 44"/>
          <p:cNvSpPr/>
          <p:nvPr/>
        </p:nvSpPr>
        <p:spPr>
          <a:xfrm rot="5400000">
            <a:off x="4734215" y="2300132"/>
            <a:ext cx="211857" cy="1481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TextBox 46"/>
          <p:cNvSpPr txBox="1"/>
          <p:nvPr/>
        </p:nvSpPr>
        <p:spPr>
          <a:xfrm>
            <a:off x="4087598" y="3109432"/>
            <a:ext cx="14723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smtClean="0"/>
              <a:t>WordChunkBridge</a:t>
            </a:r>
            <a:endParaRPr lang="en-US" sz="1350" dirty="0"/>
          </a:p>
        </p:txBody>
      </p:sp>
      <p:sp>
        <p:nvSpPr>
          <p:cNvPr id="22" name="Rectangle 21"/>
          <p:cNvSpPr/>
          <p:nvPr/>
        </p:nvSpPr>
        <p:spPr>
          <a:xfrm>
            <a:off x="1311980" y="4508478"/>
            <a:ext cx="7447972" cy="440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/>
          <p:cNvSpPr txBox="1"/>
          <p:nvPr/>
        </p:nvSpPr>
        <p:spPr>
          <a:xfrm>
            <a:off x="517014" y="4489323"/>
            <a:ext cx="15899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Query</a:t>
            </a:r>
            <a:r>
              <a:rPr lang="en-US" altLang="zh-CN" sz="1350" dirty="0"/>
              <a:t>:</a:t>
            </a:r>
            <a:endParaRPr lang="en-US" sz="1350" dirty="0"/>
          </a:p>
        </p:txBody>
      </p:sp>
      <p:sp>
        <p:nvSpPr>
          <p:cNvPr id="24" name="Rectangle 23"/>
          <p:cNvSpPr/>
          <p:nvPr/>
        </p:nvSpPr>
        <p:spPr>
          <a:xfrm>
            <a:off x="2249936" y="4508478"/>
            <a:ext cx="1616870" cy="4401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err="1" smtClean="0"/>
              <a:t>WordhitsChunk</a:t>
            </a:r>
            <a:r>
              <a:rPr lang="zh-CN" altLang="en-US" sz="1350" dirty="0" smtClean="0"/>
              <a:t> </a:t>
            </a:r>
            <a:r>
              <a:rPr lang="en-US" sz="1350" dirty="0" smtClean="0"/>
              <a:t>1</a:t>
            </a:r>
            <a:endParaRPr lang="en-US" sz="1350" dirty="0"/>
          </a:p>
        </p:txBody>
      </p:sp>
      <p:sp>
        <p:nvSpPr>
          <p:cNvPr id="25" name="Rectangle 24"/>
          <p:cNvSpPr/>
          <p:nvPr/>
        </p:nvSpPr>
        <p:spPr>
          <a:xfrm>
            <a:off x="5327036" y="4508478"/>
            <a:ext cx="1472012" cy="4401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smtClean="0"/>
              <a:t>WordhitsChunk</a:t>
            </a:r>
            <a:r>
              <a:rPr lang="zh-CN" altLang="en-US" sz="1350" dirty="0" smtClean="0"/>
              <a:t> </a:t>
            </a:r>
            <a:r>
              <a:rPr lang="en-US" sz="1350" dirty="0" smtClean="0"/>
              <a:t>2</a:t>
            </a:r>
            <a:endParaRPr lang="en-US" sz="135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866806" y="2892427"/>
            <a:ext cx="53772" cy="16160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350992" y="2877309"/>
            <a:ext cx="485547" cy="16311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065872" y="2877309"/>
            <a:ext cx="67216" cy="16503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138034" y="2919182"/>
            <a:ext cx="485547" cy="16084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75324" y="5388543"/>
            <a:ext cx="7419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/>
              <a:t>Do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alignment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area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area</a:t>
            </a:r>
            <a:r>
              <a:rPr lang="zh-CN" altLang="en-US" sz="2000" dirty="0"/>
              <a:t> </a:t>
            </a:r>
            <a:r>
              <a:rPr lang="en-US" altLang="zh-CN" sz="2000" dirty="0"/>
              <a:t>2,</a:t>
            </a:r>
            <a:r>
              <a:rPr lang="zh-CN" altLang="en-US" sz="2000" dirty="0"/>
              <a:t> 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get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gap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mismatch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each </a:t>
            </a:r>
            <a:r>
              <a:rPr lang="en-US" altLang="zh-CN" sz="2000" dirty="0" err="1" smtClean="0"/>
              <a:t>WordhitsChunkBridge</a:t>
            </a:r>
            <a:endParaRPr lang="zh-CN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668166" y="3853108"/>
            <a:ext cx="6008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Area1</a:t>
            </a:r>
            <a:endParaRPr lang="en-US" sz="1350" dirty="0"/>
          </a:p>
        </p:txBody>
      </p:sp>
      <p:sp>
        <p:nvSpPr>
          <p:cNvPr id="46" name="TextBox 45"/>
          <p:cNvSpPr txBox="1"/>
          <p:nvPr/>
        </p:nvSpPr>
        <p:spPr>
          <a:xfrm>
            <a:off x="5066030" y="3863293"/>
            <a:ext cx="6008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Area2</a:t>
            </a:r>
            <a:endParaRPr lang="zh-CN" altLang="en-US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403324" y="2487674"/>
            <a:ext cx="55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Ref:</a:t>
            </a:r>
            <a:endParaRPr lang="en-US"/>
          </a:p>
        </p:txBody>
      </p:sp>
      <p:sp>
        <p:nvSpPr>
          <p:cNvPr id="5" name="Right Brace 4"/>
          <p:cNvSpPr/>
          <p:nvPr/>
        </p:nvSpPr>
        <p:spPr>
          <a:xfrm rot="16200000" flipV="1">
            <a:off x="4510561" y="-1721230"/>
            <a:ext cx="323182" cy="67203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7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9" grpId="0"/>
      <p:bldP spid="11" grpId="0" animBg="1"/>
      <p:bldP spid="12" grpId="0" animBg="1"/>
      <p:bldP spid="14" grpId="0"/>
      <p:bldP spid="37" grpId="0"/>
      <p:bldP spid="40" grpId="0"/>
      <p:bldP spid="34" grpId="0"/>
      <p:bldP spid="43" grpId="0"/>
      <p:bldP spid="45" grpId="0" animBg="1"/>
      <p:bldP spid="47" grpId="0"/>
      <p:bldP spid="22" grpId="0" animBg="1"/>
      <p:bldP spid="23" grpId="0"/>
      <p:bldP spid="24" grpId="0" animBg="1"/>
      <p:bldP spid="25" grpId="0" animBg="1"/>
      <p:bldP spid="16" grpId="0"/>
      <p:bldP spid="20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17469" y="1147625"/>
            <a:ext cx="4874361" cy="313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414832" y="1147625"/>
            <a:ext cx="895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Query:</a:t>
            </a:r>
            <a:endParaRPr lang="en-US" sz="2000" dirty="0"/>
          </a:p>
        </p:txBody>
      </p:sp>
      <p:sp>
        <p:nvSpPr>
          <p:cNvPr id="11" name="Left Brace 10"/>
          <p:cNvSpPr/>
          <p:nvPr/>
        </p:nvSpPr>
        <p:spPr>
          <a:xfrm rot="16200000">
            <a:off x="3010603" y="868424"/>
            <a:ext cx="236693" cy="14254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/>
          <p:cNvSpPr txBox="1"/>
          <p:nvPr/>
        </p:nvSpPr>
        <p:spPr>
          <a:xfrm>
            <a:off x="2740060" y="1720181"/>
            <a:ext cx="641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Word 1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414832" y="2584121"/>
            <a:ext cx="826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Word:</a:t>
            </a:r>
            <a:endParaRPr lang="en-US" sz="2000" dirty="0"/>
          </a:p>
        </p:txBody>
      </p:sp>
      <p:sp>
        <p:nvSpPr>
          <p:cNvPr id="43" name="Left Brace 42"/>
          <p:cNvSpPr/>
          <p:nvPr/>
        </p:nvSpPr>
        <p:spPr>
          <a:xfrm rot="16200000">
            <a:off x="3044059" y="2325817"/>
            <a:ext cx="175997" cy="14317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2514419" y="3129667"/>
            <a:ext cx="98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Word 1,2,3</a:t>
            </a:r>
            <a:r>
              <a:rPr lang="is-IS" sz="1200" dirty="0" smtClean="0"/>
              <a:t>…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981268" y="227682"/>
            <a:ext cx="873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Word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03398" y="1547735"/>
            <a:ext cx="0" cy="57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36502" y="2123680"/>
            <a:ext cx="733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overlap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414832" y="4621808"/>
            <a:ext cx="7081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Default word size is around 13 for human, which is adjustable.</a:t>
            </a:r>
          </a:p>
        </p:txBody>
      </p:sp>
      <p:sp>
        <p:nvSpPr>
          <p:cNvPr id="29" name="Left Brace 28"/>
          <p:cNvSpPr/>
          <p:nvPr/>
        </p:nvSpPr>
        <p:spPr>
          <a:xfrm rot="16200000">
            <a:off x="4153600" y="868423"/>
            <a:ext cx="236693" cy="14254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Left Brace 40"/>
          <p:cNvSpPr/>
          <p:nvPr/>
        </p:nvSpPr>
        <p:spPr>
          <a:xfrm rot="16200000">
            <a:off x="5317744" y="868425"/>
            <a:ext cx="236693" cy="14254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Left Brace 44"/>
          <p:cNvSpPr/>
          <p:nvPr/>
        </p:nvSpPr>
        <p:spPr>
          <a:xfrm rot="16200000">
            <a:off x="6460741" y="868424"/>
            <a:ext cx="236693" cy="14254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extBox 45"/>
          <p:cNvSpPr txBox="1"/>
          <p:nvPr/>
        </p:nvSpPr>
        <p:spPr>
          <a:xfrm>
            <a:off x="3850566" y="1717739"/>
            <a:ext cx="641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Word 2</a:t>
            </a:r>
            <a:endParaRPr lang="en-US" altLang="zh-CN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992301" y="1717738"/>
            <a:ext cx="641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Word 3</a:t>
            </a:r>
            <a:endParaRPr lang="en-US" altLang="zh-CN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134036" y="1720181"/>
            <a:ext cx="641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Word 4</a:t>
            </a:r>
            <a:endParaRPr lang="en-US" altLang="zh-CN" sz="1200" dirty="0"/>
          </a:p>
        </p:txBody>
      </p:sp>
      <p:sp>
        <p:nvSpPr>
          <p:cNvPr id="49" name="Rectangle 48"/>
          <p:cNvSpPr/>
          <p:nvPr/>
        </p:nvSpPr>
        <p:spPr>
          <a:xfrm>
            <a:off x="2416207" y="2626579"/>
            <a:ext cx="1431702" cy="315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99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940129" y="938274"/>
            <a:ext cx="7662672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TextBox 46"/>
          <p:cNvSpPr txBox="1"/>
          <p:nvPr/>
        </p:nvSpPr>
        <p:spPr>
          <a:xfrm>
            <a:off x="0" y="897131"/>
            <a:ext cx="940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Reference:</a:t>
            </a:r>
            <a:endParaRPr lang="en-US" sz="1350" dirty="0"/>
          </a:p>
        </p:txBody>
      </p:sp>
      <p:sp>
        <p:nvSpPr>
          <p:cNvPr id="49" name="TextBox 48"/>
          <p:cNvSpPr txBox="1"/>
          <p:nvPr/>
        </p:nvSpPr>
        <p:spPr>
          <a:xfrm>
            <a:off x="3974901" y="94894"/>
            <a:ext cx="249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Word and </a:t>
            </a:r>
            <a:r>
              <a:rPr lang="en-US" sz="2400" dirty="0" err="1" smtClean="0"/>
              <a:t>wordHit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1343983" y="936935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Rectangle 50"/>
          <p:cNvSpPr/>
          <p:nvPr/>
        </p:nvSpPr>
        <p:spPr>
          <a:xfrm>
            <a:off x="2063203" y="936935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Rectangle 51"/>
          <p:cNvSpPr/>
          <p:nvPr/>
        </p:nvSpPr>
        <p:spPr>
          <a:xfrm>
            <a:off x="4225435" y="936935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Rectangle 52"/>
          <p:cNvSpPr/>
          <p:nvPr/>
        </p:nvSpPr>
        <p:spPr>
          <a:xfrm>
            <a:off x="4570210" y="936935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Rectangle 53"/>
          <p:cNvSpPr/>
          <p:nvPr/>
        </p:nvSpPr>
        <p:spPr>
          <a:xfrm>
            <a:off x="7215685" y="936935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Left Brace 54"/>
          <p:cNvSpPr/>
          <p:nvPr/>
        </p:nvSpPr>
        <p:spPr>
          <a:xfrm rot="16200000">
            <a:off x="1532450" y="1026807"/>
            <a:ext cx="169098" cy="546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TextBox 55"/>
          <p:cNvSpPr txBox="1"/>
          <p:nvPr/>
        </p:nvSpPr>
        <p:spPr>
          <a:xfrm>
            <a:off x="1978495" y="1391926"/>
            <a:ext cx="911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w</a:t>
            </a:r>
            <a:r>
              <a:rPr lang="en-US" sz="1350" smtClean="0"/>
              <a:t>ordhit_2</a:t>
            </a:r>
            <a:endParaRPr lang="en-US" sz="1350" dirty="0"/>
          </a:p>
        </p:txBody>
      </p:sp>
      <p:sp>
        <p:nvSpPr>
          <p:cNvPr id="57" name="Left Brace 56"/>
          <p:cNvSpPr/>
          <p:nvPr/>
        </p:nvSpPr>
        <p:spPr>
          <a:xfrm rot="16200000">
            <a:off x="2251669" y="1026807"/>
            <a:ext cx="169098" cy="546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Left Brace 57"/>
          <p:cNvSpPr/>
          <p:nvPr/>
        </p:nvSpPr>
        <p:spPr>
          <a:xfrm rot="16200000">
            <a:off x="4413901" y="1026808"/>
            <a:ext cx="169098" cy="546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Left Brace 58"/>
          <p:cNvSpPr/>
          <p:nvPr/>
        </p:nvSpPr>
        <p:spPr>
          <a:xfrm rot="16200000">
            <a:off x="4758676" y="1026872"/>
            <a:ext cx="169098" cy="546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Left Brace 59"/>
          <p:cNvSpPr/>
          <p:nvPr/>
        </p:nvSpPr>
        <p:spPr>
          <a:xfrm rot="16200000">
            <a:off x="7409338" y="1026807"/>
            <a:ext cx="169098" cy="546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TextBox 60"/>
          <p:cNvSpPr txBox="1"/>
          <p:nvPr/>
        </p:nvSpPr>
        <p:spPr>
          <a:xfrm>
            <a:off x="3917185" y="1393264"/>
            <a:ext cx="911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smtClean="0"/>
              <a:t>wordhit_3</a:t>
            </a:r>
            <a:endParaRPr lang="en-US" sz="1350" dirty="0"/>
          </a:p>
        </p:txBody>
      </p:sp>
      <p:sp>
        <p:nvSpPr>
          <p:cNvPr id="62" name="TextBox 61"/>
          <p:cNvSpPr txBox="1"/>
          <p:nvPr/>
        </p:nvSpPr>
        <p:spPr>
          <a:xfrm>
            <a:off x="1201262" y="1391926"/>
            <a:ext cx="911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wordhit_1</a:t>
            </a:r>
            <a:endParaRPr lang="en-US" sz="1350" dirty="0"/>
          </a:p>
        </p:txBody>
      </p:sp>
      <p:sp>
        <p:nvSpPr>
          <p:cNvPr id="63" name="TextBox 62"/>
          <p:cNvSpPr txBox="1"/>
          <p:nvPr/>
        </p:nvSpPr>
        <p:spPr>
          <a:xfrm>
            <a:off x="4708544" y="1391926"/>
            <a:ext cx="911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</a:t>
            </a:r>
            <a:r>
              <a:rPr lang="en-US" sz="1350" dirty="0" smtClean="0"/>
              <a:t>ordhit_4</a:t>
            </a:r>
            <a:endParaRPr lang="en-US" sz="1350" dirty="0"/>
          </a:p>
        </p:txBody>
      </p:sp>
      <p:sp>
        <p:nvSpPr>
          <p:cNvPr id="64" name="TextBox 63"/>
          <p:cNvSpPr txBox="1"/>
          <p:nvPr/>
        </p:nvSpPr>
        <p:spPr>
          <a:xfrm>
            <a:off x="7097414" y="1384371"/>
            <a:ext cx="911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w</a:t>
            </a:r>
            <a:r>
              <a:rPr lang="en-US" sz="1350" smtClean="0"/>
              <a:t>ordhit_5</a:t>
            </a:r>
            <a:endParaRPr lang="en-US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721005" y="3205301"/>
            <a:ext cx="79750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600" dirty="0" smtClean="0"/>
              <a:t>One word in </a:t>
            </a:r>
            <a:r>
              <a:rPr lang="en-US" sz="1600" dirty="0"/>
              <a:t>query could have multiple </a:t>
            </a:r>
            <a:r>
              <a:rPr lang="en-US" sz="1600" dirty="0" smtClean="0"/>
              <a:t>matches </a:t>
            </a:r>
            <a:r>
              <a:rPr lang="en-US" sz="1600" dirty="0"/>
              <a:t>on the reference, </a:t>
            </a:r>
            <a:r>
              <a:rPr lang="en-US" sz="1600" dirty="0" smtClean="0"/>
              <a:t>each </a:t>
            </a:r>
            <a:r>
              <a:rPr lang="en-US" sz="1600" dirty="0"/>
              <a:t>hit </a:t>
            </a:r>
            <a:r>
              <a:rPr lang="en-US" sz="1600" dirty="0" smtClean="0"/>
              <a:t>is called as a </a:t>
            </a:r>
            <a:r>
              <a:rPr lang="en-US" sz="1600" dirty="0" err="1" smtClean="0"/>
              <a:t>wordhit</a:t>
            </a:r>
            <a:endParaRPr lang="en-US" sz="1600" dirty="0" smtClean="0"/>
          </a:p>
          <a:p>
            <a:pPr marL="457200" indent="-457200">
              <a:buAutoNum type="arabicPeriod"/>
            </a:pPr>
            <a:endParaRPr lang="en-US" sz="1600" dirty="0"/>
          </a:p>
          <a:p>
            <a:pPr marL="457200" indent="-457200">
              <a:buAutoNum type="arabicPeriod"/>
            </a:pPr>
            <a:r>
              <a:rPr lang="en-US" sz="1600" dirty="0" smtClean="0"/>
              <a:t>Word</a:t>
            </a:r>
          </a:p>
          <a:p>
            <a:pPr marL="914400" lvl="1" indent="-457200">
              <a:buAutoNum type="arabicPeriod"/>
            </a:pPr>
            <a:r>
              <a:rPr lang="en-US" sz="1600" dirty="0" err="1" smtClean="0"/>
              <a:t>wordID</a:t>
            </a:r>
            <a:endParaRPr lang="en-US" sz="1600" dirty="0" smtClean="0"/>
          </a:p>
          <a:p>
            <a:pPr marL="914400" lvl="1" indent="-457200">
              <a:buAutoNum type="arabicPeriod"/>
            </a:pPr>
            <a:r>
              <a:rPr lang="en-US" sz="1600" dirty="0" smtClean="0"/>
              <a:t>length</a:t>
            </a:r>
          </a:p>
          <a:p>
            <a:pPr marL="914400" lvl="1" indent="-457200">
              <a:buAutoNum type="arabicPeriod"/>
            </a:pPr>
            <a:r>
              <a:rPr lang="en-US" sz="1600" dirty="0" err="1" smtClean="0"/>
              <a:t>seqstring</a:t>
            </a:r>
            <a:r>
              <a:rPr lang="en-US" sz="1600" dirty="0" smtClean="0"/>
              <a:t>(</a:t>
            </a:r>
            <a:r>
              <a:rPr lang="en-US" sz="1600" dirty="0" err="1" smtClean="0"/>
              <a:t>seq</a:t>
            </a:r>
            <a:r>
              <a:rPr lang="en-US" sz="1600" dirty="0" smtClean="0"/>
              <a:t>, </a:t>
            </a:r>
            <a:r>
              <a:rPr lang="en-US" sz="1600" dirty="0" err="1" smtClean="0"/>
              <a:t>r_seq</a:t>
            </a:r>
            <a:r>
              <a:rPr lang="en-US" sz="1600" dirty="0" smtClean="0"/>
              <a:t>)</a:t>
            </a:r>
          </a:p>
          <a:p>
            <a:pPr marL="914400" lvl="1" indent="-457200">
              <a:buAutoNum type="arabicPeriod"/>
            </a:pPr>
            <a:r>
              <a:rPr lang="en-US" sz="1600" dirty="0" err="1" smtClean="0"/>
              <a:t>query_pos</a:t>
            </a:r>
            <a:r>
              <a:rPr lang="en-US" sz="1600" dirty="0" smtClean="0"/>
              <a:t> (</a:t>
            </a:r>
            <a:r>
              <a:rPr lang="en-US" sz="1600" dirty="0" err="1" smtClean="0"/>
              <a:t>query_pos</a:t>
            </a:r>
            <a:r>
              <a:rPr lang="en-US" sz="1600" dirty="0" smtClean="0"/>
              <a:t>, </a:t>
            </a:r>
            <a:r>
              <a:rPr lang="en-US" sz="1600" dirty="0" err="1" smtClean="0"/>
              <a:t>r_query_pos</a:t>
            </a:r>
            <a:r>
              <a:rPr lang="en-US" sz="1600" dirty="0" smtClean="0"/>
              <a:t>)</a:t>
            </a:r>
          </a:p>
          <a:p>
            <a:pPr marL="914400" lvl="1" indent="-457200">
              <a:buAutoNum type="arabicPeriod"/>
            </a:pPr>
            <a:r>
              <a:rPr lang="en-US" sz="1600" dirty="0"/>
              <a:t>n</a:t>
            </a:r>
            <a:r>
              <a:rPr lang="en-US" sz="1600" dirty="0" smtClean="0"/>
              <a:t>umber of word appeared in reference (</a:t>
            </a:r>
            <a:r>
              <a:rPr lang="en-US" sz="1600" dirty="0" err="1" smtClean="0"/>
              <a:t>num_occ</a:t>
            </a:r>
            <a:r>
              <a:rPr lang="en-US" sz="1600" dirty="0" smtClean="0"/>
              <a:t>)</a:t>
            </a:r>
          </a:p>
          <a:p>
            <a:pPr marL="914400" lvl="1" indent="-457200">
              <a:buAutoNum type="arabicPeriod"/>
            </a:pPr>
            <a:endParaRPr lang="en-US" sz="1600" dirty="0" smtClean="0"/>
          </a:p>
          <a:p>
            <a:pPr marL="457200" indent="-457200">
              <a:buAutoNum type="arabicPeriod"/>
            </a:pPr>
            <a:r>
              <a:rPr lang="en-US" sz="1600" dirty="0" err="1" smtClean="0"/>
              <a:t>WordHit</a:t>
            </a:r>
            <a:endParaRPr lang="en-US" sz="1600" dirty="0"/>
          </a:p>
          <a:p>
            <a:pPr marL="914400" lvl="1" indent="-457200">
              <a:buAutoNum type="arabicPeriod"/>
            </a:pPr>
            <a:r>
              <a:rPr lang="en-US" sz="1600" dirty="0"/>
              <a:t>c</a:t>
            </a:r>
            <a:r>
              <a:rPr lang="en-US" sz="1600" dirty="0" smtClean="0"/>
              <a:t>orresponding </a:t>
            </a:r>
            <a:r>
              <a:rPr lang="en-US" sz="1600" dirty="0" err="1" smtClean="0"/>
              <a:t>wordID</a:t>
            </a:r>
            <a:endParaRPr lang="en-US" sz="1600" dirty="0" smtClean="0"/>
          </a:p>
          <a:p>
            <a:pPr marL="914400" lvl="1" indent="-457200">
              <a:buAutoNum type="arabicPeriod"/>
            </a:pPr>
            <a:r>
              <a:rPr lang="en-US" sz="1600" dirty="0" err="1" smtClean="0"/>
              <a:t>query_pos</a:t>
            </a:r>
            <a:endParaRPr lang="en-US" sz="1600" dirty="0" smtClean="0"/>
          </a:p>
          <a:p>
            <a:pPr marL="914400" lvl="1" indent="-457200">
              <a:buAutoNum type="arabicPeriod"/>
            </a:pPr>
            <a:r>
              <a:rPr lang="en-US" sz="1600" dirty="0" err="1"/>
              <a:t>r</a:t>
            </a:r>
            <a:r>
              <a:rPr lang="en-US" sz="1600" dirty="0" err="1" smtClean="0"/>
              <a:t>ef_pos</a:t>
            </a:r>
            <a:endParaRPr lang="en-US" sz="1600" dirty="0" smtClean="0"/>
          </a:p>
          <a:p>
            <a:pPr marL="457200" indent="-457200">
              <a:buAutoNum type="arabicPeriod"/>
            </a:pP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2085309" y="2627189"/>
            <a:ext cx="4874361" cy="313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TextBox 21"/>
          <p:cNvSpPr txBox="1"/>
          <p:nvPr/>
        </p:nvSpPr>
        <p:spPr>
          <a:xfrm>
            <a:off x="1082672" y="2627189"/>
            <a:ext cx="895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Query: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2086457" y="2622578"/>
            <a:ext cx="1431702" cy="315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Word 1</a:t>
            </a:r>
            <a:endParaRPr lang="en-US" sz="1350" dirty="0"/>
          </a:p>
        </p:txBody>
      </p:sp>
      <p:sp>
        <p:nvSpPr>
          <p:cNvPr id="33" name="Rectangle 32"/>
          <p:cNvSpPr/>
          <p:nvPr/>
        </p:nvSpPr>
        <p:spPr>
          <a:xfrm>
            <a:off x="3518159" y="2622577"/>
            <a:ext cx="1431702" cy="315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Word 2</a:t>
            </a:r>
            <a:endParaRPr lang="en-US" altLang="zh-CN" sz="1350" dirty="0"/>
          </a:p>
        </p:txBody>
      </p:sp>
      <p:sp>
        <p:nvSpPr>
          <p:cNvPr id="34" name="Rectangle 33"/>
          <p:cNvSpPr/>
          <p:nvPr/>
        </p:nvSpPr>
        <p:spPr>
          <a:xfrm>
            <a:off x="4949861" y="2622577"/>
            <a:ext cx="1431702" cy="315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Word 3</a:t>
            </a:r>
            <a:endParaRPr lang="en-US" altLang="zh-CN" sz="1350" dirty="0"/>
          </a:p>
        </p:txBody>
      </p:sp>
      <p:sp>
        <p:nvSpPr>
          <p:cNvPr id="35" name="Rectangle 34"/>
          <p:cNvSpPr/>
          <p:nvPr/>
        </p:nvSpPr>
        <p:spPr>
          <a:xfrm>
            <a:off x="6381563" y="2622577"/>
            <a:ext cx="1431702" cy="315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Word 4</a:t>
            </a:r>
            <a:endParaRPr lang="en-US" altLang="zh-CN" sz="1350" dirty="0"/>
          </a:p>
        </p:txBody>
      </p:sp>
      <p:cxnSp>
        <p:nvCxnSpPr>
          <p:cNvPr id="4" name="Straight Arrow Connector 3"/>
          <p:cNvCxnSpPr>
            <a:stCxn id="32" idx="0"/>
            <a:endCxn id="50" idx="2"/>
          </p:cNvCxnSpPr>
          <p:nvPr/>
        </p:nvCxnSpPr>
        <p:spPr>
          <a:xfrm flipH="1" flipV="1">
            <a:off x="1616998" y="1176019"/>
            <a:ext cx="1185310" cy="144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2" idx="0"/>
            <a:endCxn id="52" idx="2"/>
          </p:cNvCxnSpPr>
          <p:nvPr/>
        </p:nvCxnSpPr>
        <p:spPr>
          <a:xfrm flipV="1">
            <a:off x="2802308" y="1176019"/>
            <a:ext cx="1696142" cy="144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1" idx="2"/>
          </p:cNvCxnSpPr>
          <p:nvPr/>
        </p:nvCxnSpPr>
        <p:spPr>
          <a:xfrm flipH="1" flipV="1">
            <a:off x="2336218" y="1176019"/>
            <a:ext cx="1897792" cy="144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4" idx="0"/>
            <a:endCxn id="53" idx="2"/>
          </p:cNvCxnSpPr>
          <p:nvPr/>
        </p:nvCxnSpPr>
        <p:spPr>
          <a:xfrm flipH="1" flipV="1">
            <a:off x="4843225" y="1176019"/>
            <a:ext cx="822487" cy="144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5" idx="0"/>
          </p:cNvCxnSpPr>
          <p:nvPr/>
        </p:nvCxnSpPr>
        <p:spPr>
          <a:xfrm flipV="1">
            <a:off x="7097414" y="1176018"/>
            <a:ext cx="391286" cy="144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044097" y="1507110"/>
            <a:ext cx="7788750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TextBox 46"/>
          <p:cNvSpPr txBox="1"/>
          <p:nvPr/>
        </p:nvSpPr>
        <p:spPr>
          <a:xfrm>
            <a:off x="151689" y="1467855"/>
            <a:ext cx="940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Reference:</a:t>
            </a:r>
            <a:endParaRPr lang="en-US" sz="1350" dirty="0"/>
          </a:p>
        </p:txBody>
      </p:sp>
      <p:sp>
        <p:nvSpPr>
          <p:cNvPr id="49" name="TextBox 48"/>
          <p:cNvSpPr txBox="1"/>
          <p:nvPr/>
        </p:nvSpPr>
        <p:spPr>
          <a:xfrm>
            <a:off x="3305328" y="175646"/>
            <a:ext cx="2786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Form </a:t>
            </a:r>
            <a:r>
              <a:rPr lang="en-US" altLang="zh-CN" sz="2400" dirty="0" err="1" smtClean="0"/>
              <a:t>wordhitsGroup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1447951" y="1505770"/>
            <a:ext cx="87154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wordhit1 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2704263" y="1507111"/>
            <a:ext cx="826337" cy="237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/>
              <a:t>wordhit2</a:t>
            </a:r>
            <a:endParaRPr lang="en-US" sz="1350" dirty="0"/>
          </a:p>
        </p:txBody>
      </p:sp>
      <p:sp>
        <p:nvSpPr>
          <p:cNvPr id="52" name="Rectangle 51"/>
          <p:cNvSpPr/>
          <p:nvPr/>
        </p:nvSpPr>
        <p:spPr>
          <a:xfrm>
            <a:off x="7365019" y="1507110"/>
            <a:ext cx="661368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word2</a:t>
            </a:r>
            <a:endParaRPr lang="en-US" sz="1350" dirty="0"/>
          </a:p>
        </p:txBody>
      </p:sp>
      <p:sp>
        <p:nvSpPr>
          <p:cNvPr id="53" name="Rectangle 52"/>
          <p:cNvSpPr/>
          <p:nvPr/>
        </p:nvSpPr>
        <p:spPr>
          <a:xfrm>
            <a:off x="7825131" y="1507110"/>
            <a:ext cx="844735" cy="239084"/>
          </a:xfrm>
          <a:prstGeom prst="rect">
            <a:avLst/>
          </a:prstGeom>
          <a:solidFill>
            <a:schemeClr val="accent6">
              <a:alpha val="97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/>
              <a:t>wordhit3</a:t>
            </a:r>
            <a:endParaRPr lang="en-US" sz="1350" dirty="0"/>
          </a:p>
        </p:txBody>
      </p:sp>
      <p:sp>
        <p:nvSpPr>
          <p:cNvPr id="2" name="Left Brace 1"/>
          <p:cNvSpPr/>
          <p:nvPr/>
        </p:nvSpPr>
        <p:spPr>
          <a:xfrm rot="16200000">
            <a:off x="2289635" y="849951"/>
            <a:ext cx="148542" cy="20168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1796920" y="1915850"/>
            <a:ext cx="1146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wordGroup</a:t>
            </a:r>
            <a:r>
              <a:rPr lang="en-US" altLang="zh-CN" sz="1400" dirty="0"/>
              <a:t> </a:t>
            </a:r>
            <a:r>
              <a:rPr lang="en-US" sz="1350" dirty="0" smtClean="0"/>
              <a:t>1</a:t>
            </a:r>
            <a:endParaRPr lang="en-US" sz="1350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7943842" y="1206626"/>
            <a:ext cx="147202" cy="13048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1419477" y="2887215"/>
            <a:ext cx="1946831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/>
          <p:cNvSpPr/>
          <p:nvPr/>
        </p:nvSpPr>
        <p:spPr>
          <a:xfrm>
            <a:off x="1372107" y="2887215"/>
            <a:ext cx="860904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/>
              <a:t>wordhit1</a:t>
            </a:r>
            <a:endParaRPr lang="en-US" sz="1350" dirty="0"/>
          </a:p>
        </p:txBody>
      </p:sp>
      <p:sp>
        <p:nvSpPr>
          <p:cNvPr id="18" name="Rectangle 17"/>
          <p:cNvSpPr/>
          <p:nvPr/>
        </p:nvSpPr>
        <p:spPr>
          <a:xfrm>
            <a:off x="2647501" y="2885875"/>
            <a:ext cx="830109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/>
              <a:t>wordhit2</a:t>
            </a:r>
            <a:endParaRPr lang="en-US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2857061"/>
            <a:ext cx="1372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wordhitsGroup</a:t>
            </a:r>
            <a:r>
              <a:rPr lang="en-US" altLang="zh-CN" sz="1400" dirty="0" smtClean="0"/>
              <a:t> </a:t>
            </a:r>
            <a:r>
              <a:rPr lang="en-US" sz="1350" dirty="0" smtClean="0"/>
              <a:t>:</a:t>
            </a:r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1355479" y="4310987"/>
            <a:ext cx="7014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 all </a:t>
            </a:r>
            <a:r>
              <a:rPr lang="en-US" dirty="0" err="1" smtClean="0"/>
              <a:t>wordhits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their </a:t>
            </a:r>
            <a:r>
              <a:rPr lang="en-US" dirty="0" err="1" smtClean="0"/>
              <a:t>pos</a:t>
            </a:r>
            <a:r>
              <a:rPr lang="en-US" dirty="0" smtClean="0"/>
              <a:t> on </a:t>
            </a:r>
            <a:r>
              <a:rPr lang="en-US" dirty="0"/>
              <a:t>reference, then form the </a:t>
            </a:r>
            <a:r>
              <a:rPr lang="en-US" altLang="zh-CN" dirty="0" err="1" smtClean="0"/>
              <a:t>wordhitsGroup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46665" y="4851315"/>
            <a:ext cx="46986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Mainly based </a:t>
            </a:r>
            <a:r>
              <a:rPr lang="en-US" sz="1500" dirty="0" smtClean="0"/>
              <a:t>on the gap length between two </a:t>
            </a:r>
            <a:r>
              <a:rPr lang="en-US" sz="1500" dirty="0" err="1" smtClean="0"/>
              <a:t>wordhits</a:t>
            </a:r>
            <a:endParaRPr lang="en-US" sz="15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300764" y="1954546"/>
            <a:ext cx="1146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wordGroup</a:t>
            </a:r>
            <a:r>
              <a:rPr lang="en-US" altLang="zh-CN" sz="1400" dirty="0"/>
              <a:t> </a:t>
            </a:r>
            <a:r>
              <a:rPr lang="en-US" altLang="zh-CN" sz="1350" dirty="0" smtClean="0"/>
              <a:t>2</a:t>
            </a:r>
            <a:endParaRPr lang="en-US" sz="135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936107" y="1507110"/>
            <a:ext cx="651" cy="2390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825132" y="1507110"/>
            <a:ext cx="110975" cy="23908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7880620" y="1298759"/>
            <a:ext cx="359571" cy="20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80553" y="1157260"/>
            <a:ext cx="652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overlap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235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276934" y="2082661"/>
            <a:ext cx="4250699" cy="2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/>
          <p:cNvSpPr txBox="1"/>
          <p:nvPr/>
        </p:nvSpPr>
        <p:spPr>
          <a:xfrm>
            <a:off x="2700930" y="620071"/>
            <a:ext cx="443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 </a:t>
            </a:r>
            <a:r>
              <a:rPr lang="en-US" altLang="zh-CN" dirty="0" err="1" smtClean="0"/>
              <a:t>wordhitsChunk</a:t>
            </a:r>
            <a:r>
              <a:rPr lang="en-US" altLang="zh-CN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each </a:t>
            </a:r>
            <a:r>
              <a:rPr lang="en-US" altLang="zh-CN" dirty="0" err="1" smtClean="0"/>
              <a:t>wordhitsGroup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90529" y="2080242"/>
            <a:ext cx="2781264" cy="2684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>
            <a:off x="1368407" y="2090504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2470350" y="2089164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971889" y="1750448"/>
            <a:ext cx="1413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wordhitsGroup</a:t>
            </a:r>
            <a:r>
              <a:rPr lang="en-US" altLang="zh-CN" sz="1400" dirty="0" smtClean="0"/>
              <a:t> </a:t>
            </a:r>
            <a:r>
              <a:rPr lang="en-US" sz="1350" dirty="0" smtClean="0"/>
              <a:t>1</a:t>
            </a:r>
            <a:endParaRPr lang="en-US" sz="1350" dirty="0"/>
          </a:p>
        </p:txBody>
      </p:sp>
      <p:sp>
        <p:nvSpPr>
          <p:cNvPr id="22" name="Rectangle 21"/>
          <p:cNvSpPr/>
          <p:nvPr/>
        </p:nvSpPr>
        <p:spPr>
          <a:xfrm>
            <a:off x="1967784" y="2089164"/>
            <a:ext cx="448649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Left Brace 23"/>
          <p:cNvSpPr/>
          <p:nvPr/>
        </p:nvSpPr>
        <p:spPr>
          <a:xfrm rot="16200000">
            <a:off x="1592866" y="2215030"/>
            <a:ext cx="97112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Left Brace 11"/>
          <p:cNvSpPr/>
          <p:nvPr/>
        </p:nvSpPr>
        <p:spPr>
          <a:xfrm rot="16200000">
            <a:off x="2193918" y="2215029"/>
            <a:ext cx="97112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Left Brace 12"/>
          <p:cNvSpPr/>
          <p:nvPr/>
        </p:nvSpPr>
        <p:spPr>
          <a:xfrm rot="16200000">
            <a:off x="2739294" y="2258849"/>
            <a:ext cx="97112" cy="4570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1368406" y="3136886"/>
            <a:ext cx="3347312" cy="23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/>
          <p:cNvSpPr txBox="1"/>
          <p:nvPr/>
        </p:nvSpPr>
        <p:spPr>
          <a:xfrm>
            <a:off x="605023" y="3100485"/>
            <a:ext cx="6662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/>
              <a:t>Query:</a:t>
            </a:r>
            <a:endParaRPr lang="en-US" sz="1350" dirty="0"/>
          </a:p>
        </p:txBody>
      </p:sp>
      <p:sp>
        <p:nvSpPr>
          <p:cNvPr id="21" name="Left Brace 20"/>
          <p:cNvSpPr/>
          <p:nvPr/>
        </p:nvSpPr>
        <p:spPr>
          <a:xfrm rot="16200000">
            <a:off x="1590748" y="3191543"/>
            <a:ext cx="101346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/>
          <p:cNvSpPr txBox="1"/>
          <p:nvPr/>
        </p:nvSpPr>
        <p:spPr>
          <a:xfrm>
            <a:off x="1451946" y="3515230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word_1</a:t>
            </a:r>
          </a:p>
        </p:txBody>
      </p:sp>
      <p:sp>
        <p:nvSpPr>
          <p:cNvPr id="28" name="Left Brace 27"/>
          <p:cNvSpPr/>
          <p:nvPr/>
        </p:nvSpPr>
        <p:spPr>
          <a:xfrm rot="16200000">
            <a:off x="1982923" y="3191542"/>
            <a:ext cx="101346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Left Brace 28"/>
          <p:cNvSpPr/>
          <p:nvPr/>
        </p:nvSpPr>
        <p:spPr>
          <a:xfrm rot="16200000">
            <a:off x="2375098" y="3191542"/>
            <a:ext cx="101346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Left Brace 29"/>
          <p:cNvSpPr/>
          <p:nvPr/>
        </p:nvSpPr>
        <p:spPr>
          <a:xfrm rot="16200000">
            <a:off x="2767273" y="3191542"/>
            <a:ext cx="101346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Left Brace 30"/>
          <p:cNvSpPr/>
          <p:nvPr/>
        </p:nvSpPr>
        <p:spPr>
          <a:xfrm rot="16200000">
            <a:off x="3159448" y="3191542"/>
            <a:ext cx="101346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Left Brace 31"/>
          <p:cNvSpPr/>
          <p:nvPr/>
        </p:nvSpPr>
        <p:spPr>
          <a:xfrm rot="16200000">
            <a:off x="3551623" y="3191542"/>
            <a:ext cx="101346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Left Brace 32"/>
          <p:cNvSpPr/>
          <p:nvPr/>
        </p:nvSpPr>
        <p:spPr>
          <a:xfrm rot="16200000">
            <a:off x="3943798" y="3191542"/>
            <a:ext cx="101346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TextBox 33"/>
          <p:cNvSpPr txBox="1"/>
          <p:nvPr/>
        </p:nvSpPr>
        <p:spPr>
          <a:xfrm>
            <a:off x="1830030" y="3515230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word_2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29279" y="3515230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word_3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16090" y="3515230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smtClean="0"/>
              <a:t>word_4</a:t>
            </a:r>
            <a:endParaRPr lang="en-US" sz="600" dirty="0"/>
          </a:p>
        </p:txBody>
      </p:sp>
      <p:sp>
        <p:nvSpPr>
          <p:cNvPr id="37" name="TextBox 36"/>
          <p:cNvSpPr txBox="1"/>
          <p:nvPr/>
        </p:nvSpPr>
        <p:spPr>
          <a:xfrm>
            <a:off x="3002077" y="3515230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smtClean="0"/>
              <a:t>word_5</a:t>
            </a:r>
            <a:endParaRPr lang="en-US" sz="600" dirty="0"/>
          </a:p>
        </p:txBody>
      </p:sp>
      <p:sp>
        <p:nvSpPr>
          <p:cNvPr id="38" name="TextBox 37"/>
          <p:cNvSpPr txBox="1"/>
          <p:nvPr/>
        </p:nvSpPr>
        <p:spPr>
          <a:xfrm>
            <a:off x="3381027" y="3515230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smtClean="0"/>
              <a:t>word_6</a:t>
            </a:r>
            <a:endParaRPr lang="en-US" sz="600" dirty="0"/>
          </a:p>
        </p:txBody>
      </p:sp>
      <p:sp>
        <p:nvSpPr>
          <p:cNvPr id="39" name="TextBox 38"/>
          <p:cNvSpPr txBox="1"/>
          <p:nvPr/>
        </p:nvSpPr>
        <p:spPr>
          <a:xfrm>
            <a:off x="3759978" y="3520560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word_7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641255" y="2216206"/>
            <a:ext cx="716754" cy="1082215"/>
          </a:xfrm>
          <a:prstGeom prst="straightConnector1">
            <a:avLst/>
          </a:prstGeom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727968" y="2201216"/>
            <a:ext cx="490177" cy="1083385"/>
          </a:xfrm>
          <a:prstGeom prst="straightConnector1">
            <a:avLst/>
          </a:prstGeom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145883" y="2170350"/>
            <a:ext cx="1456413" cy="1121272"/>
          </a:xfrm>
          <a:prstGeom prst="straightConnector1">
            <a:avLst/>
          </a:prstGeom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6382" y="4894880"/>
            <a:ext cx="5995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 and group by (</a:t>
            </a:r>
            <a:r>
              <a:rPr lang="en-US" dirty="0" err="1" smtClean="0"/>
              <a:t>wordhit</a:t>
            </a:r>
            <a:r>
              <a:rPr lang="en-US" dirty="0" smtClean="0"/>
              <a:t>-&gt;</a:t>
            </a:r>
            <a:r>
              <a:rPr lang="en-US" dirty="0" err="1" smtClean="0"/>
              <a:t>pos_ref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 smtClean="0"/>
              <a:t>wordhit</a:t>
            </a:r>
            <a:r>
              <a:rPr lang="en-US" dirty="0" smtClean="0"/>
              <a:t>-&gt;</a:t>
            </a:r>
            <a:r>
              <a:rPr lang="en-US" dirty="0" err="1" smtClean="0"/>
              <a:t>pos_query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390529" y="4052899"/>
            <a:ext cx="1330380" cy="2377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Rectangle 42"/>
          <p:cNvSpPr/>
          <p:nvPr/>
        </p:nvSpPr>
        <p:spPr>
          <a:xfrm>
            <a:off x="1390363" y="4055103"/>
            <a:ext cx="546030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Rectangle 43"/>
          <p:cNvSpPr/>
          <p:nvPr/>
        </p:nvSpPr>
        <p:spPr>
          <a:xfrm>
            <a:off x="2174879" y="4052223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TextBox 44"/>
          <p:cNvSpPr txBox="1"/>
          <p:nvPr/>
        </p:nvSpPr>
        <p:spPr>
          <a:xfrm>
            <a:off x="150437" y="4046540"/>
            <a:ext cx="1306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wordhitChunk</a:t>
            </a:r>
            <a:r>
              <a:rPr lang="en-US" altLang="zh-CN" sz="1400" dirty="0" smtClean="0"/>
              <a:t> </a:t>
            </a:r>
            <a:r>
              <a:rPr lang="en-US" altLang="zh-CN" sz="1350" dirty="0" smtClean="0"/>
              <a:t>:</a:t>
            </a:r>
            <a:endParaRPr lang="en-US" sz="1350" dirty="0"/>
          </a:p>
        </p:txBody>
      </p:sp>
      <p:sp>
        <p:nvSpPr>
          <p:cNvPr id="46" name="Left Brace 45"/>
          <p:cNvSpPr/>
          <p:nvPr/>
        </p:nvSpPr>
        <p:spPr>
          <a:xfrm rot="16200000">
            <a:off x="1619234" y="4090410"/>
            <a:ext cx="79412" cy="5371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Left Brace 46"/>
          <p:cNvSpPr/>
          <p:nvPr/>
        </p:nvSpPr>
        <p:spPr>
          <a:xfrm rot="16200000">
            <a:off x="2409468" y="4104945"/>
            <a:ext cx="79412" cy="5371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TextBox 47"/>
          <p:cNvSpPr txBox="1"/>
          <p:nvPr/>
        </p:nvSpPr>
        <p:spPr>
          <a:xfrm>
            <a:off x="1325520" y="4358322"/>
            <a:ext cx="7226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word_3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09001" y="4358322"/>
            <a:ext cx="7226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smtClean="0"/>
              <a:t>w</a:t>
            </a:r>
            <a:r>
              <a:rPr lang="en-US" sz="1350" smtClean="0"/>
              <a:t>ord_</a:t>
            </a:r>
            <a:r>
              <a:rPr lang="en-US" altLang="zh-CN" sz="1350" smtClean="0"/>
              <a:t>6</a:t>
            </a:r>
            <a:endParaRPr lang="en-US" sz="1350" dirty="0"/>
          </a:p>
        </p:txBody>
      </p:sp>
      <p:sp>
        <p:nvSpPr>
          <p:cNvPr id="26" name="TextBox 25"/>
          <p:cNvSpPr txBox="1"/>
          <p:nvPr/>
        </p:nvSpPr>
        <p:spPr>
          <a:xfrm>
            <a:off x="1276934" y="2534521"/>
            <a:ext cx="662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word_3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84317" y="2536918"/>
            <a:ext cx="662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word_7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26501" y="2527951"/>
            <a:ext cx="662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word_6</a:t>
            </a:r>
            <a:endParaRPr lang="en-US" sz="1200" dirty="0"/>
          </a:p>
        </p:txBody>
      </p:sp>
      <p:sp>
        <p:nvSpPr>
          <p:cNvPr id="51" name="Left Brace 50"/>
          <p:cNvSpPr/>
          <p:nvPr/>
        </p:nvSpPr>
        <p:spPr>
          <a:xfrm rot="16200000">
            <a:off x="4368306" y="3191541"/>
            <a:ext cx="101346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Rectangle 51"/>
          <p:cNvSpPr/>
          <p:nvPr/>
        </p:nvSpPr>
        <p:spPr>
          <a:xfrm>
            <a:off x="3081501" y="2087021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Left Brace 52"/>
          <p:cNvSpPr/>
          <p:nvPr/>
        </p:nvSpPr>
        <p:spPr>
          <a:xfrm rot="16200000">
            <a:off x="3279361" y="2251841"/>
            <a:ext cx="97112" cy="4570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TextBox 53"/>
          <p:cNvSpPr txBox="1"/>
          <p:nvPr/>
        </p:nvSpPr>
        <p:spPr>
          <a:xfrm>
            <a:off x="2991340" y="2527951"/>
            <a:ext cx="662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dirty="0" smtClean="0"/>
              <a:t>ord_8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213524" y="3509211"/>
            <a:ext cx="4379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Word_8</a:t>
            </a:r>
            <a:endParaRPr lang="en-US" sz="6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327217" y="2197522"/>
            <a:ext cx="1117424" cy="1087079"/>
          </a:xfrm>
          <a:prstGeom prst="straightConnector1">
            <a:avLst/>
          </a:prstGeom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17356" y="2085058"/>
            <a:ext cx="460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smtClean="0"/>
              <a:t>Ref:</a:t>
            </a:r>
            <a:endParaRPr lang="en-US" sz="1350" dirty="0"/>
          </a:p>
        </p:txBody>
      </p:sp>
      <p:cxnSp>
        <p:nvCxnSpPr>
          <p:cNvPr id="75" name="Elbow Connector 74"/>
          <p:cNvCxnSpPr/>
          <p:nvPr/>
        </p:nvCxnSpPr>
        <p:spPr>
          <a:xfrm rot="10800000" flipV="1">
            <a:off x="5889709" y="1734789"/>
            <a:ext cx="2933217" cy="2492477"/>
          </a:xfrm>
          <a:prstGeom prst="bentConnector3">
            <a:avLst>
              <a:gd name="adj1" fmla="val 99778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74861" y="1394116"/>
            <a:ext cx="687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Ref_pos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5035541" y="2842527"/>
            <a:ext cx="868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Query_pos</a:t>
            </a:r>
            <a:endParaRPr lang="en-US" sz="1200" dirty="0"/>
          </a:p>
        </p:txBody>
      </p:sp>
      <p:sp>
        <p:nvSpPr>
          <p:cNvPr id="78" name="Oval 77"/>
          <p:cNvSpPr/>
          <p:nvPr/>
        </p:nvSpPr>
        <p:spPr>
          <a:xfrm>
            <a:off x="6093155" y="20026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603147" y="31367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231884" y="27146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492620" y="23257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rot="18959680">
            <a:off x="6188115" y="1668064"/>
            <a:ext cx="422304" cy="1013604"/>
          </a:xfrm>
          <a:prstGeom prst="ellipse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rot="19302998">
            <a:off x="6268860" y="2307046"/>
            <a:ext cx="422304" cy="1115248"/>
          </a:xfrm>
          <a:prstGeom prst="ellipse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6789723" y="2300861"/>
            <a:ext cx="696149" cy="208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485538" y="2163964"/>
            <a:ext cx="172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wordhitsChunk1</a:t>
            </a:r>
            <a:endParaRPr lang="en-US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6590408" y="3325695"/>
            <a:ext cx="281549" cy="4337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346121" y="3732592"/>
            <a:ext cx="172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wordhitsChunk2</a:t>
            </a:r>
            <a:endParaRPr lang="en-US" dirty="0"/>
          </a:p>
        </p:txBody>
      </p:sp>
      <p:sp>
        <p:nvSpPr>
          <p:cNvPr id="88" name="Left Brace 87"/>
          <p:cNvSpPr/>
          <p:nvPr/>
        </p:nvSpPr>
        <p:spPr>
          <a:xfrm rot="5400000">
            <a:off x="6687918" y="912846"/>
            <a:ext cx="151336" cy="149255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093155" y="1273125"/>
            <a:ext cx="171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wordhitsGroup1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23569" y="3601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88037" y="2100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03470" y="1748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3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198116" y="2407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26006" y="2961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en-US" dirty="0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5889709" y="1734789"/>
            <a:ext cx="2777558" cy="25558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8174861" y="4354317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Diagonal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228635" y="1200280"/>
            <a:ext cx="16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wordhitsChunk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505007" y="2199203"/>
            <a:ext cx="7403324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Rectangle 43"/>
          <p:cNvSpPr/>
          <p:nvPr/>
        </p:nvSpPr>
        <p:spPr>
          <a:xfrm>
            <a:off x="1505007" y="3524179"/>
            <a:ext cx="2899080" cy="23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TextBox 44"/>
          <p:cNvSpPr txBox="1"/>
          <p:nvPr/>
        </p:nvSpPr>
        <p:spPr>
          <a:xfrm>
            <a:off x="612599" y="2179575"/>
            <a:ext cx="940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Reference:</a:t>
            </a:r>
            <a:endParaRPr lang="en-US" sz="1350" dirty="0"/>
          </a:p>
        </p:txBody>
      </p:sp>
      <p:sp>
        <p:nvSpPr>
          <p:cNvPr id="46" name="TextBox 45"/>
          <p:cNvSpPr txBox="1"/>
          <p:nvPr/>
        </p:nvSpPr>
        <p:spPr>
          <a:xfrm>
            <a:off x="886136" y="3505222"/>
            <a:ext cx="6662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/>
              <a:t>Query:</a:t>
            </a:r>
            <a:endParaRPr lang="en-US" sz="1350" dirty="0"/>
          </a:p>
        </p:txBody>
      </p:sp>
      <p:sp>
        <p:nvSpPr>
          <p:cNvPr id="47" name="Rectangle 46"/>
          <p:cNvSpPr/>
          <p:nvPr/>
        </p:nvSpPr>
        <p:spPr>
          <a:xfrm>
            <a:off x="2338597" y="2851877"/>
            <a:ext cx="1778108" cy="2377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Rectangle 47"/>
          <p:cNvSpPr/>
          <p:nvPr/>
        </p:nvSpPr>
        <p:spPr>
          <a:xfrm>
            <a:off x="2338429" y="2854081"/>
            <a:ext cx="952738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 smtClean="0"/>
              <a:t>Wordhit</a:t>
            </a:r>
            <a:r>
              <a:rPr lang="en-US" sz="1350" dirty="0" smtClean="0"/>
              <a:t> 3</a:t>
            </a:r>
            <a:endParaRPr lang="en-US" sz="1350" dirty="0"/>
          </a:p>
        </p:txBody>
      </p:sp>
      <p:sp>
        <p:nvSpPr>
          <p:cNvPr id="50" name="Rectangle 49"/>
          <p:cNvSpPr/>
          <p:nvPr/>
        </p:nvSpPr>
        <p:spPr>
          <a:xfrm>
            <a:off x="3589560" y="2850404"/>
            <a:ext cx="104212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 smtClean="0"/>
              <a:t>Wordhit</a:t>
            </a:r>
            <a:r>
              <a:rPr lang="en-US" sz="1350" dirty="0" smtClean="0"/>
              <a:t> 5</a:t>
            </a:r>
            <a:endParaRPr lang="en-US" sz="1350" dirty="0"/>
          </a:p>
        </p:txBody>
      </p:sp>
      <p:sp>
        <p:nvSpPr>
          <p:cNvPr id="51" name="TextBox 50"/>
          <p:cNvSpPr txBox="1"/>
          <p:nvPr/>
        </p:nvSpPr>
        <p:spPr>
          <a:xfrm>
            <a:off x="718138" y="2816580"/>
            <a:ext cx="1376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wordhitsChunk</a:t>
            </a:r>
            <a:r>
              <a:rPr lang="en-US" altLang="zh-CN" sz="1400" dirty="0" smtClean="0"/>
              <a:t> </a:t>
            </a:r>
            <a:r>
              <a:rPr lang="en-US" altLang="zh-CN" sz="1350" dirty="0" smtClean="0"/>
              <a:t>:</a:t>
            </a:r>
            <a:endParaRPr lang="en-US" sz="1350" dirty="0"/>
          </a:p>
        </p:txBody>
      </p:sp>
      <p:sp>
        <p:nvSpPr>
          <p:cNvPr id="56" name="Rectangle 55"/>
          <p:cNvSpPr/>
          <p:nvPr/>
        </p:nvSpPr>
        <p:spPr>
          <a:xfrm>
            <a:off x="3733800" y="2201407"/>
            <a:ext cx="943137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/>
              <a:t>Wordhit</a:t>
            </a:r>
            <a:r>
              <a:rPr lang="en-US" sz="1350" dirty="0" smtClean="0"/>
              <a:t> 3</a:t>
            </a:r>
            <a:endParaRPr lang="en-US" sz="1350" dirty="0"/>
          </a:p>
        </p:txBody>
      </p:sp>
      <p:sp>
        <p:nvSpPr>
          <p:cNvPr id="57" name="Rectangle 56"/>
          <p:cNvSpPr/>
          <p:nvPr/>
        </p:nvSpPr>
        <p:spPr>
          <a:xfrm>
            <a:off x="4886695" y="2197863"/>
            <a:ext cx="920569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 smtClean="0"/>
              <a:t>Wordhit</a:t>
            </a:r>
            <a:r>
              <a:rPr lang="en-US" sz="1350" dirty="0" smtClean="0"/>
              <a:t> 5</a:t>
            </a:r>
            <a:endParaRPr lang="en-US" sz="1350" dirty="0"/>
          </a:p>
        </p:txBody>
      </p:sp>
      <p:sp>
        <p:nvSpPr>
          <p:cNvPr id="58" name="Rectangle 57"/>
          <p:cNvSpPr/>
          <p:nvPr/>
        </p:nvSpPr>
        <p:spPr>
          <a:xfrm>
            <a:off x="2032000" y="3527724"/>
            <a:ext cx="932269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 smtClean="0"/>
              <a:t>Wordhit</a:t>
            </a:r>
            <a:r>
              <a:rPr lang="en-US" sz="1350" dirty="0" smtClean="0"/>
              <a:t> 3</a:t>
            </a:r>
            <a:endParaRPr lang="en-US" sz="1350" dirty="0"/>
          </a:p>
        </p:txBody>
      </p:sp>
      <p:sp>
        <p:nvSpPr>
          <p:cNvPr id="59" name="Rectangle 58"/>
          <p:cNvSpPr/>
          <p:nvPr/>
        </p:nvSpPr>
        <p:spPr>
          <a:xfrm>
            <a:off x="3291167" y="3524179"/>
            <a:ext cx="937468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W</a:t>
            </a:r>
            <a:r>
              <a:rPr lang="en-US" sz="1350" smtClean="0"/>
              <a:t>ordhit5</a:t>
            </a:r>
            <a:endParaRPr lang="en-US" sz="1350" dirty="0"/>
          </a:p>
        </p:txBody>
      </p:sp>
      <p:cxnSp>
        <p:nvCxnSpPr>
          <p:cNvPr id="60" name="Straight Arrow Connector 59"/>
          <p:cNvCxnSpPr>
            <a:endCxn id="58" idx="1"/>
          </p:cNvCxnSpPr>
          <p:nvPr/>
        </p:nvCxnSpPr>
        <p:spPr>
          <a:xfrm flipH="1">
            <a:off x="2032000" y="3089621"/>
            <a:ext cx="306432" cy="5558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9" idx="3"/>
          </p:cNvCxnSpPr>
          <p:nvPr/>
        </p:nvCxnSpPr>
        <p:spPr>
          <a:xfrm>
            <a:off x="4116707" y="3089487"/>
            <a:ext cx="111928" cy="554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56" idx="1"/>
          </p:cNvCxnSpPr>
          <p:nvPr/>
        </p:nvCxnSpPr>
        <p:spPr>
          <a:xfrm flipV="1">
            <a:off x="2338430" y="2319177"/>
            <a:ext cx="1395370" cy="5312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0" idx="3"/>
            <a:endCxn id="57" idx="3"/>
          </p:cNvCxnSpPr>
          <p:nvPr/>
        </p:nvCxnSpPr>
        <p:spPr>
          <a:xfrm flipV="1">
            <a:off x="4631680" y="2317405"/>
            <a:ext cx="1175584" cy="6525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05505" y="4299438"/>
            <a:ext cx="3399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wordhitsChunk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</a:t>
            </a:r>
            <a:r>
              <a:rPr lang="en-US" dirty="0" err="1" smtClean="0"/>
              <a:t>efStart_pos</a:t>
            </a:r>
            <a:r>
              <a:rPr lang="en-US" dirty="0" smtClean="0"/>
              <a:t>, </a:t>
            </a:r>
            <a:r>
              <a:rPr lang="en-US" dirty="0" err="1" smtClean="0"/>
              <a:t>refEnd_pos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queryStart_pos</a:t>
            </a:r>
            <a:r>
              <a:rPr lang="en-US" dirty="0" smtClean="0"/>
              <a:t>, </a:t>
            </a:r>
            <a:r>
              <a:rPr lang="en-US" dirty="0" err="1"/>
              <a:t>q</a:t>
            </a:r>
            <a:r>
              <a:rPr lang="en-US" dirty="0" err="1" smtClean="0"/>
              <a:t>ueryEnd_end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 </a:t>
            </a:r>
            <a:r>
              <a:rPr lang="en-US" dirty="0"/>
              <a:t>of </a:t>
            </a:r>
            <a:r>
              <a:rPr lang="en-US" dirty="0" err="1" smtClean="0"/>
              <a:t>wordhits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61610" y="2433534"/>
            <a:ext cx="9554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r</a:t>
            </a:r>
            <a:r>
              <a:rPr lang="en-US" sz="1200" dirty="0" err="1" smtClean="0"/>
              <a:t>efStart_pos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914072" y="2517204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refEnd_pos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130726" y="3146389"/>
            <a:ext cx="11420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queryStart_pos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228635" y="3146389"/>
            <a:ext cx="10797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queryEnd_pos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479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700800" y="1277317"/>
            <a:ext cx="214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Align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wordHitsChunk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505006" y="2845530"/>
            <a:ext cx="7403324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Rectangle 43"/>
          <p:cNvSpPr/>
          <p:nvPr/>
        </p:nvSpPr>
        <p:spPr>
          <a:xfrm>
            <a:off x="1505007" y="3524179"/>
            <a:ext cx="4766047" cy="23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TextBox 44"/>
          <p:cNvSpPr txBox="1"/>
          <p:nvPr/>
        </p:nvSpPr>
        <p:spPr>
          <a:xfrm>
            <a:off x="612598" y="2825902"/>
            <a:ext cx="940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Reference:</a:t>
            </a:r>
            <a:endParaRPr lang="en-US" sz="1350" dirty="0"/>
          </a:p>
        </p:txBody>
      </p:sp>
      <p:sp>
        <p:nvSpPr>
          <p:cNvPr id="46" name="TextBox 45"/>
          <p:cNvSpPr txBox="1"/>
          <p:nvPr/>
        </p:nvSpPr>
        <p:spPr>
          <a:xfrm>
            <a:off x="886136" y="3505222"/>
            <a:ext cx="6662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/>
              <a:t>Query:</a:t>
            </a:r>
            <a:endParaRPr lang="en-US" sz="1350" dirty="0"/>
          </a:p>
        </p:txBody>
      </p:sp>
      <p:sp>
        <p:nvSpPr>
          <p:cNvPr id="56" name="Rectangle 55"/>
          <p:cNvSpPr/>
          <p:nvPr/>
        </p:nvSpPr>
        <p:spPr>
          <a:xfrm>
            <a:off x="2479313" y="2846160"/>
            <a:ext cx="546030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Rectangle 56"/>
          <p:cNvSpPr/>
          <p:nvPr/>
        </p:nvSpPr>
        <p:spPr>
          <a:xfrm>
            <a:off x="3247315" y="2846160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Rectangle 57"/>
          <p:cNvSpPr/>
          <p:nvPr/>
        </p:nvSpPr>
        <p:spPr>
          <a:xfrm>
            <a:off x="2338597" y="3527724"/>
            <a:ext cx="546030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Rectangle 58"/>
          <p:cNvSpPr/>
          <p:nvPr/>
        </p:nvSpPr>
        <p:spPr>
          <a:xfrm>
            <a:off x="3291167" y="3524179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TextBox 69"/>
          <p:cNvSpPr txBox="1"/>
          <p:nvPr/>
        </p:nvSpPr>
        <p:spPr>
          <a:xfrm>
            <a:off x="1305325" y="4221246"/>
            <a:ext cx="7493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charset="0"/>
              <a:buChar char="•"/>
            </a:pP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alignments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gap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 smtClean="0"/>
              <a:t>wordhitsChunk</a:t>
            </a:r>
            <a:endParaRPr lang="zh-CN" altLang="en-US" dirty="0"/>
          </a:p>
          <a:p>
            <a:pPr marL="257175" indent="-257175">
              <a:buFont typeface="Arial" charset="0"/>
              <a:buChar char="•"/>
            </a:pPr>
            <a:r>
              <a:rPr lang="en-US" altLang="zh-CN" dirty="0"/>
              <a:t>Sum</a:t>
            </a:r>
            <a:r>
              <a:rPr lang="zh-CN" altLang="en-US" dirty="0"/>
              <a:t> </a:t>
            </a:r>
            <a:r>
              <a:rPr lang="en-US" altLang="zh-CN" dirty="0"/>
              <a:t>the following metrics across all the gaps to get a summary for the whole </a:t>
            </a:r>
            <a:r>
              <a:rPr lang="en-US" altLang="zh-CN" dirty="0" err="1" smtClean="0"/>
              <a:t>wordhitsChunk</a:t>
            </a:r>
            <a:endParaRPr lang="zh-CN" altLang="en-US" dirty="0"/>
          </a:p>
          <a:p>
            <a:pPr marL="600075" lvl="1" indent="-257175">
              <a:buFont typeface="Arial" charset="0"/>
              <a:buChar char="•"/>
            </a:pPr>
            <a:r>
              <a:rPr lang="en-US" altLang="zh-CN" dirty="0" err="1"/>
              <a:t>num_mismatch</a:t>
            </a:r>
            <a:endParaRPr lang="en-US" altLang="zh-CN" dirty="0"/>
          </a:p>
          <a:p>
            <a:pPr marL="600075" lvl="1" indent="-257175">
              <a:buFont typeface="Arial" charset="0"/>
              <a:buChar char="•"/>
            </a:pPr>
            <a:r>
              <a:rPr lang="en-US" altLang="zh-CN" dirty="0" err="1"/>
              <a:t>num_gapOpen</a:t>
            </a:r>
            <a:endParaRPr lang="en-US" altLang="zh-CN" dirty="0"/>
          </a:p>
          <a:p>
            <a:pPr marL="600075" lvl="1" indent="-257175">
              <a:buFont typeface="Arial" charset="0"/>
              <a:buChar char="•"/>
            </a:pPr>
            <a:r>
              <a:rPr lang="en-US" altLang="zh-CN" dirty="0" err="1"/>
              <a:t>num_gapExtension</a:t>
            </a:r>
            <a:endParaRPr lang="zh-CN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4319888" y="2842616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ectangle 25"/>
          <p:cNvSpPr/>
          <p:nvPr/>
        </p:nvSpPr>
        <p:spPr>
          <a:xfrm>
            <a:off x="4180312" y="3523516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Rectangle 26"/>
          <p:cNvSpPr/>
          <p:nvPr/>
        </p:nvSpPr>
        <p:spPr>
          <a:xfrm>
            <a:off x="2479479" y="2415965"/>
            <a:ext cx="2387745" cy="2377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ectangle 27"/>
          <p:cNvSpPr/>
          <p:nvPr/>
        </p:nvSpPr>
        <p:spPr>
          <a:xfrm>
            <a:off x="2479313" y="2418170"/>
            <a:ext cx="546030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Rectangle 28"/>
          <p:cNvSpPr/>
          <p:nvPr/>
        </p:nvSpPr>
        <p:spPr>
          <a:xfrm>
            <a:off x="3247315" y="2415289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TextBox 29"/>
          <p:cNvSpPr txBox="1"/>
          <p:nvPr/>
        </p:nvSpPr>
        <p:spPr>
          <a:xfrm>
            <a:off x="604870" y="2384790"/>
            <a:ext cx="1376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wordhitsChunk</a:t>
            </a:r>
            <a:r>
              <a:rPr lang="en-US" altLang="zh-CN" sz="1400" dirty="0" smtClean="0"/>
              <a:t> </a:t>
            </a:r>
            <a:r>
              <a:rPr lang="en-US" altLang="zh-CN" sz="1350" dirty="0" smtClean="0"/>
              <a:t>:</a:t>
            </a:r>
            <a:endParaRPr lang="en-US" sz="1350" dirty="0"/>
          </a:p>
        </p:txBody>
      </p:sp>
      <p:sp>
        <p:nvSpPr>
          <p:cNvPr id="31" name="Rectangle 30"/>
          <p:cNvSpPr/>
          <p:nvPr/>
        </p:nvSpPr>
        <p:spPr>
          <a:xfrm>
            <a:off x="4321194" y="2415289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84627" y="3081700"/>
            <a:ext cx="140716" cy="4418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247315" y="3081700"/>
            <a:ext cx="43853" cy="4418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180311" y="3078820"/>
            <a:ext cx="139577" cy="4489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95785" y="3072886"/>
            <a:ext cx="41413" cy="4548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54433" y="3145369"/>
            <a:ext cx="52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gap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776158" y="3131898"/>
            <a:ext cx="52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396548" y="749253"/>
            <a:ext cx="310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 </a:t>
            </a:r>
            <a:r>
              <a:rPr lang="en-US" altLang="zh-CN" dirty="0" err="1" smtClean="0"/>
              <a:t>aligned_wordhitsChunk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505007" y="2199203"/>
            <a:ext cx="7403324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Rectangle 43"/>
          <p:cNvSpPr/>
          <p:nvPr/>
        </p:nvSpPr>
        <p:spPr>
          <a:xfrm>
            <a:off x="1505007" y="3511480"/>
            <a:ext cx="2899080" cy="23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TextBox 44"/>
          <p:cNvSpPr txBox="1"/>
          <p:nvPr/>
        </p:nvSpPr>
        <p:spPr>
          <a:xfrm>
            <a:off x="612599" y="2179575"/>
            <a:ext cx="940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Reference:</a:t>
            </a:r>
            <a:endParaRPr lang="en-US" sz="1350" dirty="0"/>
          </a:p>
        </p:txBody>
      </p:sp>
      <p:sp>
        <p:nvSpPr>
          <p:cNvPr id="46" name="TextBox 45"/>
          <p:cNvSpPr txBox="1"/>
          <p:nvPr/>
        </p:nvSpPr>
        <p:spPr>
          <a:xfrm>
            <a:off x="886136" y="3492522"/>
            <a:ext cx="6662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/>
              <a:t>Query:</a:t>
            </a:r>
            <a:endParaRPr lang="en-US" sz="1350" dirty="0"/>
          </a:p>
        </p:txBody>
      </p:sp>
      <p:sp>
        <p:nvSpPr>
          <p:cNvPr id="56" name="Rectangle 55"/>
          <p:cNvSpPr/>
          <p:nvPr/>
        </p:nvSpPr>
        <p:spPr>
          <a:xfrm>
            <a:off x="4130906" y="2201407"/>
            <a:ext cx="546030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Rectangle 56"/>
          <p:cNvSpPr/>
          <p:nvPr/>
        </p:nvSpPr>
        <p:spPr>
          <a:xfrm>
            <a:off x="4816776" y="2200067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Rectangle 57"/>
          <p:cNvSpPr/>
          <p:nvPr/>
        </p:nvSpPr>
        <p:spPr>
          <a:xfrm>
            <a:off x="2338597" y="3515024"/>
            <a:ext cx="546030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Rectangle 58"/>
          <p:cNvSpPr/>
          <p:nvPr/>
        </p:nvSpPr>
        <p:spPr>
          <a:xfrm>
            <a:off x="3291167" y="3511480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TextBox 69"/>
          <p:cNvSpPr txBox="1"/>
          <p:nvPr/>
        </p:nvSpPr>
        <p:spPr>
          <a:xfrm>
            <a:off x="1884202" y="4586013"/>
            <a:ext cx="582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the </a:t>
            </a:r>
            <a:r>
              <a:rPr lang="en-US" altLang="zh-CN" dirty="0" err="1" smtClean="0"/>
              <a:t>aligned</a:t>
            </a:r>
            <a:r>
              <a:rPr lang="en-US" dirty="0" err="1" smtClean="0"/>
              <a:t>_</a:t>
            </a:r>
            <a:r>
              <a:rPr lang="en-US" altLang="zh-CN" dirty="0" err="1" smtClean="0"/>
              <a:t>wordhitsChunk</a:t>
            </a:r>
            <a:r>
              <a:rPr lang="en-US" altLang="zh-CN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both two </a:t>
            </a:r>
            <a:r>
              <a:rPr lang="en-US" dirty="0" smtClean="0"/>
              <a:t>sides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130905" y="2199203"/>
            <a:ext cx="1231901" cy="237744"/>
          </a:xfrm>
          <a:prstGeom prst="rect">
            <a:avLst/>
          </a:prstGeom>
          <a:solidFill>
            <a:schemeClr val="accent1">
              <a:alpha val="2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24"/>
          <p:cNvSpPr/>
          <p:nvPr/>
        </p:nvSpPr>
        <p:spPr>
          <a:xfrm>
            <a:off x="2332282" y="3512819"/>
            <a:ext cx="1504916" cy="237744"/>
          </a:xfrm>
          <a:prstGeom prst="rect">
            <a:avLst/>
          </a:prstGeom>
          <a:solidFill>
            <a:schemeClr val="accent1">
              <a:alpha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arallelogram 7"/>
          <p:cNvSpPr/>
          <p:nvPr/>
        </p:nvSpPr>
        <p:spPr>
          <a:xfrm>
            <a:off x="2038573" y="2436947"/>
            <a:ext cx="2060888" cy="1074533"/>
          </a:xfrm>
          <a:prstGeom prst="parallelogram">
            <a:avLst>
              <a:gd name="adj" fmla="val 16884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3805754" y="2193118"/>
            <a:ext cx="293708" cy="2377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ectangle 32"/>
          <p:cNvSpPr/>
          <p:nvPr/>
        </p:nvSpPr>
        <p:spPr>
          <a:xfrm>
            <a:off x="2013445" y="3515024"/>
            <a:ext cx="293708" cy="2377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Rectangle 33"/>
          <p:cNvSpPr/>
          <p:nvPr/>
        </p:nvSpPr>
        <p:spPr>
          <a:xfrm>
            <a:off x="5374663" y="2199203"/>
            <a:ext cx="293708" cy="2377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Rectangle 34"/>
          <p:cNvSpPr/>
          <p:nvPr/>
        </p:nvSpPr>
        <p:spPr>
          <a:xfrm>
            <a:off x="3861604" y="3514159"/>
            <a:ext cx="293708" cy="2377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Parallelogram 35"/>
          <p:cNvSpPr/>
          <p:nvPr/>
        </p:nvSpPr>
        <p:spPr>
          <a:xfrm>
            <a:off x="3861604" y="2434267"/>
            <a:ext cx="1830068" cy="1077213"/>
          </a:xfrm>
          <a:prstGeom prst="parallelogram">
            <a:avLst>
              <a:gd name="adj" fmla="val 14046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4043520" y="1859277"/>
            <a:ext cx="240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aligned</a:t>
            </a:r>
            <a:r>
              <a:rPr lang="en-US" dirty="0" err="1" smtClean="0"/>
              <a:t>_</a:t>
            </a:r>
            <a:r>
              <a:rPr lang="en-US" altLang="zh-CN" dirty="0" err="1" smtClean="0"/>
              <a:t>wordhitsChunk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22084" y="2516402"/>
            <a:ext cx="7403324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/>
          <p:cNvSpPr txBox="1"/>
          <p:nvPr/>
        </p:nvSpPr>
        <p:spPr>
          <a:xfrm>
            <a:off x="1367276" y="603490"/>
            <a:ext cx="635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wordhitsChunkBridge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wordhitsChunk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wordhitsGroup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59276" y="5852419"/>
            <a:ext cx="868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 all </a:t>
            </a:r>
            <a:r>
              <a:rPr lang="en-US" dirty="0" err="1" smtClean="0"/>
              <a:t>wordhitsChunk</a:t>
            </a:r>
            <a:r>
              <a:rPr lang="en-US" dirty="0" smtClean="0"/>
              <a:t> by </a:t>
            </a:r>
            <a:r>
              <a:rPr lang="en-US" dirty="0" err="1" smtClean="0"/>
              <a:t>refStart_pos</a:t>
            </a:r>
            <a:r>
              <a:rPr lang="en-US" dirty="0" smtClean="0"/>
              <a:t>, </a:t>
            </a:r>
            <a:r>
              <a:rPr lang="en-US" dirty="0"/>
              <a:t>then create </a:t>
            </a:r>
            <a:r>
              <a:rPr lang="en-US" altLang="zh-CN" dirty="0" smtClean="0"/>
              <a:t>bridge</a:t>
            </a:r>
            <a:r>
              <a:rPr lang="zh-CN" altLang="en-US" dirty="0" smtClean="0"/>
              <a:t> </a:t>
            </a:r>
            <a:r>
              <a:rPr lang="en-US" dirty="0" smtClean="0"/>
              <a:t>between </a:t>
            </a:r>
            <a:r>
              <a:rPr lang="en-US" dirty="0"/>
              <a:t>each two </a:t>
            </a:r>
            <a:r>
              <a:rPr lang="en-US" altLang="zh-CN" dirty="0" err="1" smtClean="0"/>
              <a:t>wordhitsChunks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67276" y="2515063"/>
            <a:ext cx="5454002" cy="2390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/>
          <p:cNvSpPr txBox="1"/>
          <p:nvPr/>
        </p:nvSpPr>
        <p:spPr>
          <a:xfrm>
            <a:off x="3149909" y="2130631"/>
            <a:ext cx="1285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wordhitsGroup</a:t>
            </a:r>
            <a:endParaRPr lang="en-US" sz="1350" dirty="0"/>
          </a:p>
        </p:txBody>
      </p:sp>
      <p:sp>
        <p:nvSpPr>
          <p:cNvPr id="22" name="Rectangle 21"/>
          <p:cNvSpPr/>
          <p:nvPr/>
        </p:nvSpPr>
        <p:spPr>
          <a:xfrm>
            <a:off x="1733001" y="2516403"/>
            <a:ext cx="1247266" cy="2390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wordhitsChunk</a:t>
            </a:r>
            <a:r>
              <a:rPr lang="zh-CN" altLang="en-US" sz="1200" dirty="0" smtClean="0"/>
              <a:t> </a:t>
            </a:r>
            <a:r>
              <a:rPr lang="en-US" sz="1350" dirty="0" smtClean="0"/>
              <a:t>1</a:t>
            </a:r>
            <a:endParaRPr lang="en-US" sz="1350" dirty="0"/>
          </a:p>
        </p:txBody>
      </p:sp>
      <p:sp>
        <p:nvSpPr>
          <p:cNvPr id="24" name="Rectangle 23"/>
          <p:cNvSpPr/>
          <p:nvPr/>
        </p:nvSpPr>
        <p:spPr>
          <a:xfrm>
            <a:off x="3355088" y="2516403"/>
            <a:ext cx="1470912" cy="2390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wordhitsChunk</a:t>
            </a:r>
            <a:r>
              <a:rPr lang="zh-CN" altLang="en-US" sz="1400" dirty="0" smtClean="0"/>
              <a:t> </a:t>
            </a:r>
            <a:r>
              <a:rPr lang="en-US" sz="1350" dirty="0" smtClean="0"/>
              <a:t>3</a:t>
            </a:r>
            <a:endParaRPr lang="en-US" sz="1350" dirty="0"/>
          </a:p>
        </p:txBody>
      </p:sp>
      <p:sp>
        <p:nvSpPr>
          <p:cNvPr id="26" name="Rectangle 25"/>
          <p:cNvSpPr/>
          <p:nvPr/>
        </p:nvSpPr>
        <p:spPr>
          <a:xfrm>
            <a:off x="5538024" y="2521958"/>
            <a:ext cx="1455443" cy="2390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wordhitsChunk</a:t>
            </a:r>
            <a:r>
              <a:rPr lang="zh-CN" altLang="en-US" sz="1400" dirty="0" smtClean="0"/>
              <a:t> </a:t>
            </a:r>
            <a:r>
              <a:rPr lang="en-US" sz="1350" dirty="0" smtClean="0"/>
              <a:t>4</a:t>
            </a:r>
            <a:endParaRPr lang="en-US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2051320" y="1483693"/>
            <a:ext cx="5332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the </a:t>
            </a:r>
            <a:r>
              <a:rPr lang="en-US" altLang="zh-CN" dirty="0" err="1" smtClean="0"/>
              <a:t>wordhitsChunks</a:t>
            </a:r>
            <a:r>
              <a:rPr lang="zh-CN" altLang="en-US" dirty="0" smtClean="0"/>
              <a:t> </a:t>
            </a:r>
            <a:r>
              <a:rPr lang="en-US" dirty="0" smtClean="0"/>
              <a:t>has been </a:t>
            </a:r>
            <a:r>
              <a:rPr lang="en-US" altLang="zh-CN" dirty="0" smtClean="0"/>
              <a:t>aligned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dirty="0" smtClean="0"/>
              <a:t>extended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3290" y="2450608"/>
            <a:ext cx="55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Ref:</a:t>
            </a:r>
            <a:endParaRPr lang="en-US"/>
          </a:p>
        </p:txBody>
      </p:sp>
      <p:sp>
        <p:nvSpPr>
          <p:cNvPr id="6" name="Block Arc 5"/>
          <p:cNvSpPr/>
          <p:nvPr/>
        </p:nvSpPr>
        <p:spPr>
          <a:xfrm>
            <a:off x="4047825" y="3663504"/>
            <a:ext cx="2669458" cy="929148"/>
          </a:xfrm>
          <a:prstGeom prst="blockArc">
            <a:avLst>
              <a:gd name="adj1" fmla="val 10800000"/>
              <a:gd name="adj2" fmla="val 0"/>
              <a:gd name="adj3" fmla="val 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05" y="4040291"/>
            <a:ext cx="226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wordhitsChunkBridge</a:t>
            </a:r>
            <a:r>
              <a:rPr lang="en-US" altLang="zh-CN" dirty="0" smtClean="0"/>
              <a:t>: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401586" y="4128078"/>
            <a:ext cx="1292477" cy="2278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wordhitsChunk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 </a:t>
            </a:r>
            <a:endParaRPr lang="en-US" sz="1350" dirty="0"/>
          </a:p>
        </p:txBody>
      </p:sp>
      <p:sp>
        <p:nvSpPr>
          <p:cNvPr id="19" name="Rectangle 18"/>
          <p:cNvSpPr/>
          <p:nvPr/>
        </p:nvSpPr>
        <p:spPr>
          <a:xfrm>
            <a:off x="6090781" y="4128078"/>
            <a:ext cx="1292477" cy="2278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wordhitsChunk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5692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</TotalTime>
  <Words>370</Words>
  <Application>Microsoft Macintosh PowerPoint</Application>
  <PresentationFormat>On-screen Show (4:3)</PresentationFormat>
  <Paragraphs>149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宋体</vt:lpstr>
      <vt:lpstr>Arial</vt:lpstr>
      <vt:lpstr>Office Theme</vt:lpstr>
      <vt:lpstr>Olego_SA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Gan</dc:creator>
  <cp:lastModifiedBy>Microsoft Office User</cp:lastModifiedBy>
  <cp:revision>1464</cp:revision>
  <dcterms:created xsi:type="dcterms:W3CDTF">2015-11-30T05:05:18Z</dcterms:created>
  <dcterms:modified xsi:type="dcterms:W3CDTF">2016-06-14T15:18:13Z</dcterms:modified>
</cp:coreProperties>
</file>