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1"/>
  </p:sldMasterIdLst>
  <p:notesMasterIdLst>
    <p:notesMasterId r:id="rId12"/>
  </p:notesMasterIdLst>
  <p:sldIdLst>
    <p:sldId id="260" r:id="rId2"/>
    <p:sldId id="261" r:id="rId3"/>
    <p:sldId id="256" r:id="rId4"/>
    <p:sldId id="258" r:id="rId5"/>
    <p:sldId id="268" r:id="rId6"/>
    <p:sldId id="259" r:id="rId7"/>
    <p:sldId id="273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1"/>
    <p:restoredTop sz="95233" autoAdjust="0"/>
  </p:normalViewPr>
  <p:slideViewPr>
    <p:cSldViewPr snapToGrid="0" snapToObjects="1">
      <p:cViewPr>
        <p:scale>
          <a:sx n="150" d="100"/>
          <a:sy n="150" d="100"/>
        </p:scale>
        <p:origin x="6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21B4-94D4-F648-858F-61EAD0B14ECA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03A31-E79A-404F-AF6D-72FDB5D3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2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Label gap.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73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8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10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74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93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8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3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C6DA-07B3-C146-9857-19446BE8652F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9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Olego_SA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88336" y="2452877"/>
            <a:ext cx="7771615" cy="447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1311981" y="2452255"/>
            <a:ext cx="6720340" cy="4537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1372494" y="507422"/>
            <a:ext cx="702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 err="1"/>
              <a:t>wordhitsChunkBridge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wordhitsChunk</a:t>
            </a:r>
            <a:r>
              <a:rPr lang="en-US" altLang="zh-CN" dirty="0"/>
              <a:t> in </a:t>
            </a:r>
            <a:r>
              <a:rPr lang="en-US" altLang="zh-CN" dirty="0" err="1" smtClean="0"/>
              <a:t>wordhitsGroup</a:t>
            </a:r>
            <a:r>
              <a:rPr lang="en-US" altLang="zh-CN" dirty="0" smtClean="0"/>
              <a:t> (cont.)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03708" y="2452255"/>
            <a:ext cx="1616870" cy="4401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 smtClean="0">
                <a:solidFill>
                  <a:schemeClr val="tx1"/>
                </a:solidFill>
              </a:rPr>
              <a:t>WordhitsChunk</a:t>
            </a:r>
            <a:r>
              <a:rPr lang="zh-CN" altLang="en-US" sz="1350" dirty="0" smtClean="0">
                <a:solidFill>
                  <a:schemeClr val="tx1"/>
                </a:solidFill>
              </a:rPr>
              <a:t> </a:t>
            </a:r>
            <a:r>
              <a:rPr lang="en-US" sz="1350" dirty="0" smtClean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35265" y="2452255"/>
            <a:ext cx="1460937" cy="4401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 smtClean="0">
                <a:solidFill>
                  <a:schemeClr val="tx1"/>
                </a:solidFill>
              </a:rPr>
              <a:t>WordhitsChunk</a:t>
            </a:r>
            <a:r>
              <a:rPr lang="zh-CN" altLang="en-US" sz="1350" dirty="0" smtClean="0">
                <a:solidFill>
                  <a:schemeClr val="tx1"/>
                </a:solidFill>
              </a:rPr>
              <a:t> </a:t>
            </a:r>
            <a:r>
              <a:rPr lang="en-US" sz="1350" dirty="0" smtClean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7450" y="1145867"/>
            <a:ext cx="147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WordhitsGroup</a:t>
            </a:r>
            <a:endParaRPr lang="en-US" sz="1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33867" y="1998282"/>
            <a:ext cx="0" cy="453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04850" y="1998282"/>
            <a:ext cx="0" cy="453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54141" y="1998282"/>
            <a:ext cx="0" cy="453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54080" y="1998282"/>
            <a:ext cx="0" cy="453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1668" y="1776891"/>
            <a:ext cx="9709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backsearch</a:t>
            </a:r>
            <a:endParaRPr lang="en-US" sz="135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313760" y="1915391"/>
            <a:ext cx="11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259594" y="1915391"/>
            <a:ext cx="132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04943" y="1776891"/>
            <a:ext cx="9709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backsearch</a:t>
            </a:r>
            <a:endParaRPr lang="en-US" sz="135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327035" y="1915391"/>
            <a:ext cx="11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272869" y="1915391"/>
            <a:ext cx="81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70989" y="2203851"/>
            <a:ext cx="3779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GT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54799" y="2178172"/>
            <a:ext cx="3918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AG</a:t>
            </a:r>
          </a:p>
        </p:txBody>
      </p:sp>
      <p:sp>
        <p:nvSpPr>
          <p:cNvPr id="45" name="Right Brace 44"/>
          <p:cNvSpPr/>
          <p:nvPr/>
        </p:nvSpPr>
        <p:spPr>
          <a:xfrm rot="5400000">
            <a:off x="4734215" y="2300132"/>
            <a:ext cx="211857" cy="1481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/>
          <p:cNvSpPr txBox="1"/>
          <p:nvPr/>
        </p:nvSpPr>
        <p:spPr>
          <a:xfrm>
            <a:off x="4087598" y="3109432"/>
            <a:ext cx="14723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smtClean="0"/>
              <a:t>WordChunkBridge</a:t>
            </a:r>
            <a:endParaRPr lang="en-US" sz="1350" dirty="0"/>
          </a:p>
        </p:txBody>
      </p:sp>
      <p:sp>
        <p:nvSpPr>
          <p:cNvPr id="22" name="Rectangle 21"/>
          <p:cNvSpPr/>
          <p:nvPr/>
        </p:nvSpPr>
        <p:spPr>
          <a:xfrm>
            <a:off x="1311980" y="4508478"/>
            <a:ext cx="7447972" cy="44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517014" y="4489323"/>
            <a:ext cx="15899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Query</a:t>
            </a:r>
            <a:r>
              <a:rPr lang="en-US" altLang="zh-CN" sz="1350" dirty="0"/>
              <a:t>:</a:t>
            </a:r>
            <a:endParaRPr lang="en-US" sz="1350" dirty="0"/>
          </a:p>
        </p:txBody>
      </p:sp>
      <p:sp>
        <p:nvSpPr>
          <p:cNvPr id="24" name="Rectangle 23"/>
          <p:cNvSpPr/>
          <p:nvPr/>
        </p:nvSpPr>
        <p:spPr>
          <a:xfrm>
            <a:off x="2249936" y="4508478"/>
            <a:ext cx="1616870" cy="4401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 smtClean="0">
                <a:solidFill>
                  <a:schemeClr val="tx1"/>
                </a:solidFill>
              </a:rPr>
              <a:t>WordhitsChunk</a:t>
            </a:r>
            <a:r>
              <a:rPr lang="zh-CN" altLang="en-US" sz="1350" dirty="0" smtClean="0">
                <a:solidFill>
                  <a:schemeClr val="tx1"/>
                </a:solidFill>
              </a:rPr>
              <a:t> </a:t>
            </a:r>
            <a:r>
              <a:rPr lang="en-US" sz="1350" dirty="0" smtClean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27036" y="4508478"/>
            <a:ext cx="1472012" cy="4401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 smtClean="0">
                <a:solidFill>
                  <a:schemeClr val="tx1"/>
                </a:solidFill>
              </a:rPr>
              <a:t>WordhitsChunk</a:t>
            </a:r>
            <a:r>
              <a:rPr lang="zh-CN" altLang="en-US" sz="1350" dirty="0" smtClean="0">
                <a:solidFill>
                  <a:schemeClr val="tx1"/>
                </a:solidFill>
              </a:rPr>
              <a:t> </a:t>
            </a:r>
            <a:r>
              <a:rPr lang="en-US" sz="1350" dirty="0" smtClean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866806" y="2892427"/>
            <a:ext cx="53772" cy="16160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350992" y="2877309"/>
            <a:ext cx="485547" cy="16311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065872" y="2877309"/>
            <a:ext cx="67216" cy="1650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138034" y="2919182"/>
            <a:ext cx="485547" cy="1608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75324" y="5388543"/>
            <a:ext cx="7419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Do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alignment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area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area</a:t>
            </a:r>
            <a:r>
              <a:rPr lang="zh-CN" altLang="en-US" sz="2000" dirty="0"/>
              <a:t> </a:t>
            </a:r>
            <a:r>
              <a:rPr lang="en-US" altLang="zh-CN" sz="2000" dirty="0"/>
              <a:t>2,</a:t>
            </a:r>
            <a:r>
              <a:rPr lang="zh-CN" altLang="en-US" sz="2000" dirty="0"/>
              <a:t> 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get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gap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mismatch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each </a:t>
            </a:r>
            <a:r>
              <a:rPr lang="en-US" altLang="zh-CN" sz="2000" dirty="0" err="1" smtClean="0"/>
              <a:t>WordhitsChunkBridge</a:t>
            </a:r>
            <a:endParaRPr lang="zh-CN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668166" y="3853108"/>
            <a:ext cx="6008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Area1</a:t>
            </a:r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5066030" y="3863293"/>
            <a:ext cx="6008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Area2</a:t>
            </a:r>
            <a:endParaRPr lang="zh-CN" alt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403324" y="2487674"/>
            <a:ext cx="55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Ref:</a:t>
            </a:r>
            <a:endParaRPr lang="en-US"/>
          </a:p>
        </p:txBody>
      </p:sp>
      <p:sp>
        <p:nvSpPr>
          <p:cNvPr id="5" name="Right Brace 4"/>
          <p:cNvSpPr/>
          <p:nvPr/>
        </p:nvSpPr>
        <p:spPr>
          <a:xfrm rot="16200000" flipV="1">
            <a:off x="4510561" y="-1721230"/>
            <a:ext cx="323182" cy="6720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9" grpId="0"/>
      <p:bldP spid="11" grpId="0" animBg="1"/>
      <p:bldP spid="12" grpId="0" animBg="1"/>
      <p:bldP spid="14" grpId="0"/>
      <p:bldP spid="37" grpId="0"/>
      <p:bldP spid="40" grpId="0"/>
      <p:bldP spid="34" grpId="0"/>
      <p:bldP spid="43" grpId="0"/>
      <p:bldP spid="45" grpId="0" animBg="1"/>
      <p:bldP spid="47" grpId="0"/>
      <p:bldP spid="22" grpId="0" animBg="1"/>
      <p:bldP spid="23" grpId="0"/>
      <p:bldP spid="24" grpId="0" animBg="1"/>
      <p:bldP spid="25" grpId="0" animBg="1"/>
      <p:bldP spid="16" grpId="0"/>
      <p:bldP spid="20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17469" y="1147625"/>
            <a:ext cx="4874361" cy="313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414832" y="1147625"/>
            <a:ext cx="895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Query:</a:t>
            </a:r>
            <a:endParaRPr lang="en-US" sz="2000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3010603" y="868424"/>
            <a:ext cx="236693" cy="1425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2740060" y="1720181"/>
            <a:ext cx="662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word_1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414832" y="2584121"/>
            <a:ext cx="826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Word:</a:t>
            </a:r>
            <a:endParaRPr lang="en-US" sz="2000" dirty="0"/>
          </a:p>
        </p:txBody>
      </p:sp>
      <p:sp>
        <p:nvSpPr>
          <p:cNvPr id="43" name="Left Brace 42"/>
          <p:cNvSpPr/>
          <p:nvPr/>
        </p:nvSpPr>
        <p:spPr>
          <a:xfrm rot="16200000">
            <a:off x="3044059" y="2325817"/>
            <a:ext cx="175997" cy="14317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2514419" y="3129667"/>
            <a:ext cx="1098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word_{1,2,3}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981268" y="227682"/>
            <a:ext cx="873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Word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03398" y="1547735"/>
            <a:ext cx="0" cy="57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36502" y="2123680"/>
            <a:ext cx="733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overlap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14832" y="4621808"/>
            <a:ext cx="7081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Default word size is around 13 for human, which is adjustable.</a:t>
            </a:r>
          </a:p>
        </p:txBody>
      </p:sp>
      <p:sp>
        <p:nvSpPr>
          <p:cNvPr id="29" name="Left Brace 28"/>
          <p:cNvSpPr/>
          <p:nvPr/>
        </p:nvSpPr>
        <p:spPr>
          <a:xfrm rot="16200000">
            <a:off x="4153600" y="868423"/>
            <a:ext cx="236693" cy="1425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Left Brace 40"/>
          <p:cNvSpPr/>
          <p:nvPr/>
        </p:nvSpPr>
        <p:spPr>
          <a:xfrm rot="16200000">
            <a:off x="5317744" y="868425"/>
            <a:ext cx="236693" cy="1425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Left Brace 44"/>
          <p:cNvSpPr/>
          <p:nvPr/>
        </p:nvSpPr>
        <p:spPr>
          <a:xfrm rot="16200000">
            <a:off x="6460741" y="868424"/>
            <a:ext cx="236693" cy="1425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/>
          <p:cNvSpPr txBox="1"/>
          <p:nvPr/>
        </p:nvSpPr>
        <p:spPr>
          <a:xfrm>
            <a:off x="3850566" y="1717739"/>
            <a:ext cx="662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word_2</a:t>
            </a:r>
            <a:endParaRPr lang="en-US" altLang="zh-CN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992301" y="1717738"/>
            <a:ext cx="662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word_3</a:t>
            </a:r>
            <a:endParaRPr lang="en-US" altLang="zh-CN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248002" y="1731275"/>
            <a:ext cx="662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word_4</a:t>
            </a:r>
            <a:endParaRPr lang="en-US" altLang="zh-CN" sz="1200" dirty="0"/>
          </a:p>
        </p:txBody>
      </p:sp>
      <p:sp>
        <p:nvSpPr>
          <p:cNvPr id="49" name="Rectangle 48"/>
          <p:cNvSpPr/>
          <p:nvPr/>
        </p:nvSpPr>
        <p:spPr>
          <a:xfrm>
            <a:off x="2416207" y="2626579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99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940129" y="938274"/>
            <a:ext cx="7662672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/>
          <p:cNvSpPr txBox="1"/>
          <p:nvPr/>
        </p:nvSpPr>
        <p:spPr>
          <a:xfrm>
            <a:off x="0" y="897131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3440184" y="110673"/>
            <a:ext cx="253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Word and </a:t>
            </a:r>
            <a:r>
              <a:rPr lang="en-US" sz="2400" dirty="0" err="1"/>
              <a:t>W</a:t>
            </a:r>
            <a:r>
              <a:rPr lang="en-US" sz="2400" dirty="0" err="1" smtClean="0"/>
              <a:t>ordHit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1343983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Rectangle 50"/>
          <p:cNvSpPr/>
          <p:nvPr/>
        </p:nvSpPr>
        <p:spPr>
          <a:xfrm>
            <a:off x="2063203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Rectangle 51"/>
          <p:cNvSpPr/>
          <p:nvPr/>
        </p:nvSpPr>
        <p:spPr>
          <a:xfrm>
            <a:off x="4225435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Rectangle 52"/>
          <p:cNvSpPr/>
          <p:nvPr/>
        </p:nvSpPr>
        <p:spPr>
          <a:xfrm>
            <a:off x="4570210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Rectangle 53"/>
          <p:cNvSpPr/>
          <p:nvPr/>
        </p:nvSpPr>
        <p:spPr>
          <a:xfrm>
            <a:off x="7215685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Left Brace 54"/>
          <p:cNvSpPr/>
          <p:nvPr/>
        </p:nvSpPr>
        <p:spPr>
          <a:xfrm rot="16200000">
            <a:off x="1532450" y="1026807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TextBox 55"/>
          <p:cNvSpPr txBox="1"/>
          <p:nvPr/>
        </p:nvSpPr>
        <p:spPr>
          <a:xfrm>
            <a:off x="1978495" y="1391926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w</a:t>
            </a:r>
            <a:r>
              <a:rPr lang="en-US" sz="1350" smtClean="0"/>
              <a:t>ordhit_2</a:t>
            </a:r>
            <a:endParaRPr lang="en-US" sz="1350" dirty="0"/>
          </a:p>
        </p:txBody>
      </p:sp>
      <p:sp>
        <p:nvSpPr>
          <p:cNvPr id="57" name="Left Brace 56"/>
          <p:cNvSpPr/>
          <p:nvPr/>
        </p:nvSpPr>
        <p:spPr>
          <a:xfrm rot="16200000">
            <a:off x="2251669" y="1026807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Left Brace 57"/>
          <p:cNvSpPr/>
          <p:nvPr/>
        </p:nvSpPr>
        <p:spPr>
          <a:xfrm rot="16200000">
            <a:off x="4413901" y="1026808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Left Brace 58"/>
          <p:cNvSpPr/>
          <p:nvPr/>
        </p:nvSpPr>
        <p:spPr>
          <a:xfrm rot="16200000">
            <a:off x="4758676" y="1026872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Left Brace 59"/>
          <p:cNvSpPr/>
          <p:nvPr/>
        </p:nvSpPr>
        <p:spPr>
          <a:xfrm rot="16200000">
            <a:off x="7409338" y="1026807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TextBox 60"/>
          <p:cNvSpPr txBox="1"/>
          <p:nvPr/>
        </p:nvSpPr>
        <p:spPr>
          <a:xfrm>
            <a:off x="3917185" y="1393264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smtClean="0"/>
              <a:t>wordhit_3</a:t>
            </a:r>
            <a:endParaRPr lang="en-US" sz="1350" dirty="0"/>
          </a:p>
        </p:txBody>
      </p:sp>
      <p:sp>
        <p:nvSpPr>
          <p:cNvPr id="62" name="TextBox 61"/>
          <p:cNvSpPr txBox="1"/>
          <p:nvPr/>
        </p:nvSpPr>
        <p:spPr>
          <a:xfrm>
            <a:off x="1201262" y="1391926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wordhit_1</a:t>
            </a:r>
            <a:endParaRPr lang="en-US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4708544" y="1391926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</a:t>
            </a:r>
            <a:r>
              <a:rPr lang="en-US" sz="1350" dirty="0" smtClean="0"/>
              <a:t>ordhit_4</a:t>
            </a:r>
            <a:endParaRPr 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7097414" y="1384371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w</a:t>
            </a:r>
            <a:r>
              <a:rPr lang="en-US" sz="1350" smtClean="0"/>
              <a:t>ordhit_5</a:t>
            </a:r>
            <a:endParaRPr 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721005" y="3205301"/>
            <a:ext cx="79750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600" dirty="0" smtClean="0"/>
              <a:t>One word in </a:t>
            </a:r>
            <a:r>
              <a:rPr lang="en-US" sz="1600" dirty="0"/>
              <a:t>query could have multiple </a:t>
            </a:r>
            <a:r>
              <a:rPr lang="en-US" sz="1600" dirty="0" smtClean="0"/>
              <a:t>matches </a:t>
            </a:r>
            <a:r>
              <a:rPr lang="en-US" sz="1600" dirty="0"/>
              <a:t>on the reference, </a:t>
            </a:r>
            <a:r>
              <a:rPr lang="en-US" sz="1600" dirty="0" smtClean="0"/>
              <a:t>each </a:t>
            </a:r>
            <a:r>
              <a:rPr lang="en-US" sz="1600" dirty="0"/>
              <a:t>hit </a:t>
            </a:r>
            <a:r>
              <a:rPr lang="en-US" sz="1600" dirty="0" smtClean="0"/>
              <a:t>is called as a </a:t>
            </a:r>
            <a:r>
              <a:rPr lang="en-US" sz="1600" dirty="0" err="1"/>
              <a:t>W</a:t>
            </a:r>
            <a:r>
              <a:rPr lang="en-US" sz="1600" dirty="0" err="1" smtClean="0"/>
              <a:t>ordhit</a:t>
            </a:r>
            <a:endParaRPr lang="en-US" sz="1600" dirty="0" smtClean="0"/>
          </a:p>
          <a:p>
            <a:pPr marL="457200" indent="-457200">
              <a:buAutoNum type="arabicPeriod"/>
            </a:pPr>
            <a:endParaRPr lang="en-US" sz="1600" dirty="0"/>
          </a:p>
          <a:p>
            <a:pPr marL="457200" indent="-457200">
              <a:buAutoNum type="arabicPeriod"/>
            </a:pPr>
            <a:r>
              <a:rPr lang="en-US" sz="1600" dirty="0" smtClean="0"/>
              <a:t>Word</a:t>
            </a:r>
          </a:p>
          <a:p>
            <a:pPr marL="914400" lvl="1" indent="-457200">
              <a:buAutoNum type="arabicPeriod"/>
            </a:pPr>
            <a:r>
              <a:rPr lang="en-US" sz="1600" dirty="0" err="1" smtClean="0"/>
              <a:t>wordID</a:t>
            </a:r>
            <a:endParaRPr lang="en-US" sz="1600" dirty="0" smtClean="0"/>
          </a:p>
          <a:p>
            <a:pPr marL="914400" lvl="1" indent="-457200">
              <a:buAutoNum type="arabicPeriod"/>
            </a:pPr>
            <a:r>
              <a:rPr lang="en-US" sz="1600" dirty="0" smtClean="0"/>
              <a:t>length</a:t>
            </a:r>
          </a:p>
          <a:p>
            <a:pPr marL="914400" lvl="1" indent="-457200">
              <a:buAutoNum type="arabicPeriod"/>
            </a:pPr>
            <a:r>
              <a:rPr lang="en-US" sz="1600" dirty="0" err="1" smtClean="0"/>
              <a:t>seqstring</a:t>
            </a:r>
            <a:r>
              <a:rPr lang="en-US" sz="1600" dirty="0" smtClean="0"/>
              <a:t>(</a:t>
            </a:r>
            <a:r>
              <a:rPr lang="en-US" sz="1600" dirty="0" err="1" smtClean="0"/>
              <a:t>seq</a:t>
            </a:r>
            <a:r>
              <a:rPr lang="en-US" sz="1600" dirty="0" smtClean="0"/>
              <a:t>, </a:t>
            </a:r>
            <a:r>
              <a:rPr lang="en-US" sz="1600" dirty="0" err="1" smtClean="0"/>
              <a:t>r_seq</a:t>
            </a:r>
            <a:r>
              <a:rPr lang="en-US" sz="1600" dirty="0" smtClean="0"/>
              <a:t>)</a:t>
            </a:r>
          </a:p>
          <a:p>
            <a:pPr marL="914400" lvl="1" indent="-457200">
              <a:buAutoNum type="arabicPeriod"/>
            </a:pPr>
            <a:r>
              <a:rPr lang="en-US" sz="1600" dirty="0" err="1" smtClean="0"/>
              <a:t>query_pos</a:t>
            </a:r>
            <a:r>
              <a:rPr lang="en-US" sz="1600" dirty="0" smtClean="0"/>
              <a:t> (</a:t>
            </a:r>
            <a:r>
              <a:rPr lang="en-US" sz="1600" dirty="0" err="1" smtClean="0"/>
              <a:t>query_pos</a:t>
            </a:r>
            <a:r>
              <a:rPr lang="en-US" sz="1600" dirty="0" smtClean="0"/>
              <a:t>, </a:t>
            </a:r>
            <a:r>
              <a:rPr lang="en-US" sz="1600" dirty="0" err="1" smtClean="0"/>
              <a:t>r_query_pos</a:t>
            </a:r>
            <a:r>
              <a:rPr lang="en-US" sz="1600" dirty="0" smtClean="0"/>
              <a:t>)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n</a:t>
            </a:r>
            <a:r>
              <a:rPr lang="en-US" sz="1600" dirty="0" smtClean="0"/>
              <a:t>umber of word appeared in reference (</a:t>
            </a:r>
            <a:r>
              <a:rPr lang="en-US" sz="1600" dirty="0" err="1" smtClean="0"/>
              <a:t>num_occ</a:t>
            </a:r>
            <a:r>
              <a:rPr lang="en-US" sz="1600" dirty="0" smtClean="0"/>
              <a:t>)</a:t>
            </a:r>
          </a:p>
          <a:p>
            <a:pPr marL="914400" lvl="1" indent="-457200">
              <a:buAutoNum type="arabicPeriod"/>
            </a:pPr>
            <a:endParaRPr lang="en-US" sz="1600" dirty="0" smtClean="0"/>
          </a:p>
          <a:p>
            <a:pPr marL="457200" indent="-457200">
              <a:buAutoNum type="arabicPeriod"/>
            </a:pPr>
            <a:r>
              <a:rPr lang="en-US" sz="1600" dirty="0" err="1" smtClean="0"/>
              <a:t>WordHit</a:t>
            </a:r>
            <a:endParaRPr lang="en-US" sz="1600" dirty="0"/>
          </a:p>
          <a:p>
            <a:pPr marL="914400" lvl="1" indent="-457200">
              <a:buAutoNum type="arabicPeriod"/>
            </a:pPr>
            <a:r>
              <a:rPr lang="en-US" sz="1600" dirty="0"/>
              <a:t>c</a:t>
            </a:r>
            <a:r>
              <a:rPr lang="en-US" sz="1600" dirty="0" smtClean="0"/>
              <a:t>orresponding </a:t>
            </a:r>
            <a:r>
              <a:rPr lang="en-US" sz="1600" dirty="0" err="1" smtClean="0"/>
              <a:t>wordID</a:t>
            </a:r>
            <a:endParaRPr lang="en-US" sz="1600" dirty="0" smtClean="0"/>
          </a:p>
          <a:p>
            <a:pPr marL="914400" lvl="1" indent="-457200">
              <a:buAutoNum type="arabicPeriod"/>
            </a:pPr>
            <a:r>
              <a:rPr lang="en-US" sz="1600" dirty="0" err="1" smtClean="0"/>
              <a:t>query_pos</a:t>
            </a:r>
            <a:endParaRPr lang="en-US" sz="1600" dirty="0" smtClean="0"/>
          </a:p>
          <a:p>
            <a:pPr marL="914400" lvl="1" indent="-457200">
              <a:buAutoNum type="arabicPeriod"/>
            </a:pPr>
            <a:r>
              <a:rPr lang="en-US" sz="1600" dirty="0" err="1"/>
              <a:t>r</a:t>
            </a:r>
            <a:r>
              <a:rPr lang="en-US" sz="1600" dirty="0" err="1" smtClean="0"/>
              <a:t>ef_pos</a:t>
            </a:r>
            <a:endParaRPr lang="en-US" sz="1600" dirty="0" smtClean="0"/>
          </a:p>
          <a:p>
            <a:pPr marL="457200" indent="-457200">
              <a:buAutoNum type="arabicPeriod"/>
            </a:pP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2085309" y="2627189"/>
            <a:ext cx="4874361" cy="313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1082672" y="2627189"/>
            <a:ext cx="895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Query: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2086457" y="2622578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word_1</a:t>
            </a:r>
            <a:endParaRPr lang="en-US" sz="1350" dirty="0"/>
          </a:p>
        </p:txBody>
      </p:sp>
      <p:sp>
        <p:nvSpPr>
          <p:cNvPr id="33" name="Rectangle 32"/>
          <p:cNvSpPr/>
          <p:nvPr/>
        </p:nvSpPr>
        <p:spPr>
          <a:xfrm>
            <a:off x="3518159" y="2622577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word_2</a:t>
            </a:r>
            <a:endParaRPr lang="en-US" altLang="zh-CN" sz="1350" dirty="0"/>
          </a:p>
        </p:txBody>
      </p:sp>
      <p:sp>
        <p:nvSpPr>
          <p:cNvPr id="34" name="Rectangle 33"/>
          <p:cNvSpPr/>
          <p:nvPr/>
        </p:nvSpPr>
        <p:spPr>
          <a:xfrm>
            <a:off x="4949861" y="2622577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word_3</a:t>
            </a:r>
            <a:endParaRPr lang="en-US" altLang="zh-CN" sz="1350" dirty="0"/>
          </a:p>
        </p:txBody>
      </p:sp>
      <p:sp>
        <p:nvSpPr>
          <p:cNvPr id="35" name="Rectangle 34"/>
          <p:cNvSpPr/>
          <p:nvPr/>
        </p:nvSpPr>
        <p:spPr>
          <a:xfrm>
            <a:off x="6381563" y="2622577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word_4</a:t>
            </a:r>
            <a:endParaRPr lang="en-US" altLang="zh-CN" sz="1350" dirty="0"/>
          </a:p>
        </p:txBody>
      </p:sp>
      <p:cxnSp>
        <p:nvCxnSpPr>
          <p:cNvPr id="4" name="Straight Arrow Connector 3"/>
          <p:cNvCxnSpPr>
            <a:stCxn id="32" idx="0"/>
            <a:endCxn id="50" idx="2"/>
          </p:cNvCxnSpPr>
          <p:nvPr/>
        </p:nvCxnSpPr>
        <p:spPr>
          <a:xfrm flipH="1" flipV="1">
            <a:off x="1616998" y="1176019"/>
            <a:ext cx="1185310" cy="14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2" idx="0"/>
            <a:endCxn id="52" idx="2"/>
          </p:cNvCxnSpPr>
          <p:nvPr/>
        </p:nvCxnSpPr>
        <p:spPr>
          <a:xfrm flipV="1">
            <a:off x="2802308" y="1176019"/>
            <a:ext cx="1696142" cy="14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1" idx="2"/>
          </p:cNvCxnSpPr>
          <p:nvPr/>
        </p:nvCxnSpPr>
        <p:spPr>
          <a:xfrm flipH="1" flipV="1">
            <a:off x="2336218" y="1176019"/>
            <a:ext cx="1897792" cy="144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0"/>
            <a:endCxn id="53" idx="2"/>
          </p:cNvCxnSpPr>
          <p:nvPr/>
        </p:nvCxnSpPr>
        <p:spPr>
          <a:xfrm flipH="1" flipV="1">
            <a:off x="4843225" y="1176019"/>
            <a:ext cx="822487" cy="144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5" idx="0"/>
          </p:cNvCxnSpPr>
          <p:nvPr/>
        </p:nvCxnSpPr>
        <p:spPr>
          <a:xfrm flipV="1">
            <a:off x="7097414" y="1176018"/>
            <a:ext cx="391286" cy="14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044097" y="1507110"/>
            <a:ext cx="7788750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/>
          <p:cNvSpPr/>
          <p:nvPr/>
        </p:nvSpPr>
        <p:spPr>
          <a:xfrm>
            <a:off x="1447951" y="1506347"/>
            <a:ext cx="2184248" cy="2379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/>
          <p:cNvSpPr/>
          <p:nvPr/>
        </p:nvSpPr>
        <p:spPr>
          <a:xfrm>
            <a:off x="1372107" y="2886452"/>
            <a:ext cx="2189522" cy="2379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/>
          <p:cNvSpPr txBox="1"/>
          <p:nvPr/>
        </p:nvSpPr>
        <p:spPr>
          <a:xfrm>
            <a:off x="151689" y="1467855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3305328" y="175646"/>
            <a:ext cx="286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Form </a:t>
            </a:r>
            <a:r>
              <a:rPr lang="en-US" sz="2400" dirty="0" err="1" smtClean="0"/>
              <a:t>W</a:t>
            </a:r>
            <a:r>
              <a:rPr lang="en-US" altLang="zh-CN" sz="2400" dirty="0" err="1" smtClean="0"/>
              <a:t>ordHitsGroup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1447951" y="1505770"/>
            <a:ext cx="948116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wordhit_1 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2704263" y="1507111"/>
            <a:ext cx="927937" cy="237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wordhit_2</a:t>
            </a:r>
            <a:endParaRPr lang="en-US" sz="1350" dirty="0"/>
          </a:p>
        </p:txBody>
      </p:sp>
      <p:sp>
        <p:nvSpPr>
          <p:cNvPr id="52" name="Rectangle 51"/>
          <p:cNvSpPr/>
          <p:nvPr/>
        </p:nvSpPr>
        <p:spPr>
          <a:xfrm>
            <a:off x="7365019" y="1507110"/>
            <a:ext cx="661368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word2</a:t>
            </a:r>
            <a:endParaRPr lang="en-US" sz="1350" dirty="0"/>
          </a:p>
        </p:txBody>
      </p:sp>
      <p:sp>
        <p:nvSpPr>
          <p:cNvPr id="53" name="Rectangle 52"/>
          <p:cNvSpPr/>
          <p:nvPr/>
        </p:nvSpPr>
        <p:spPr>
          <a:xfrm>
            <a:off x="7825131" y="1507110"/>
            <a:ext cx="929402" cy="239084"/>
          </a:xfrm>
          <a:prstGeom prst="rect">
            <a:avLst/>
          </a:prstGeom>
          <a:solidFill>
            <a:schemeClr val="accent6">
              <a:alpha val="97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/>
              <a:t>wordhit_3</a:t>
            </a:r>
            <a:endParaRPr lang="en-US" sz="1350" dirty="0"/>
          </a:p>
        </p:txBody>
      </p:sp>
      <p:sp>
        <p:nvSpPr>
          <p:cNvPr id="2" name="Left Brace 1"/>
          <p:cNvSpPr/>
          <p:nvPr/>
        </p:nvSpPr>
        <p:spPr>
          <a:xfrm rot="16200000">
            <a:off x="2289635" y="849951"/>
            <a:ext cx="148542" cy="20168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1796920" y="1915850"/>
            <a:ext cx="1434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wordhitsgroup_</a:t>
            </a:r>
            <a:r>
              <a:rPr lang="en-US" sz="1350" dirty="0" smtClean="0"/>
              <a:t>1</a:t>
            </a:r>
            <a:endParaRPr lang="en-US" sz="135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7943842" y="1206626"/>
            <a:ext cx="147202" cy="1304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1372107" y="2887215"/>
            <a:ext cx="905426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/>
              <a:t>wordhit_1</a:t>
            </a:r>
            <a:endParaRPr lang="en-US" sz="1350" dirty="0"/>
          </a:p>
        </p:txBody>
      </p:sp>
      <p:sp>
        <p:nvSpPr>
          <p:cNvPr id="18" name="Rectangle 17"/>
          <p:cNvSpPr/>
          <p:nvPr/>
        </p:nvSpPr>
        <p:spPr>
          <a:xfrm>
            <a:off x="2647501" y="2885875"/>
            <a:ext cx="908499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wordhit_2</a:t>
            </a:r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857061"/>
            <a:ext cx="1372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wordhitsGroup</a:t>
            </a:r>
            <a:r>
              <a:rPr lang="en-US" altLang="zh-CN" sz="1400" dirty="0" smtClean="0"/>
              <a:t> </a:t>
            </a:r>
            <a:r>
              <a:rPr lang="en-US" sz="1350" dirty="0" smtClean="0"/>
              <a:t>:</a:t>
            </a:r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355479" y="4310987"/>
            <a:ext cx="710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all </a:t>
            </a:r>
            <a:r>
              <a:rPr lang="en-US" dirty="0" err="1" smtClean="0"/>
              <a:t>WordHits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their </a:t>
            </a:r>
            <a:r>
              <a:rPr lang="en-US" dirty="0" err="1" smtClean="0"/>
              <a:t>pos</a:t>
            </a:r>
            <a:r>
              <a:rPr lang="en-US" dirty="0" smtClean="0"/>
              <a:t> on </a:t>
            </a:r>
            <a:r>
              <a:rPr lang="en-US" dirty="0"/>
              <a:t>reference, then form the </a:t>
            </a:r>
            <a:r>
              <a:rPr lang="en-US" dirty="0" err="1" smtClean="0"/>
              <a:t>W</a:t>
            </a:r>
            <a:r>
              <a:rPr lang="en-US" altLang="zh-CN" dirty="0" err="1" smtClean="0"/>
              <a:t>ordHitsGroup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46665" y="4851315"/>
            <a:ext cx="46986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Mainly based </a:t>
            </a:r>
            <a:r>
              <a:rPr lang="en-US" sz="1500" dirty="0" smtClean="0"/>
              <a:t>on the gap length between two </a:t>
            </a:r>
            <a:r>
              <a:rPr lang="en-US" sz="1500" dirty="0" err="1" smtClean="0"/>
              <a:t>WordHits</a:t>
            </a:r>
            <a:endParaRPr lang="en-US" sz="15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300764" y="1954546"/>
            <a:ext cx="1434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wordhitsgroup_</a:t>
            </a:r>
            <a:r>
              <a:rPr lang="en-US" altLang="zh-CN" sz="1350" dirty="0"/>
              <a:t>2</a:t>
            </a:r>
            <a:endParaRPr lang="en-US" sz="135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936107" y="1507110"/>
            <a:ext cx="651" cy="2390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25132" y="1507110"/>
            <a:ext cx="110975" cy="23908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7880620" y="1298759"/>
            <a:ext cx="359571" cy="20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80553" y="1157260"/>
            <a:ext cx="652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overlap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35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276934" y="2082661"/>
            <a:ext cx="4250699" cy="2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2700930" y="620071"/>
            <a:ext cx="454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</a:t>
            </a:r>
            <a:r>
              <a:rPr lang="en-US" dirty="0" err="1" smtClean="0"/>
              <a:t>W</a:t>
            </a:r>
            <a:r>
              <a:rPr lang="en-US" altLang="zh-CN" dirty="0" err="1" smtClean="0"/>
              <a:t>ordHitsChunk</a:t>
            </a:r>
            <a:r>
              <a:rPr lang="en-US" altLang="zh-CN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each </a:t>
            </a:r>
            <a:r>
              <a:rPr lang="en-US" dirty="0" err="1" smtClean="0"/>
              <a:t>W</a:t>
            </a:r>
            <a:r>
              <a:rPr lang="en-US" altLang="zh-CN" dirty="0" err="1" smtClean="0"/>
              <a:t>ordHitsGroup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90529" y="2080242"/>
            <a:ext cx="2781264" cy="268475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1368407" y="2100732"/>
            <a:ext cx="546030" cy="228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2470350" y="2102670"/>
            <a:ext cx="546030" cy="2255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971889" y="1750448"/>
            <a:ext cx="1434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wordhitsgroup</a:t>
            </a:r>
            <a:r>
              <a:rPr lang="en-US" altLang="zh-CN" sz="1400" dirty="0"/>
              <a:t>_</a:t>
            </a:r>
            <a:r>
              <a:rPr lang="en-US" sz="1350" dirty="0" smtClean="0"/>
              <a:t>1</a:t>
            </a:r>
            <a:endParaRPr lang="en-US" sz="1350" dirty="0"/>
          </a:p>
        </p:txBody>
      </p:sp>
      <p:sp>
        <p:nvSpPr>
          <p:cNvPr id="22" name="Rectangle 21"/>
          <p:cNvSpPr/>
          <p:nvPr/>
        </p:nvSpPr>
        <p:spPr>
          <a:xfrm>
            <a:off x="1967784" y="2100732"/>
            <a:ext cx="448649" cy="227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Left Brace 23"/>
          <p:cNvSpPr/>
          <p:nvPr/>
        </p:nvSpPr>
        <p:spPr>
          <a:xfrm rot="16200000">
            <a:off x="1592866" y="2215030"/>
            <a:ext cx="97112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Left Brace 11"/>
          <p:cNvSpPr/>
          <p:nvPr/>
        </p:nvSpPr>
        <p:spPr>
          <a:xfrm rot="16200000">
            <a:off x="2193918" y="2215029"/>
            <a:ext cx="97112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Left Brace 12"/>
          <p:cNvSpPr/>
          <p:nvPr/>
        </p:nvSpPr>
        <p:spPr>
          <a:xfrm rot="16200000">
            <a:off x="2739294" y="2258849"/>
            <a:ext cx="97112" cy="4570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1368406" y="3136886"/>
            <a:ext cx="3347312" cy="23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605023" y="3100485"/>
            <a:ext cx="6662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Query:</a:t>
            </a:r>
            <a:endParaRPr lang="en-US" sz="1350" dirty="0"/>
          </a:p>
        </p:txBody>
      </p:sp>
      <p:sp>
        <p:nvSpPr>
          <p:cNvPr id="21" name="Left Brace 20"/>
          <p:cNvSpPr/>
          <p:nvPr/>
        </p:nvSpPr>
        <p:spPr>
          <a:xfrm rot="16200000">
            <a:off x="1590748" y="3191543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1451946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word_1</a:t>
            </a:r>
          </a:p>
        </p:txBody>
      </p:sp>
      <p:sp>
        <p:nvSpPr>
          <p:cNvPr id="28" name="Left Brace 27"/>
          <p:cNvSpPr/>
          <p:nvPr/>
        </p:nvSpPr>
        <p:spPr>
          <a:xfrm rot="16200000">
            <a:off x="1982923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Left Brace 28"/>
          <p:cNvSpPr/>
          <p:nvPr/>
        </p:nvSpPr>
        <p:spPr>
          <a:xfrm rot="16200000">
            <a:off x="2375098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Left Brace 29"/>
          <p:cNvSpPr/>
          <p:nvPr/>
        </p:nvSpPr>
        <p:spPr>
          <a:xfrm rot="16200000">
            <a:off x="2767273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Left Brace 30"/>
          <p:cNvSpPr/>
          <p:nvPr/>
        </p:nvSpPr>
        <p:spPr>
          <a:xfrm rot="16200000">
            <a:off x="3159448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Left Brace 31"/>
          <p:cNvSpPr/>
          <p:nvPr/>
        </p:nvSpPr>
        <p:spPr>
          <a:xfrm rot="16200000">
            <a:off x="3551623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Left Brace 32"/>
          <p:cNvSpPr/>
          <p:nvPr/>
        </p:nvSpPr>
        <p:spPr>
          <a:xfrm rot="16200000">
            <a:off x="3943798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/>
          <p:cNvSpPr txBox="1"/>
          <p:nvPr/>
        </p:nvSpPr>
        <p:spPr>
          <a:xfrm>
            <a:off x="1830030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word_2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29279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word_3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16090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/>
              <a:t>word_4</a:t>
            </a:r>
            <a:endParaRPr lang="en-US" sz="600" dirty="0"/>
          </a:p>
        </p:txBody>
      </p:sp>
      <p:sp>
        <p:nvSpPr>
          <p:cNvPr id="37" name="TextBox 36"/>
          <p:cNvSpPr txBox="1"/>
          <p:nvPr/>
        </p:nvSpPr>
        <p:spPr>
          <a:xfrm>
            <a:off x="3002077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/>
              <a:t>word_5</a:t>
            </a:r>
            <a:endParaRPr lang="en-US" sz="600" dirty="0"/>
          </a:p>
        </p:txBody>
      </p:sp>
      <p:sp>
        <p:nvSpPr>
          <p:cNvPr id="38" name="TextBox 37"/>
          <p:cNvSpPr txBox="1"/>
          <p:nvPr/>
        </p:nvSpPr>
        <p:spPr>
          <a:xfrm>
            <a:off x="3381027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/>
              <a:t>word_6</a:t>
            </a:r>
            <a:endParaRPr lang="en-US" sz="600" dirty="0"/>
          </a:p>
        </p:txBody>
      </p:sp>
      <p:sp>
        <p:nvSpPr>
          <p:cNvPr id="39" name="TextBox 38"/>
          <p:cNvSpPr txBox="1"/>
          <p:nvPr/>
        </p:nvSpPr>
        <p:spPr>
          <a:xfrm>
            <a:off x="3759978" y="352056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word_7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641255" y="2216206"/>
            <a:ext cx="716754" cy="1082215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727968" y="2201216"/>
            <a:ext cx="490177" cy="1083385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145883" y="2170350"/>
            <a:ext cx="1456413" cy="1121272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6382" y="4894880"/>
            <a:ext cx="610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and group by </a:t>
            </a:r>
            <a:r>
              <a:rPr lang="en-US" dirty="0" smtClean="0"/>
              <a:t>(</a:t>
            </a:r>
            <a:r>
              <a:rPr lang="en-US" dirty="0" err="1" smtClean="0"/>
              <a:t>WordHit</a:t>
            </a:r>
            <a:r>
              <a:rPr lang="en-US" dirty="0" smtClean="0"/>
              <a:t>-&gt;</a:t>
            </a:r>
            <a:r>
              <a:rPr lang="en-US" dirty="0" err="1" smtClean="0"/>
              <a:t>pos_ref</a:t>
            </a:r>
            <a:r>
              <a:rPr lang="en-US" dirty="0" smtClean="0"/>
              <a:t> – </a:t>
            </a:r>
            <a:r>
              <a:rPr lang="en-US" dirty="0" err="1" smtClean="0"/>
              <a:t>WordHit</a:t>
            </a:r>
            <a:r>
              <a:rPr lang="en-US" dirty="0" smtClean="0"/>
              <a:t>-&gt;</a:t>
            </a:r>
            <a:r>
              <a:rPr lang="en-US" dirty="0" err="1" smtClean="0"/>
              <a:t>pos_query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390363" y="4055103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ectangle 43"/>
          <p:cNvSpPr/>
          <p:nvPr/>
        </p:nvSpPr>
        <p:spPr>
          <a:xfrm>
            <a:off x="2174879" y="4052223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150437" y="4046540"/>
            <a:ext cx="1306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wordhitChunk</a:t>
            </a:r>
            <a:r>
              <a:rPr lang="en-US" altLang="zh-CN" sz="1400" dirty="0" smtClean="0"/>
              <a:t> </a:t>
            </a:r>
            <a:r>
              <a:rPr lang="en-US" altLang="zh-CN" sz="1350" dirty="0" smtClean="0"/>
              <a:t>:</a:t>
            </a:r>
            <a:endParaRPr lang="en-US" sz="1350" dirty="0"/>
          </a:p>
        </p:txBody>
      </p:sp>
      <p:sp>
        <p:nvSpPr>
          <p:cNvPr id="46" name="Left Brace 45"/>
          <p:cNvSpPr/>
          <p:nvPr/>
        </p:nvSpPr>
        <p:spPr>
          <a:xfrm rot="16200000">
            <a:off x="1619234" y="4090410"/>
            <a:ext cx="79412" cy="537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Left Brace 46"/>
          <p:cNvSpPr/>
          <p:nvPr/>
        </p:nvSpPr>
        <p:spPr>
          <a:xfrm rot="16200000">
            <a:off x="2403749" y="4119154"/>
            <a:ext cx="79412" cy="537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TextBox 47"/>
          <p:cNvSpPr txBox="1"/>
          <p:nvPr/>
        </p:nvSpPr>
        <p:spPr>
          <a:xfrm>
            <a:off x="1384665" y="4358322"/>
            <a:ext cx="5485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smtClean="0"/>
              <a:t>hit</a:t>
            </a:r>
            <a:r>
              <a:rPr lang="en-US" sz="1350" smtClean="0"/>
              <a:t>_3</a:t>
            </a:r>
            <a:endParaRPr lang="en-US" sz="1350" dirty="0"/>
          </a:p>
        </p:txBody>
      </p:sp>
      <p:sp>
        <p:nvSpPr>
          <p:cNvPr id="50" name="TextBox 49"/>
          <p:cNvSpPr txBox="1"/>
          <p:nvPr/>
        </p:nvSpPr>
        <p:spPr>
          <a:xfrm>
            <a:off x="2179420" y="4367510"/>
            <a:ext cx="5485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smtClean="0"/>
              <a:t>hit_6</a:t>
            </a:r>
            <a:endParaRPr lang="en-US" sz="1350" dirty="0"/>
          </a:p>
        </p:txBody>
      </p:sp>
      <p:sp>
        <p:nvSpPr>
          <p:cNvPr id="26" name="TextBox 25"/>
          <p:cNvSpPr txBox="1"/>
          <p:nvPr/>
        </p:nvSpPr>
        <p:spPr>
          <a:xfrm>
            <a:off x="1392885" y="2551236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hit_3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83101" y="2542959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hit_7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09510" y="2536313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hit_6</a:t>
            </a:r>
            <a:endParaRPr lang="en-US" sz="1200" dirty="0"/>
          </a:p>
        </p:txBody>
      </p:sp>
      <p:sp>
        <p:nvSpPr>
          <p:cNvPr id="51" name="Left Brace 50"/>
          <p:cNvSpPr/>
          <p:nvPr/>
        </p:nvSpPr>
        <p:spPr>
          <a:xfrm rot="16200000">
            <a:off x="4368306" y="3191541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Rectangle 51"/>
          <p:cNvSpPr/>
          <p:nvPr/>
        </p:nvSpPr>
        <p:spPr>
          <a:xfrm>
            <a:off x="3081501" y="2102669"/>
            <a:ext cx="546030" cy="223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Left Brace 52"/>
          <p:cNvSpPr/>
          <p:nvPr/>
        </p:nvSpPr>
        <p:spPr>
          <a:xfrm rot="16200000">
            <a:off x="3279361" y="2251841"/>
            <a:ext cx="97112" cy="4570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TextBox 53"/>
          <p:cNvSpPr txBox="1"/>
          <p:nvPr/>
        </p:nvSpPr>
        <p:spPr>
          <a:xfrm>
            <a:off x="2991340" y="252795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hit_8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213524" y="3509211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Word_8</a:t>
            </a:r>
            <a:endParaRPr lang="en-US" sz="6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327217" y="2197522"/>
            <a:ext cx="1117424" cy="1087079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17356" y="2085058"/>
            <a:ext cx="460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smtClean="0"/>
              <a:t>Ref:</a:t>
            </a:r>
            <a:endParaRPr lang="en-US" sz="1350" dirty="0"/>
          </a:p>
        </p:txBody>
      </p:sp>
      <p:cxnSp>
        <p:nvCxnSpPr>
          <p:cNvPr id="75" name="Elbow Connector 74"/>
          <p:cNvCxnSpPr/>
          <p:nvPr/>
        </p:nvCxnSpPr>
        <p:spPr>
          <a:xfrm rot="10800000" flipV="1">
            <a:off x="5889709" y="1734789"/>
            <a:ext cx="2933217" cy="2492477"/>
          </a:xfrm>
          <a:prstGeom prst="bentConnector3">
            <a:avLst>
              <a:gd name="adj1" fmla="val 99778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74861" y="1394116"/>
            <a:ext cx="687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Ref_pos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035541" y="2842527"/>
            <a:ext cx="868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Query_pos</a:t>
            </a:r>
            <a:endParaRPr lang="en-US" sz="1200" dirty="0"/>
          </a:p>
        </p:txBody>
      </p:sp>
      <p:sp>
        <p:nvSpPr>
          <p:cNvPr id="78" name="Oval 77"/>
          <p:cNvSpPr/>
          <p:nvPr/>
        </p:nvSpPr>
        <p:spPr>
          <a:xfrm>
            <a:off x="6093155" y="20026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603147" y="31367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231884" y="27146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492620" y="23257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18959680">
            <a:off x="6188115" y="1668064"/>
            <a:ext cx="422304" cy="1013604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19302998">
            <a:off x="6268860" y="2307046"/>
            <a:ext cx="422304" cy="1115248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789723" y="2300861"/>
            <a:ext cx="696149" cy="208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485538" y="2163964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wordhitsChunk1</a:t>
            </a: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6590408" y="3325695"/>
            <a:ext cx="281549" cy="4337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346121" y="3732592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wordhitsChunk2</a:t>
            </a:r>
            <a:endParaRPr lang="en-US" dirty="0"/>
          </a:p>
        </p:txBody>
      </p:sp>
      <p:sp>
        <p:nvSpPr>
          <p:cNvPr id="88" name="Left Brace 87"/>
          <p:cNvSpPr/>
          <p:nvPr/>
        </p:nvSpPr>
        <p:spPr>
          <a:xfrm rot="5400000">
            <a:off x="6687918" y="912846"/>
            <a:ext cx="151336" cy="149255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093155" y="1273125"/>
            <a:ext cx="17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wordhitsGroup1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3569" y="3601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8037" y="2100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03470" y="1748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3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198116" y="2407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26006" y="2961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en-US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5889709" y="1734789"/>
            <a:ext cx="2777558" cy="25558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174861" y="4354317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Diagonal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25200" y="2074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390363" y="4051098"/>
            <a:ext cx="1337605" cy="240936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12319000" y="1811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3165761" y="4046299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4" name="Rectangle 93"/>
          <p:cNvSpPr/>
          <p:nvPr/>
        </p:nvSpPr>
        <p:spPr>
          <a:xfrm>
            <a:off x="3950277" y="4043419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Left Brace 94"/>
          <p:cNvSpPr/>
          <p:nvPr/>
        </p:nvSpPr>
        <p:spPr>
          <a:xfrm rot="16200000">
            <a:off x="3394632" y="4081606"/>
            <a:ext cx="79412" cy="537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6" name="Left Brace 95"/>
          <p:cNvSpPr/>
          <p:nvPr/>
        </p:nvSpPr>
        <p:spPr>
          <a:xfrm rot="16200000">
            <a:off x="4179147" y="4110350"/>
            <a:ext cx="79412" cy="537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7" name="TextBox 96"/>
          <p:cNvSpPr txBox="1"/>
          <p:nvPr/>
        </p:nvSpPr>
        <p:spPr>
          <a:xfrm>
            <a:off x="3160063" y="4349518"/>
            <a:ext cx="5485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 smtClean="0"/>
              <a:t>hit</a:t>
            </a:r>
            <a:r>
              <a:rPr lang="en-US" sz="1350" dirty="0" smtClean="0"/>
              <a:t>_</a:t>
            </a:r>
            <a:r>
              <a:rPr lang="en-US" altLang="zh-CN" sz="1350" dirty="0" smtClean="0"/>
              <a:t>7</a:t>
            </a:r>
            <a:endParaRPr lang="en-US" sz="1350" dirty="0"/>
          </a:p>
        </p:txBody>
      </p:sp>
      <p:sp>
        <p:nvSpPr>
          <p:cNvPr id="98" name="TextBox 97"/>
          <p:cNvSpPr txBox="1"/>
          <p:nvPr/>
        </p:nvSpPr>
        <p:spPr>
          <a:xfrm>
            <a:off x="3954818" y="4358706"/>
            <a:ext cx="5485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 smtClean="0"/>
              <a:t>hit_8</a:t>
            </a:r>
            <a:endParaRPr lang="en-US" sz="1350" dirty="0"/>
          </a:p>
        </p:txBody>
      </p:sp>
      <p:sp>
        <p:nvSpPr>
          <p:cNvPr id="99" name="Rectangle 98"/>
          <p:cNvSpPr/>
          <p:nvPr/>
        </p:nvSpPr>
        <p:spPr>
          <a:xfrm>
            <a:off x="3165761" y="4042294"/>
            <a:ext cx="1337605" cy="240936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210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505007" y="2199203"/>
            <a:ext cx="740332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3733800" y="2179491"/>
            <a:ext cx="2073464" cy="268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3787317" y="692628"/>
            <a:ext cx="16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</a:t>
            </a:r>
            <a:r>
              <a:rPr lang="en-US" altLang="zh-CN" smtClean="0"/>
              <a:t>ordhitsChunk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505007" y="3524179"/>
            <a:ext cx="2899080" cy="23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612599" y="2179575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886136" y="3505222"/>
            <a:ext cx="6662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Query:</a:t>
            </a:r>
            <a:endParaRPr lang="en-US" sz="1350" dirty="0"/>
          </a:p>
        </p:txBody>
      </p:sp>
      <p:sp>
        <p:nvSpPr>
          <p:cNvPr id="48" name="Rectangle 47"/>
          <p:cNvSpPr/>
          <p:nvPr/>
        </p:nvSpPr>
        <p:spPr>
          <a:xfrm>
            <a:off x="2338429" y="2854081"/>
            <a:ext cx="952738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</a:t>
            </a:r>
            <a:r>
              <a:rPr lang="en-US" sz="1350" dirty="0"/>
              <a:t>_</a:t>
            </a:r>
            <a:r>
              <a:rPr lang="en-US" sz="1350" dirty="0" smtClean="0"/>
              <a:t>3</a:t>
            </a:r>
            <a:endParaRPr lang="en-US" sz="1350" dirty="0"/>
          </a:p>
        </p:txBody>
      </p:sp>
      <p:sp>
        <p:nvSpPr>
          <p:cNvPr id="50" name="Rectangle 49"/>
          <p:cNvSpPr/>
          <p:nvPr/>
        </p:nvSpPr>
        <p:spPr>
          <a:xfrm>
            <a:off x="3589560" y="2850404"/>
            <a:ext cx="104212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wordhit_5</a:t>
            </a:r>
            <a:endParaRPr lang="en-US" sz="1350" dirty="0"/>
          </a:p>
        </p:txBody>
      </p:sp>
      <p:sp>
        <p:nvSpPr>
          <p:cNvPr id="51" name="TextBox 50"/>
          <p:cNvSpPr txBox="1"/>
          <p:nvPr/>
        </p:nvSpPr>
        <p:spPr>
          <a:xfrm>
            <a:off x="718138" y="2816580"/>
            <a:ext cx="1376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wordhitsChunk</a:t>
            </a:r>
            <a:r>
              <a:rPr lang="en-US" altLang="zh-CN" sz="1400" dirty="0" smtClean="0"/>
              <a:t> </a:t>
            </a:r>
            <a:r>
              <a:rPr lang="en-US" altLang="zh-CN" sz="1350" dirty="0" smtClean="0"/>
              <a:t>:</a:t>
            </a:r>
            <a:endParaRPr lang="en-US" sz="1350" dirty="0"/>
          </a:p>
        </p:txBody>
      </p:sp>
      <p:sp>
        <p:nvSpPr>
          <p:cNvPr id="56" name="Rectangle 55"/>
          <p:cNvSpPr/>
          <p:nvPr/>
        </p:nvSpPr>
        <p:spPr>
          <a:xfrm>
            <a:off x="3733800" y="2197863"/>
            <a:ext cx="943137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wordhit_3</a:t>
            </a:r>
            <a:endParaRPr lang="en-US" sz="1350" dirty="0"/>
          </a:p>
        </p:txBody>
      </p:sp>
      <p:sp>
        <p:nvSpPr>
          <p:cNvPr id="57" name="Rectangle 56"/>
          <p:cNvSpPr/>
          <p:nvPr/>
        </p:nvSpPr>
        <p:spPr>
          <a:xfrm>
            <a:off x="4886695" y="2197863"/>
            <a:ext cx="920569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wordhit_5</a:t>
            </a:r>
            <a:endParaRPr lang="en-US" sz="1350" dirty="0"/>
          </a:p>
        </p:txBody>
      </p:sp>
      <p:sp>
        <p:nvSpPr>
          <p:cNvPr id="58" name="Rectangle 57"/>
          <p:cNvSpPr/>
          <p:nvPr/>
        </p:nvSpPr>
        <p:spPr>
          <a:xfrm>
            <a:off x="2032000" y="3527724"/>
            <a:ext cx="932269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wordhit_3</a:t>
            </a:r>
            <a:endParaRPr lang="en-US" sz="1350" dirty="0"/>
          </a:p>
        </p:txBody>
      </p:sp>
      <p:sp>
        <p:nvSpPr>
          <p:cNvPr id="59" name="Rectangle 58"/>
          <p:cNvSpPr/>
          <p:nvPr/>
        </p:nvSpPr>
        <p:spPr>
          <a:xfrm>
            <a:off x="3291167" y="3524179"/>
            <a:ext cx="937468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wordhit_5</a:t>
            </a:r>
            <a:endParaRPr lang="en-US" sz="1350" dirty="0"/>
          </a:p>
        </p:txBody>
      </p:sp>
      <p:cxnSp>
        <p:nvCxnSpPr>
          <p:cNvPr id="60" name="Straight Arrow Connector 59"/>
          <p:cNvCxnSpPr>
            <a:endCxn id="58" idx="1"/>
          </p:cNvCxnSpPr>
          <p:nvPr/>
        </p:nvCxnSpPr>
        <p:spPr>
          <a:xfrm flipH="1">
            <a:off x="2032000" y="3089621"/>
            <a:ext cx="306432" cy="5558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9" idx="3"/>
          </p:cNvCxnSpPr>
          <p:nvPr/>
        </p:nvCxnSpPr>
        <p:spPr>
          <a:xfrm>
            <a:off x="4116707" y="3089487"/>
            <a:ext cx="111928" cy="554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05505" y="4299438"/>
            <a:ext cx="3399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WordHitsChunk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</a:t>
            </a:r>
            <a:r>
              <a:rPr lang="en-US" dirty="0" err="1" smtClean="0"/>
              <a:t>efStart_pos</a:t>
            </a:r>
            <a:r>
              <a:rPr lang="en-US" dirty="0" smtClean="0"/>
              <a:t>, </a:t>
            </a:r>
            <a:r>
              <a:rPr lang="en-US" dirty="0" err="1" smtClean="0"/>
              <a:t>refEnd_pos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queryStart_pos</a:t>
            </a:r>
            <a:r>
              <a:rPr lang="en-US" dirty="0" smtClean="0"/>
              <a:t>, </a:t>
            </a:r>
            <a:r>
              <a:rPr lang="en-US" dirty="0" err="1"/>
              <a:t>q</a:t>
            </a:r>
            <a:r>
              <a:rPr lang="en-US" dirty="0" err="1" smtClean="0"/>
              <a:t>ueryEnd_end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dirty="0" err="1" smtClean="0"/>
              <a:t>wordhits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61610" y="2433534"/>
            <a:ext cx="9554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r</a:t>
            </a:r>
            <a:r>
              <a:rPr lang="en-US" sz="1200" dirty="0" err="1" smtClean="0"/>
              <a:t>efStart_pos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914072" y="2517204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refEnd_pos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130726" y="3146389"/>
            <a:ext cx="11420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queryStart_pos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228635" y="3146389"/>
            <a:ext cx="10797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queryEnd_pos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3726530" y="2187142"/>
            <a:ext cx="2080734" cy="260823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ectangle 38"/>
          <p:cNvSpPr/>
          <p:nvPr/>
        </p:nvSpPr>
        <p:spPr>
          <a:xfrm>
            <a:off x="2338428" y="2849479"/>
            <a:ext cx="2293251" cy="261242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Rectangle 39"/>
          <p:cNvSpPr/>
          <p:nvPr/>
        </p:nvSpPr>
        <p:spPr>
          <a:xfrm>
            <a:off x="3534171" y="2197863"/>
            <a:ext cx="192358" cy="242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ectangle 40"/>
          <p:cNvSpPr/>
          <p:nvPr/>
        </p:nvSpPr>
        <p:spPr>
          <a:xfrm>
            <a:off x="5804152" y="2205644"/>
            <a:ext cx="192358" cy="242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4" name="Straight Arrow Connector 63"/>
          <p:cNvCxnSpPr>
            <a:endCxn id="56" idx="1"/>
          </p:cNvCxnSpPr>
          <p:nvPr/>
        </p:nvCxnSpPr>
        <p:spPr>
          <a:xfrm flipV="1">
            <a:off x="2338430" y="2317405"/>
            <a:ext cx="1395370" cy="533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0" idx="3"/>
            <a:endCxn id="57" idx="3"/>
          </p:cNvCxnSpPr>
          <p:nvPr/>
        </p:nvCxnSpPr>
        <p:spPr>
          <a:xfrm flipV="1">
            <a:off x="4631680" y="2317405"/>
            <a:ext cx="1175584" cy="6525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338597" y="2410476"/>
            <a:ext cx="2699070" cy="254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Rectangle 42"/>
          <p:cNvSpPr/>
          <p:nvPr/>
        </p:nvSpPr>
        <p:spPr>
          <a:xfrm>
            <a:off x="1505006" y="2845530"/>
            <a:ext cx="740332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/>
          <p:cNvSpPr/>
          <p:nvPr/>
        </p:nvSpPr>
        <p:spPr>
          <a:xfrm>
            <a:off x="2338597" y="2834908"/>
            <a:ext cx="2699070" cy="254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2312869" y="752383"/>
            <a:ext cx="428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Align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wordHitsChunk</a:t>
            </a:r>
            <a:r>
              <a:rPr lang="en-US" altLang="zh-CN" dirty="0" smtClean="0"/>
              <a:t> within </a:t>
            </a:r>
            <a:r>
              <a:rPr lang="en-US" altLang="zh-CN" dirty="0" err="1" smtClean="0"/>
              <a:t>wordHitsGroup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505007" y="3524179"/>
            <a:ext cx="4766047" cy="23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612598" y="2825902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886136" y="3505222"/>
            <a:ext cx="6662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Query:</a:t>
            </a:r>
            <a:endParaRPr lang="en-US" sz="1350" dirty="0"/>
          </a:p>
        </p:txBody>
      </p:sp>
      <p:sp>
        <p:nvSpPr>
          <p:cNvPr id="56" name="Rectangle 55"/>
          <p:cNvSpPr/>
          <p:nvPr/>
        </p:nvSpPr>
        <p:spPr>
          <a:xfrm>
            <a:off x="2479313" y="2846160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Rectangle 56"/>
          <p:cNvSpPr/>
          <p:nvPr/>
        </p:nvSpPr>
        <p:spPr>
          <a:xfrm>
            <a:off x="3247315" y="2846160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Rectangle 57"/>
          <p:cNvSpPr/>
          <p:nvPr/>
        </p:nvSpPr>
        <p:spPr>
          <a:xfrm>
            <a:off x="2338597" y="3527724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Rectangle 58"/>
          <p:cNvSpPr/>
          <p:nvPr/>
        </p:nvSpPr>
        <p:spPr>
          <a:xfrm>
            <a:off x="3291167" y="3524179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TextBox 69"/>
          <p:cNvSpPr txBox="1"/>
          <p:nvPr/>
        </p:nvSpPr>
        <p:spPr>
          <a:xfrm>
            <a:off x="1305325" y="4221246"/>
            <a:ext cx="7034342" cy="177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alignments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gap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 smtClean="0"/>
              <a:t>wordhitsChunk</a:t>
            </a:r>
            <a:endParaRPr lang="zh-CN" altLang="en-US" dirty="0"/>
          </a:p>
          <a:p>
            <a:pPr marL="257175" indent="-257175">
              <a:buFont typeface="Arial" charset="0"/>
              <a:buChar char="•"/>
            </a:pPr>
            <a:r>
              <a:rPr lang="en-US" altLang="zh-CN" dirty="0"/>
              <a:t>Sum</a:t>
            </a:r>
            <a:r>
              <a:rPr lang="zh-CN" altLang="en-US" dirty="0"/>
              <a:t> </a:t>
            </a:r>
            <a:r>
              <a:rPr lang="en-US" altLang="zh-CN" dirty="0"/>
              <a:t>the following metrics across all the gaps to get a summary for the whole </a:t>
            </a:r>
            <a:r>
              <a:rPr lang="en-US" altLang="zh-CN" dirty="0" err="1" smtClean="0"/>
              <a:t>wordhitsChunk</a:t>
            </a:r>
            <a:endParaRPr lang="zh-CN" altLang="en-US" dirty="0"/>
          </a:p>
          <a:p>
            <a:pPr marL="600075" lvl="1" indent="-257175">
              <a:buFont typeface="Arial" charset="0"/>
              <a:buChar char="•"/>
            </a:pPr>
            <a:r>
              <a:rPr lang="en-US" altLang="zh-CN" dirty="0" err="1"/>
              <a:t>num_mismatch</a:t>
            </a:r>
            <a:endParaRPr lang="en-US" altLang="zh-CN" dirty="0"/>
          </a:p>
          <a:p>
            <a:pPr marL="600075" lvl="1" indent="-257175">
              <a:buFont typeface="Arial" charset="0"/>
              <a:buChar char="•"/>
            </a:pPr>
            <a:r>
              <a:rPr lang="en-US" altLang="zh-CN" dirty="0" err="1"/>
              <a:t>num_gapOpen</a:t>
            </a:r>
            <a:endParaRPr lang="en-US" altLang="zh-CN" dirty="0"/>
          </a:p>
          <a:p>
            <a:pPr marL="600075" lvl="1" indent="-257175">
              <a:buFont typeface="Arial" charset="0"/>
              <a:buChar char="•"/>
            </a:pPr>
            <a:r>
              <a:rPr lang="en-US" altLang="zh-CN" dirty="0" err="1"/>
              <a:t>num_gapExtension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4319888" y="2842616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25"/>
          <p:cNvSpPr/>
          <p:nvPr/>
        </p:nvSpPr>
        <p:spPr>
          <a:xfrm>
            <a:off x="4180312" y="3523516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/>
        </p:nvSpPr>
        <p:spPr>
          <a:xfrm>
            <a:off x="2479313" y="2418170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ectangle 28"/>
          <p:cNvSpPr/>
          <p:nvPr/>
        </p:nvSpPr>
        <p:spPr>
          <a:xfrm>
            <a:off x="3247315" y="2415289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/>
          <p:cNvSpPr txBox="1"/>
          <p:nvPr/>
        </p:nvSpPr>
        <p:spPr>
          <a:xfrm>
            <a:off x="604870" y="2384790"/>
            <a:ext cx="1376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wordhitsChunk</a:t>
            </a:r>
            <a:r>
              <a:rPr lang="en-US" altLang="zh-CN" sz="1400" dirty="0" smtClean="0"/>
              <a:t> </a:t>
            </a:r>
            <a:r>
              <a:rPr lang="en-US" altLang="zh-CN" sz="1350" dirty="0" smtClean="0"/>
              <a:t>:</a:t>
            </a:r>
            <a:endParaRPr lang="en-US" sz="1350" dirty="0"/>
          </a:p>
        </p:txBody>
      </p:sp>
      <p:sp>
        <p:nvSpPr>
          <p:cNvPr id="31" name="Rectangle 30"/>
          <p:cNvSpPr/>
          <p:nvPr/>
        </p:nvSpPr>
        <p:spPr>
          <a:xfrm>
            <a:off x="4321194" y="2415289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84627" y="3081700"/>
            <a:ext cx="140716" cy="4418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247315" y="3081700"/>
            <a:ext cx="43853" cy="4418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54433" y="3145369"/>
            <a:ext cx="52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gap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479314" y="2833309"/>
            <a:ext cx="1314032" cy="254722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Rectangle 41"/>
          <p:cNvSpPr/>
          <p:nvPr/>
        </p:nvSpPr>
        <p:spPr>
          <a:xfrm>
            <a:off x="2476906" y="2409875"/>
            <a:ext cx="1314032" cy="254722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Rectangle 46"/>
          <p:cNvSpPr/>
          <p:nvPr/>
        </p:nvSpPr>
        <p:spPr>
          <a:xfrm>
            <a:off x="4263826" y="2398627"/>
            <a:ext cx="658154" cy="282692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Rectangle 47"/>
          <p:cNvSpPr/>
          <p:nvPr/>
        </p:nvSpPr>
        <p:spPr>
          <a:xfrm>
            <a:off x="4263826" y="2822919"/>
            <a:ext cx="658154" cy="282692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82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505007" y="2199203"/>
            <a:ext cx="740332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3642645" y="2202439"/>
            <a:ext cx="2267986" cy="242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3816037" y="2197878"/>
            <a:ext cx="1852334" cy="268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3396548" y="749253"/>
            <a:ext cx="310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 </a:t>
            </a:r>
            <a:r>
              <a:rPr lang="en-US" altLang="zh-CN" dirty="0" err="1" smtClean="0"/>
              <a:t>aligned_wordhitsChunk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505007" y="3511480"/>
            <a:ext cx="2899080" cy="23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612599" y="2179575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886136" y="3492522"/>
            <a:ext cx="6662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Query:</a:t>
            </a:r>
            <a:endParaRPr lang="en-US" sz="1350" dirty="0"/>
          </a:p>
        </p:txBody>
      </p:sp>
      <p:sp>
        <p:nvSpPr>
          <p:cNvPr id="56" name="Rectangle 55"/>
          <p:cNvSpPr/>
          <p:nvPr/>
        </p:nvSpPr>
        <p:spPr>
          <a:xfrm>
            <a:off x="4130906" y="2201407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Rectangle 56"/>
          <p:cNvSpPr/>
          <p:nvPr/>
        </p:nvSpPr>
        <p:spPr>
          <a:xfrm>
            <a:off x="4816776" y="2200067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Rectangle 57"/>
          <p:cNvSpPr/>
          <p:nvPr/>
        </p:nvSpPr>
        <p:spPr>
          <a:xfrm>
            <a:off x="2338597" y="3515024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Rectangle 58"/>
          <p:cNvSpPr/>
          <p:nvPr/>
        </p:nvSpPr>
        <p:spPr>
          <a:xfrm>
            <a:off x="3291167" y="3511480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TextBox 69"/>
          <p:cNvSpPr txBox="1"/>
          <p:nvPr/>
        </p:nvSpPr>
        <p:spPr>
          <a:xfrm>
            <a:off x="1884202" y="4586013"/>
            <a:ext cx="582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the </a:t>
            </a:r>
            <a:r>
              <a:rPr lang="en-US" altLang="zh-CN" dirty="0" err="1" smtClean="0"/>
              <a:t>aligned</a:t>
            </a:r>
            <a:r>
              <a:rPr lang="en-US" dirty="0" err="1" smtClean="0"/>
              <a:t>_</a:t>
            </a:r>
            <a:r>
              <a:rPr lang="en-US" altLang="zh-CN" dirty="0" err="1" smtClean="0"/>
              <a:t>wordhitsChunk</a:t>
            </a:r>
            <a:r>
              <a:rPr lang="en-US" altLang="zh-CN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both two </a:t>
            </a:r>
            <a:r>
              <a:rPr lang="en-US" dirty="0" smtClean="0"/>
              <a:t>sides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2038573" y="2436947"/>
            <a:ext cx="2060888" cy="1074533"/>
          </a:xfrm>
          <a:prstGeom prst="parallelogram">
            <a:avLst>
              <a:gd name="adj" fmla="val 16884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3805754" y="2193118"/>
            <a:ext cx="293708" cy="237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/>
          <p:cNvSpPr/>
          <p:nvPr/>
        </p:nvSpPr>
        <p:spPr>
          <a:xfrm>
            <a:off x="2013445" y="3515024"/>
            <a:ext cx="293708" cy="237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Rectangle 33"/>
          <p:cNvSpPr/>
          <p:nvPr/>
        </p:nvSpPr>
        <p:spPr>
          <a:xfrm>
            <a:off x="5374663" y="2199203"/>
            <a:ext cx="293708" cy="237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>
            <a:off x="3861604" y="3514159"/>
            <a:ext cx="293708" cy="237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Parallelogram 35"/>
          <p:cNvSpPr/>
          <p:nvPr/>
        </p:nvSpPr>
        <p:spPr>
          <a:xfrm>
            <a:off x="3861604" y="2434267"/>
            <a:ext cx="1830068" cy="1077213"/>
          </a:xfrm>
          <a:prstGeom prst="parallelogram">
            <a:avLst>
              <a:gd name="adj" fmla="val 14046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043520" y="1859277"/>
            <a:ext cx="240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aligned</a:t>
            </a:r>
            <a:r>
              <a:rPr lang="en-US" dirty="0" err="1" smtClean="0"/>
              <a:t>_</a:t>
            </a:r>
            <a:r>
              <a:rPr lang="en-US" altLang="zh-CN" dirty="0" err="1" smtClean="0"/>
              <a:t>wordhitsChunk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09744" y="2189189"/>
            <a:ext cx="1264918" cy="277164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26"/>
          <p:cNvSpPr/>
          <p:nvPr/>
        </p:nvSpPr>
        <p:spPr>
          <a:xfrm>
            <a:off x="2323991" y="3492440"/>
            <a:ext cx="1513205" cy="256784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98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2084" y="2516402"/>
            <a:ext cx="740332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1367276" y="603490"/>
            <a:ext cx="635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wordhitsChunkBridge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wordhitsChunk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wordhitsGroup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9276" y="5852419"/>
            <a:ext cx="868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all </a:t>
            </a:r>
            <a:r>
              <a:rPr lang="en-US" dirty="0" err="1" smtClean="0"/>
              <a:t>wordhitsChunk</a:t>
            </a:r>
            <a:r>
              <a:rPr lang="en-US" dirty="0" smtClean="0"/>
              <a:t> by </a:t>
            </a:r>
            <a:r>
              <a:rPr lang="en-US" dirty="0" err="1" smtClean="0"/>
              <a:t>refStart_pos</a:t>
            </a:r>
            <a:r>
              <a:rPr lang="en-US" dirty="0" smtClean="0"/>
              <a:t>, </a:t>
            </a:r>
            <a:r>
              <a:rPr lang="en-US" dirty="0"/>
              <a:t>then create 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each two </a:t>
            </a:r>
            <a:r>
              <a:rPr lang="en-US" altLang="zh-CN" dirty="0" err="1" smtClean="0"/>
              <a:t>wordhitsChunks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67276" y="2515063"/>
            <a:ext cx="5454002" cy="2390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3149909" y="2130631"/>
            <a:ext cx="1285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wordhitsGroup</a:t>
            </a:r>
            <a:endParaRPr lang="en-US" sz="1350" dirty="0"/>
          </a:p>
        </p:txBody>
      </p:sp>
      <p:sp>
        <p:nvSpPr>
          <p:cNvPr id="22" name="Rectangle 21"/>
          <p:cNvSpPr/>
          <p:nvPr/>
        </p:nvSpPr>
        <p:spPr>
          <a:xfrm>
            <a:off x="1733001" y="2516403"/>
            <a:ext cx="1247266" cy="239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wordhitsChunk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sz="1350" dirty="0" smtClean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55088" y="2516403"/>
            <a:ext cx="1470912" cy="239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wordhitsChunk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38024" y="2521958"/>
            <a:ext cx="1455443" cy="239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wordhitsChunk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sz="1350" dirty="0" smtClean="0">
                <a:solidFill>
                  <a:schemeClr val="tx1"/>
                </a:solidFill>
              </a:rPr>
              <a:t>4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1320" y="1483693"/>
            <a:ext cx="533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the </a:t>
            </a:r>
            <a:r>
              <a:rPr lang="en-US" altLang="zh-CN" dirty="0" err="1" smtClean="0"/>
              <a:t>wordhitsChunks</a:t>
            </a:r>
            <a:r>
              <a:rPr lang="zh-CN" altLang="en-US" dirty="0" smtClean="0"/>
              <a:t> </a:t>
            </a:r>
            <a:r>
              <a:rPr lang="en-US" dirty="0" smtClean="0"/>
              <a:t>has been </a:t>
            </a:r>
            <a:r>
              <a:rPr lang="en-US" altLang="zh-CN" dirty="0" smtClean="0"/>
              <a:t>aligned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extended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3290" y="2450608"/>
            <a:ext cx="55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Ref:</a:t>
            </a:r>
            <a:endParaRPr lang="en-US"/>
          </a:p>
        </p:txBody>
      </p:sp>
      <p:sp>
        <p:nvSpPr>
          <p:cNvPr id="6" name="Block Arc 5"/>
          <p:cNvSpPr/>
          <p:nvPr/>
        </p:nvSpPr>
        <p:spPr>
          <a:xfrm>
            <a:off x="4047825" y="3663504"/>
            <a:ext cx="2669458" cy="929148"/>
          </a:xfrm>
          <a:prstGeom prst="blockArc">
            <a:avLst>
              <a:gd name="adj1" fmla="val 10800000"/>
              <a:gd name="adj2" fmla="val 0"/>
              <a:gd name="adj3" fmla="val 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05" y="4040291"/>
            <a:ext cx="226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wordhitsChunkBridge</a:t>
            </a:r>
            <a:r>
              <a:rPr lang="en-US" altLang="zh-CN" dirty="0" smtClean="0"/>
              <a:t>: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01586" y="4128078"/>
            <a:ext cx="1292477" cy="2278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wordhitsChunk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0781" y="4128078"/>
            <a:ext cx="1292477" cy="2278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wordhitsChunk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2239</TotalTime>
  <Words>359</Words>
  <Application>Microsoft Macintosh PowerPoint</Application>
  <PresentationFormat>On-screen Show (4:3)</PresentationFormat>
  <Paragraphs>150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宋体</vt:lpstr>
      <vt:lpstr>Arial</vt:lpstr>
      <vt:lpstr>Office Theme</vt:lpstr>
      <vt:lpstr>Olego_SA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Gan</dc:creator>
  <cp:lastModifiedBy>Peng Yu</cp:lastModifiedBy>
  <cp:revision>1585</cp:revision>
  <dcterms:created xsi:type="dcterms:W3CDTF">2015-11-30T05:05:18Z</dcterms:created>
  <dcterms:modified xsi:type="dcterms:W3CDTF">2016-07-20T20:29:41Z</dcterms:modified>
</cp:coreProperties>
</file>