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7" r:id="rId4"/>
    <p:sldId id="290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02444-B2FC-4F45-A7A3-1A8120D1A2F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887D-91A7-4537-BF49-B2D3C060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6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9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8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3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9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9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7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F438-7E36-474D-B352-7EDAC103FFE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9EDC-FE65-4191-8FC7-6987EACF0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7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4907" y="383409"/>
            <a:ext cx="4574204" cy="318464"/>
          </a:xfrm>
          <a:prstGeom prst="roundRect">
            <a:avLst>
              <a:gd name="adj" fmla="val 7460"/>
            </a:avLst>
          </a:prstGeom>
          <a:solidFill>
            <a:srgbClr val="37938F"/>
          </a:solidFill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기반 </a:t>
            </a:r>
            <a:r>
              <a:rPr lang="ko-KR" altLang="en-US" sz="1400" b="1" kern="0" dirty="0" err="1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고배율</a:t>
            </a:r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현미경 영상 연구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88" y="5360013"/>
            <a:ext cx="701622" cy="701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63" y="5349662"/>
            <a:ext cx="711972" cy="711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24" y="5359047"/>
            <a:ext cx="702587" cy="7025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17" y="4510322"/>
            <a:ext cx="720465" cy="7204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67" y="5353999"/>
            <a:ext cx="707635" cy="707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2" y="4510323"/>
            <a:ext cx="699748" cy="699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907" y="3521905"/>
            <a:ext cx="26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Training results</a:t>
            </a:r>
            <a:endParaRPr lang="ko-KR" altLang="en-US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2550076" y="4590703"/>
            <a:ext cx="1537226" cy="590933"/>
          </a:xfrm>
          <a:prstGeom prst="rightArrow">
            <a:avLst/>
          </a:prstGeom>
          <a:gradFill>
            <a:gsLst>
              <a:gs pos="100000">
                <a:srgbClr val="92D050"/>
              </a:gs>
              <a:gs pos="0">
                <a:srgbClr val="FFC000"/>
              </a:gs>
              <a:gs pos="100000">
                <a:srgbClr val="92D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641" y="4682480"/>
            <a:ext cx="93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X 2.5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8156" y="5199974"/>
            <a:ext cx="1043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Low resolution</a:t>
            </a:r>
            <a:endParaRPr lang="ko-KR" altLang="en-US" sz="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5694" y="5199974"/>
            <a:ext cx="1043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High resolution</a:t>
            </a:r>
            <a:endParaRPr lang="ko-KR" altLang="en-US" sz="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33498" y="6263839"/>
            <a:ext cx="82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① 0.810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94111" y="6264906"/>
            <a:ext cx="97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②-1 0.921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97208" y="6263838"/>
            <a:ext cx="90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②-2 0.906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33542" y="6262839"/>
            <a:ext cx="92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②-3 0.936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4907" y="1036716"/>
            <a:ext cx="26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Build Training Layer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28" y="1687344"/>
            <a:ext cx="5526518" cy="15532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8045" y="6285608"/>
            <a:ext cx="959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No. / SSIM</a:t>
            </a:r>
            <a:endParaRPr lang="ko-KR" altLang="en-US" sz="1050" b="1" dirty="0"/>
          </a:p>
        </p:txBody>
      </p:sp>
      <p:sp>
        <p:nvSpPr>
          <p:cNvPr id="23" name="갈매기형 수장 22"/>
          <p:cNvSpPr/>
          <p:nvPr/>
        </p:nvSpPr>
        <p:spPr>
          <a:xfrm>
            <a:off x="6454743" y="4563991"/>
            <a:ext cx="159617" cy="252319"/>
          </a:xfrm>
          <a:prstGeom prst="chevron">
            <a:avLst>
              <a:gd name="adj" fmla="val 53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068B9"/>
                </a:solidFill>
              </a:ln>
              <a:solidFill>
                <a:srgbClr val="5068B9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23613" y="4343755"/>
            <a:ext cx="3333668" cy="1173131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sz="1600" b="1" kern="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5108" y="4528536"/>
            <a:ext cx="3939286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Encoding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Deconvolution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대신 </a:t>
            </a:r>
            <a:r>
              <a:rPr lang="en-US" altLang="ko-KR" sz="1200" b="1" kern="0" spc="-100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Upsampling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sz="12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0"/>
            <a:endParaRPr lang="en-US" altLang="ko-KR" sz="2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0"/>
            <a:endParaRPr lang="en-US" altLang="ko-KR" sz="4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0"/>
            <a:r>
              <a:rPr lang="ko-KR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Transposed Deconvolution (Sub-Pixel)   </a:t>
            </a:r>
            <a:b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적용하여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Upscaling</a:t>
            </a:r>
          </a:p>
          <a:p>
            <a:pPr latinLnBrk="0"/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 Residual connection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없이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Convolutional layer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이용</a:t>
            </a:r>
            <a:endParaRPr lang="en-US" altLang="ko-KR" sz="12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0"/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-2 Residual Block 1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통해 학습</a:t>
            </a:r>
            <a:endParaRPr lang="en-US" altLang="ko-KR" sz="12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0"/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-3 Residual Block 5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이용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높은 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SSIM(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구조적 </a:t>
            </a:r>
            <a:b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유사도</a:t>
            </a:r>
            <a:r>
              <a:rPr lang="en-US" altLang="ko-KR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2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보임</a:t>
            </a:r>
            <a:endParaRPr lang="en-US" altLang="ko-KR" sz="12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6446792" y="2663561"/>
            <a:ext cx="159617" cy="252319"/>
          </a:xfrm>
          <a:prstGeom prst="chevron">
            <a:avLst>
              <a:gd name="adj" fmla="val 53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068B9"/>
                </a:solidFill>
              </a:ln>
              <a:solidFill>
                <a:srgbClr val="5068B9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64229" y="2609150"/>
            <a:ext cx="3630838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sz="1200" b="1" kern="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67745" y="3584691"/>
            <a:ext cx="3550768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Residual Connection, </a:t>
            </a:r>
            <a:r>
              <a:rPr lang="en-US" altLang="ko-KR" sz="1400" b="1" kern="0" spc="-100" dirty="0" err="1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Activation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59339" y="2557208"/>
            <a:ext cx="3635728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Low Resolution Image =&gt;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</a:p>
          <a:p>
            <a:pPr lvl="0"/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High Resolution Image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정답 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Supervised Training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b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900" dirty="0">
                <a:solidFill>
                  <a:prstClr val="black"/>
                </a:solidFill>
              </a:rPr>
              <a:t>X train data: (40, 40) 16232</a:t>
            </a:r>
            <a:r>
              <a:rPr lang="ko-KR" altLang="en-US" sz="900" dirty="0">
                <a:solidFill>
                  <a:prstClr val="black"/>
                </a:solidFill>
              </a:rPr>
              <a:t>개</a:t>
            </a:r>
            <a:r>
              <a:rPr lang="en-US" altLang="ko-KR" sz="900" dirty="0">
                <a:solidFill>
                  <a:prstClr val="black"/>
                </a:solidFill>
              </a:rPr>
              <a:t>, Y train data: (100, 100) 16232</a:t>
            </a:r>
            <a:r>
              <a:rPr lang="ko-KR" altLang="en-US" sz="900" dirty="0">
                <a:solidFill>
                  <a:prstClr val="black"/>
                </a:solidFill>
              </a:rPr>
              <a:t>개</a:t>
            </a:r>
            <a:endParaRPr lang="en-US" altLang="ko-KR" sz="900" dirty="0">
              <a:solidFill>
                <a:prstClr val="black"/>
              </a:solidFill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</a:rPr>
              <a:t>X validation data: 1804</a:t>
            </a:r>
            <a:r>
              <a:rPr lang="ko-KR" altLang="en-US" sz="900" dirty="0">
                <a:solidFill>
                  <a:prstClr val="black"/>
                </a:solidFill>
              </a:rPr>
              <a:t>개</a:t>
            </a:r>
            <a:r>
              <a:rPr lang="en-US" altLang="ko-KR" sz="900" dirty="0">
                <a:solidFill>
                  <a:prstClr val="black"/>
                </a:solidFill>
              </a:rPr>
              <a:t>, Y validation data: 1804</a:t>
            </a:r>
            <a:r>
              <a:rPr lang="ko-KR" altLang="en-US" sz="900" dirty="0">
                <a:solidFill>
                  <a:prstClr val="black"/>
                </a:solidFill>
              </a:rPr>
              <a:t>개</a:t>
            </a:r>
          </a:p>
          <a:p>
            <a:pPr latinLnBrk="0"/>
            <a:endParaRPr lang="en-US" altLang="ko-KR" sz="14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6455197" y="3673761"/>
            <a:ext cx="159617" cy="252319"/>
          </a:xfrm>
          <a:prstGeom prst="chevron">
            <a:avLst>
              <a:gd name="adj" fmla="val 53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068B9"/>
                </a:solidFill>
              </a:ln>
              <a:solidFill>
                <a:srgbClr val="5068B9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67745" y="3835254"/>
            <a:ext cx="3336945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sz="14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6446792" y="4112865"/>
            <a:ext cx="159617" cy="252319"/>
          </a:xfrm>
          <a:prstGeom prst="chevron">
            <a:avLst>
              <a:gd name="adj" fmla="val 53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5068B9"/>
                </a:solidFill>
              </a:ln>
              <a:solidFill>
                <a:srgbClr val="5068B9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67745" y="4068985"/>
            <a:ext cx="3336945" cy="613092"/>
          </a:xfrm>
          <a:prstGeom prst="roundRect">
            <a:avLst>
              <a:gd name="adj" fmla="val 7460"/>
            </a:avLst>
          </a:prstGeom>
          <a:noFill/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95 % </a:t>
            </a:r>
            <a:r>
              <a:rPr lang="ko-KR" altLang="en-US" sz="1400" b="1" kern="0" spc="-1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학습 정확도</a:t>
            </a:r>
            <a:endParaRPr lang="en-US" altLang="ko-KR" sz="1400" b="1" kern="0" spc="-100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1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44" y="1094709"/>
            <a:ext cx="1451475" cy="1451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56" y="1094710"/>
            <a:ext cx="1451474" cy="1451474"/>
          </a:xfrm>
          <a:prstGeom prst="rect">
            <a:avLst/>
          </a:prstGeom>
        </p:spPr>
      </p:pic>
      <p:sp>
        <p:nvSpPr>
          <p:cNvPr id="10" name="왼쪽/오른쪽 화살표 9"/>
          <p:cNvSpPr/>
          <p:nvPr/>
        </p:nvSpPr>
        <p:spPr>
          <a:xfrm>
            <a:off x="4962953" y="1567149"/>
            <a:ext cx="1813560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4907" y="2592695"/>
            <a:ext cx="11521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/>
              <a:t>GRL (Global Residual Learning)</a:t>
            </a:r>
            <a:br>
              <a:rPr lang="en-US" altLang="ko-KR" sz="1200" dirty="0"/>
            </a:br>
            <a:r>
              <a:rPr lang="ko-KR" altLang="en-US" sz="1200" dirty="0"/>
              <a:t>육안으로 </a:t>
            </a:r>
            <a:r>
              <a:rPr lang="en-US" altLang="ko-KR" sz="1200" dirty="0"/>
              <a:t>HR</a:t>
            </a:r>
            <a:r>
              <a:rPr lang="ko-KR" altLang="en-US" sz="1200" dirty="0"/>
              <a:t>과 </a:t>
            </a:r>
            <a:r>
              <a:rPr lang="en-US" altLang="ko-KR" sz="1200" dirty="0"/>
              <a:t>LR</a:t>
            </a:r>
            <a:r>
              <a:rPr lang="ko-KR" altLang="en-US" sz="1200" dirty="0"/>
              <a:t>은 매우 비슷하므로 </a:t>
            </a:r>
            <a:r>
              <a:rPr lang="en-US" altLang="ko-KR" sz="1200" dirty="0"/>
              <a:t>RI</a:t>
            </a:r>
            <a:r>
              <a:rPr lang="ko-KR" altLang="en-US" sz="1200" dirty="0"/>
              <a:t>의 학습은 </a:t>
            </a:r>
            <a:r>
              <a:rPr lang="en-US" altLang="ko-KR" sz="1200" dirty="0"/>
              <a:t>Identity branch </a:t>
            </a:r>
            <a:r>
              <a:rPr lang="ko-KR" altLang="en-US" sz="1200" dirty="0"/>
              <a:t>구조의 학습이 가장 적합함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* RI (Residual Image) : LR</a:t>
            </a:r>
            <a:r>
              <a:rPr lang="ko-KR" altLang="en-US" sz="1200" dirty="0"/>
              <a:t>과 </a:t>
            </a:r>
            <a:r>
              <a:rPr lang="en-US" altLang="ko-KR" sz="1200" dirty="0"/>
              <a:t>HR</a:t>
            </a:r>
            <a:r>
              <a:rPr lang="ko-KR" altLang="en-US" sz="1200" dirty="0"/>
              <a:t>의 차이</a:t>
            </a:r>
            <a:r>
              <a:rPr lang="en-US" altLang="ko-KR" sz="1200" dirty="0"/>
              <a:t>,  * Identity branch = skip connection = residual connection</a:t>
            </a:r>
          </a:p>
          <a:p>
            <a:pPr latinLnBrk="0"/>
            <a:endParaRPr lang="en-US" altLang="ko-KR" sz="1200" dirty="0"/>
          </a:p>
          <a:p>
            <a:pPr latinLnBrk="0"/>
            <a:r>
              <a:rPr lang="en-US" altLang="ko-KR" sz="1200" dirty="0"/>
              <a:t>GRL</a:t>
            </a:r>
            <a:r>
              <a:rPr lang="ko-KR" altLang="en-US" sz="1200" dirty="0"/>
              <a:t>을 영상인식이나 영상 복원에 적용 시 </a:t>
            </a:r>
            <a:r>
              <a:rPr lang="en-US" altLang="ko-KR" sz="1200" dirty="0"/>
              <a:t>LRL(Local Residual Learning)</a:t>
            </a:r>
            <a:r>
              <a:rPr lang="ko-KR" altLang="en-US" sz="1200" dirty="0"/>
              <a:t>부분이 희석되므로 성능 저하 문제 가능성 있음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44" y="4256883"/>
            <a:ext cx="2771775" cy="1533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1776" y="408760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solidFill>
                  <a:prstClr val="black"/>
                </a:solidFill>
                <a:latin typeface="+mn-ea"/>
                <a:cs typeface="함초롬돋움" panose="020B0604000101010101" pitchFamily="50" charset="-127"/>
              </a:rPr>
              <a:t>○ </a:t>
            </a:r>
            <a:r>
              <a:rPr lang="en-US" sz="1600" b="1" dirty="0"/>
              <a:t>RDN</a:t>
            </a:r>
            <a:r>
              <a:rPr lang="en-US" sz="1600" b="1" baseline="30000" dirty="0"/>
              <a:t>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0644" y="599991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돋움" panose="020B0604000101010101" pitchFamily="50" charset="-127"/>
              </a:rPr>
              <a:t>* </a:t>
            </a:r>
            <a:r>
              <a:rPr lang="en-US" altLang="ko-KR" sz="1200" dirty="0"/>
              <a:t>Residual block</a:t>
            </a:r>
            <a:r>
              <a:rPr lang="ko-KR" altLang="en-US" sz="1200" dirty="0"/>
              <a:t>과 </a:t>
            </a:r>
            <a:r>
              <a:rPr lang="en-US" altLang="ko-KR" sz="1200" dirty="0"/>
              <a:t>Dense block</a:t>
            </a:r>
            <a:r>
              <a:rPr lang="ko-KR" altLang="en-US" sz="1200" dirty="0"/>
              <a:t>을 </a:t>
            </a:r>
            <a:r>
              <a:rPr lang="en-US" altLang="ko-KR" sz="1200" dirty="0"/>
              <a:t>Fusion </a:t>
            </a:r>
            <a:r>
              <a:rPr lang="ko-KR" altLang="en-US" sz="1200" dirty="0"/>
              <a:t>하여 학습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돋움" panose="020B0604000101010101" pitchFamily="50" charset="-127"/>
              </a:rPr>
              <a:t>* </a:t>
            </a:r>
            <a:r>
              <a:rPr lang="en-US" altLang="ko-KR" sz="1200" dirty="0"/>
              <a:t>Global Residual Learning</a:t>
            </a:r>
            <a:r>
              <a:rPr lang="ko-KR" altLang="en-US" sz="1200" dirty="0"/>
              <a:t>과 </a:t>
            </a:r>
            <a:r>
              <a:rPr lang="en-US" altLang="ko-KR" sz="1200" dirty="0"/>
              <a:t>Local Residual Learning </a:t>
            </a:r>
            <a:r>
              <a:rPr lang="ko-KR" altLang="en-US" sz="1200" dirty="0"/>
              <a:t>효과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돋움" panose="020B0604000101010101" pitchFamily="50" charset="-127"/>
              </a:rPr>
              <a:t>* </a:t>
            </a:r>
            <a:r>
              <a:rPr lang="ko-KR" altLang="en-US" sz="1200" dirty="0"/>
              <a:t>층 마지막에 </a:t>
            </a:r>
            <a:r>
              <a:rPr lang="en-US" altLang="ko-KR" sz="1200" dirty="0"/>
              <a:t>Upscaling</a:t>
            </a:r>
            <a:r>
              <a:rPr lang="ko-KR" altLang="en-US" sz="1200" dirty="0"/>
              <a:t>을 함으로써 </a:t>
            </a:r>
            <a:r>
              <a:rPr lang="en-US" altLang="ko-KR" sz="1200" dirty="0"/>
              <a:t>Local layers</a:t>
            </a:r>
            <a:r>
              <a:rPr lang="ko-KR" altLang="en-US" sz="1200" dirty="0"/>
              <a:t>의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정보들을 합침</a:t>
            </a:r>
            <a:r>
              <a:rPr lang="en-US" altLang="ko-KR" sz="1200" dirty="0"/>
              <a:t>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004" y="4085264"/>
            <a:ext cx="3811922" cy="185150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64907" y="383409"/>
            <a:ext cx="4574204" cy="318464"/>
          </a:xfrm>
          <a:prstGeom prst="roundRect">
            <a:avLst>
              <a:gd name="adj" fmla="val 7460"/>
            </a:avLst>
          </a:prstGeom>
          <a:solidFill>
            <a:srgbClr val="37938F"/>
          </a:solidFill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기반 </a:t>
            </a:r>
            <a:r>
              <a:rPr lang="ko-KR" altLang="en-US" sz="1400" b="1" kern="0" dirty="0" err="1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고배율</a:t>
            </a:r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현미경 영상 연구</a:t>
            </a:r>
          </a:p>
        </p:txBody>
      </p:sp>
    </p:spTree>
    <p:extLst>
      <p:ext uri="{BB962C8B-B14F-4D97-AF65-F5344CB8AC3E}">
        <p14:creationId xmlns:p14="http://schemas.microsoft.com/office/powerpoint/2010/main" val="11540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9" y="1486799"/>
            <a:ext cx="5510194" cy="1954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907" y="1036716"/>
            <a:ext cx="26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Build Training Layer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4907" y="383409"/>
            <a:ext cx="4574204" cy="318464"/>
          </a:xfrm>
          <a:prstGeom prst="roundRect">
            <a:avLst>
              <a:gd name="adj" fmla="val 7460"/>
            </a:avLst>
          </a:prstGeom>
          <a:solidFill>
            <a:srgbClr val="37938F"/>
          </a:solidFill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기반 </a:t>
            </a:r>
            <a:r>
              <a:rPr lang="ko-KR" altLang="en-US" sz="1400" b="1" kern="0" dirty="0" err="1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고배율</a:t>
            </a:r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현미경 영상 연구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907" y="3521905"/>
            <a:ext cx="26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Training results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4" y="4732964"/>
            <a:ext cx="1262246" cy="12622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72" y="4732032"/>
            <a:ext cx="1232856" cy="12328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80" y="4732964"/>
            <a:ext cx="1262246" cy="12622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34" y="4744847"/>
            <a:ext cx="1262247" cy="12622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26" y="4732032"/>
            <a:ext cx="1264671" cy="12646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946" y="76225"/>
            <a:ext cx="1876896" cy="46503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21762" y="291710"/>
            <a:ext cx="1483079" cy="384024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99709" y="291710"/>
            <a:ext cx="560451" cy="3840248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22107" y="6037537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22.09 / 0.810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3" y="4732032"/>
            <a:ext cx="1232856" cy="12328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1257" y="6031502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PSNR / SSIM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46903" y="6031501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24.16 / 0.921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88677" y="6035739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24.10 / 0.906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6838" y="603170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26.06 / 0.936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5247" y="6042091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26.32 / 0.935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923656" y="6031501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Ground Truth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52269" y="4383025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RDN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6838" y="437783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VDSR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07041" y="437783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SRCNN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99584" y="4295887"/>
            <a:ext cx="165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CNN based on </a:t>
            </a:r>
            <a:r>
              <a:rPr lang="en-US" altLang="ko-KR" sz="1200" b="1" dirty="0" err="1"/>
              <a:t>ResNet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9787" y="4373715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Only CNN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A276C2-DC59-4C06-BF1C-5172F5B85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30" y="3080859"/>
            <a:ext cx="1232856" cy="12328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239E68-EA28-4BD0-9C81-9395315AC362}"/>
              </a:ext>
            </a:extLst>
          </p:cNvPr>
          <p:cNvSpPr txBox="1"/>
          <p:nvPr/>
        </p:nvSpPr>
        <p:spPr>
          <a:xfrm>
            <a:off x="7502926" y="2803860"/>
            <a:ext cx="187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RDN_MG_Modificated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7CC10-60C8-4770-BCD9-300BBFBE7C2B}"/>
              </a:ext>
            </a:extLst>
          </p:cNvPr>
          <p:cNvSpPr txBox="1"/>
          <p:nvPr/>
        </p:nvSpPr>
        <p:spPr>
          <a:xfrm>
            <a:off x="7606767" y="4297827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26.42 / 0.941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26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01FB11-218D-435A-BD2F-2F64603D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1" y="5093982"/>
            <a:ext cx="1232856" cy="1232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2A7F4-5992-4E7F-A106-F0DF6857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00" y="5093982"/>
            <a:ext cx="1262247" cy="12622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2C7202-73CD-4EEA-9013-079039F20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72" y="5093982"/>
            <a:ext cx="1232856" cy="1232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7C888-E59C-4424-A824-B52606EF5375}"/>
              </a:ext>
            </a:extLst>
          </p:cNvPr>
          <p:cNvSpPr txBox="1"/>
          <p:nvPr/>
        </p:nvSpPr>
        <p:spPr>
          <a:xfrm>
            <a:off x="564907" y="639365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26.06 / 0.936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0DB3E-7950-4695-9455-4A1C52EE3C5B}"/>
              </a:ext>
            </a:extLst>
          </p:cNvPr>
          <p:cNvSpPr txBox="1"/>
          <p:nvPr/>
        </p:nvSpPr>
        <p:spPr>
          <a:xfrm>
            <a:off x="1933316" y="6404041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26.32 / 0.935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42042-9C95-488C-84EF-928F396ACAE0}"/>
              </a:ext>
            </a:extLst>
          </p:cNvPr>
          <p:cNvSpPr txBox="1"/>
          <p:nvPr/>
        </p:nvSpPr>
        <p:spPr>
          <a:xfrm>
            <a:off x="7385222" y="6380636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Ground Truth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E748F-B85B-4059-89ED-14F405CEAFA2}"/>
              </a:ext>
            </a:extLst>
          </p:cNvPr>
          <p:cNvSpPr txBox="1"/>
          <p:nvPr/>
        </p:nvSpPr>
        <p:spPr>
          <a:xfrm>
            <a:off x="1930338" y="4744975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RDN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F0AA2-632B-4CD6-8BE2-5D8E9BBBBA75}"/>
              </a:ext>
            </a:extLst>
          </p:cNvPr>
          <p:cNvSpPr txBox="1"/>
          <p:nvPr/>
        </p:nvSpPr>
        <p:spPr>
          <a:xfrm>
            <a:off x="564907" y="473978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VDSR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1D6F0F-89A8-42A9-B85C-D0F65DEC7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00" y="5093982"/>
            <a:ext cx="1232856" cy="1232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30E81F-6BEA-49E6-890F-9C3DE21C11DF}"/>
              </a:ext>
            </a:extLst>
          </p:cNvPr>
          <p:cNvSpPr txBox="1"/>
          <p:nvPr/>
        </p:nvSpPr>
        <p:spPr>
          <a:xfrm>
            <a:off x="3373028" y="4739780"/>
            <a:ext cx="187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RDN_MG_Modificated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7E0B1-E6D5-40FD-8330-3341C72D6E8C}"/>
              </a:ext>
            </a:extLst>
          </p:cNvPr>
          <p:cNvSpPr txBox="1"/>
          <p:nvPr/>
        </p:nvSpPr>
        <p:spPr>
          <a:xfrm>
            <a:off x="3381766" y="6393650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26.42 / 0.941</a:t>
            </a:r>
            <a:endParaRPr lang="ko-KR" altLang="en-US" sz="1200" b="1" dirty="0"/>
          </a:p>
        </p:txBody>
      </p:sp>
      <p:sp>
        <p:nvSpPr>
          <p:cNvPr id="21" name="모서리가 둥근 직사각형 6">
            <a:extLst>
              <a:ext uri="{FF2B5EF4-FFF2-40B4-BE49-F238E27FC236}">
                <a16:creationId xmlns:a16="http://schemas.microsoft.com/office/drawing/2014/main" id="{DB280C20-24C0-42B1-A27E-92EE0D508077}"/>
              </a:ext>
            </a:extLst>
          </p:cNvPr>
          <p:cNvSpPr/>
          <p:nvPr/>
        </p:nvSpPr>
        <p:spPr>
          <a:xfrm>
            <a:off x="564907" y="383409"/>
            <a:ext cx="4574204" cy="318464"/>
          </a:xfrm>
          <a:prstGeom prst="roundRect">
            <a:avLst>
              <a:gd name="adj" fmla="val 7460"/>
            </a:avLst>
          </a:prstGeom>
          <a:solidFill>
            <a:srgbClr val="37938F"/>
          </a:solidFill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기반 </a:t>
            </a:r>
            <a:r>
              <a:rPr lang="ko-KR" altLang="en-US" sz="1400" b="1" kern="0" dirty="0" err="1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고배율</a:t>
            </a:r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현미경 영상 연구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F54E7-2BBF-46F2-9608-1745C06A8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84" y="5122557"/>
            <a:ext cx="1232856" cy="12328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CD5C14-B246-4007-B354-5B8A0F10A8DA}"/>
              </a:ext>
            </a:extLst>
          </p:cNvPr>
          <p:cNvSpPr txBox="1"/>
          <p:nvPr/>
        </p:nvSpPr>
        <p:spPr>
          <a:xfrm>
            <a:off x="5100964" y="4757964"/>
            <a:ext cx="187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RDN_MG_Modificated2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9CBCA-DB77-451A-B070-0D0EED4DA8B0}"/>
              </a:ext>
            </a:extLst>
          </p:cNvPr>
          <p:cNvSpPr txBox="1"/>
          <p:nvPr/>
        </p:nvSpPr>
        <p:spPr>
          <a:xfrm>
            <a:off x="5213150" y="6422225"/>
            <a:ext cx="165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27.03 / 0.941</a:t>
            </a:r>
            <a:endParaRPr lang="ko-KR" altLang="en-US" sz="12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2A0213C-2C0D-4AF5-907D-92F080B536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04909" y="-89349"/>
            <a:ext cx="3290028" cy="56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1" y="1743075"/>
            <a:ext cx="3454074" cy="3454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3" y="1743076"/>
            <a:ext cx="3454073" cy="34540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847" y="1743075"/>
            <a:ext cx="3454073" cy="34540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4907" y="383409"/>
            <a:ext cx="4574204" cy="318464"/>
          </a:xfrm>
          <a:prstGeom prst="roundRect">
            <a:avLst>
              <a:gd name="adj" fmla="val 7460"/>
            </a:avLst>
          </a:prstGeom>
          <a:solidFill>
            <a:srgbClr val="37938F"/>
          </a:solidFill>
          <a:ln w="9525" cap="rnd" cmpd="sng" algn="ctr">
            <a:noFill/>
            <a:prstDash val="soli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기반 </a:t>
            </a:r>
            <a:r>
              <a:rPr lang="ko-KR" altLang="en-US" sz="1400" b="1" kern="0" dirty="0" err="1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고배율</a:t>
            </a:r>
            <a:r>
              <a:rPr lang="ko-KR" altLang="en-US" sz="1400" b="1" kern="0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현미경 영상 연구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524" y="1296785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Low Resolution Input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7468" y="1296785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Predicted Output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0413" y="1296785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4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220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a5147</cp:lastModifiedBy>
  <cp:revision>82</cp:revision>
  <dcterms:created xsi:type="dcterms:W3CDTF">2020-01-15T07:04:52Z</dcterms:created>
  <dcterms:modified xsi:type="dcterms:W3CDTF">2020-03-18T13:35:24Z</dcterms:modified>
</cp:coreProperties>
</file>