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8" r:id="rId5"/>
    <p:sldId id="259" r:id="rId6"/>
    <p:sldId id="263" r:id="rId7"/>
    <p:sldId id="264" r:id="rId8"/>
    <p:sldId id="275" r:id="rId9"/>
    <p:sldId id="276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2220509" y="3539012"/>
            <a:ext cx="4132189" cy="122491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135"/>
              </a:lnSpc>
            </a:pPr>
            <a:r>
              <a:rPr sz="1785" kern="0" spc="2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Гань</a:t>
            </a:r>
            <a:r>
              <a:rPr sz="1785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r>
              <a:rPr sz="1785" kern="0" spc="2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Чжаолун</a:t>
            </a:r>
            <a:r>
              <a:rPr sz="1785" kern="0" spc="-21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endParaRPr lang="en-US" altLang="en-US" sz="1985" baseline="52000" dirty="0"/>
          </a:p>
          <a:p>
            <a:pPr marL="19685" algn="l" rtl="0" eaLnBrk="0">
              <a:lnSpc>
                <a:spcPct val="93000"/>
              </a:lnSpc>
              <a:spcBef>
                <a:spcPts val="660"/>
              </a:spcBef>
            </a:pPr>
            <a:r>
              <a:rPr lang="en-US" sz="1785" kern="0" spc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14</a:t>
            </a:r>
            <a:r>
              <a:rPr sz="1785" kern="0" spc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марта, 2024,</a:t>
            </a:r>
            <a:r>
              <a:rPr sz="1785" kern="0" spc="-6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r>
              <a:rPr sz="1785" kern="0" spc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Мос</a:t>
            </a:r>
            <a:r>
              <a:rPr sz="1785" kern="0" spc="-1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ква,</a:t>
            </a:r>
            <a:r>
              <a:rPr sz="1785" kern="0" spc="-6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r>
              <a:rPr sz="1785" kern="0" spc="-1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Россия</a:t>
            </a:r>
            <a:endParaRPr lang="en-US" altLang="en-US" sz="1785" dirty="0"/>
          </a:p>
          <a:p>
            <a:pPr algn="l" rtl="0" eaLnBrk="0">
              <a:lnSpc>
                <a:spcPct val="108000"/>
              </a:lnSpc>
            </a:pPr>
            <a:r>
              <a:rPr sz="1390" kern="0" spc="3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Российский</a:t>
            </a:r>
            <a:r>
              <a:rPr sz="1390" kern="0" spc="-5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r>
              <a:rPr sz="1390" kern="0" spc="3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Универси</a:t>
            </a:r>
            <a:r>
              <a:rPr sz="1390" kern="0" spc="2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тет</a:t>
            </a:r>
            <a:r>
              <a:rPr sz="1390" kern="0" spc="-5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r>
              <a:rPr sz="1390" kern="0" spc="2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Дружбы Народов</a:t>
            </a:r>
            <a:endParaRPr lang="en-US" altLang="en-US" sz="1390" dirty="0"/>
          </a:p>
        </p:txBody>
      </p:sp>
      <p:sp>
        <p:nvSpPr>
          <p:cNvPr id="4" name="textbox 4"/>
          <p:cNvSpPr/>
          <p:nvPr/>
        </p:nvSpPr>
        <p:spPr>
          <a:xfrm>
            <a:off x="2220459" y="2077680"/>
            <a:ext cx="6381643" cy="39948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2000"/>
              </a:lnSpc>
            </a:pPr>
            <a:r>
              <a:rPr sz="2780" b="1" kern="0" spc="11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Модель</a:t>
            </a:r>
            <a:r>
              <a:rPr sz="2780" b="1" kern="0" spc="12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2780" b="1" kern="0" spc="11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гармониче</a:t>
            </a: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ских</a:t>
            </a:r>
            <a:r>
              <a:rPr sz="2780" b="1" kern="0" spc="14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 </a:t>
            </a: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rPr>
              <a:t>колебаний</a:t>
            </a:r>
            <a:endParaRPr lang="en-US" altLang="en-US" sz="278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238431" y="2936987"/>
            <a:ext cx="7716088" cy="12602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0050265" y="6354964"/>
            <a:ext cx="418386" cy="245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200" dirty="0"/>
          </a:p>
          <a:p>
            <a:pPr marL="12700" algn="l" rtl="0" eaLnBrk="0">
              <a:lnSpc>
                <a:spcPts val="770"/>
              </a:lnSpc>
            </a:pPr>
            <a:r>
              <a:rPr sz="1190" kern="0" spc="1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1/1</a:t>
            </a:r>
            <a:r>
              <a:rPr lang="ru-RU" sz="1190" kern="0" spc="1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190" kern="0" spc="1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Начальные Условия и Результаты Моделирования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03450" y="1613535"/>
            <a:ext cx="8009890" cy="328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Исходные данные: общая численность популяции N=10600, число инфицированных I(0)=133, число выздоровевших R(0)=33. С использованием этих данных было проведено моделирование эпидемии для двух сценариев: 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algn="l" rtl="0" eaLnBrk="0">
              <a:lnSpc>
                <a:spcPct val="92000"/>
              </a:lnSpc>
            </a:pPr>
            <a:endParaRPr lang="en-US"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  <a:sym typeface="+mn-ea"/>
            </a:endParaRPr>
          </a:p>
          <a:p>
            <a:pPr marL="2298700" lvl="5" indent="457200" algn="l" rtl="0" eaLnBrk="0">
              <a:lnSpc>
                <a:spcPct val="92000"/>
              </a:lnSpc>
            </a:pP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I(0)≤I*  </a:t>
            </a: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и 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 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I(0)</a:t>
            </a:r>
            <a:r>
              <a:rPr lang="zh-CN" alt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＞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I*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8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Сценарий 1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9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5" y="1811020"/>
            <a:ext cx="5477510" cy="323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Сценарий 2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2" name="textbox 22"/>
          <p:cNvSpPr/>
          <p:nvPr/>
        </p:nvSpPr>
        <p:spPr>
          <a:xfrm>
            <a:off x="10036810" y="6355080"/>
            <a:ext cx="570230" cy="262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10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3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17688"/>
            <a:ext cx="5486400" cy="3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Стационарное Состояние Системы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03450" y="1613535"/>
            <a:ext cx="8009890" cy="328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Были построены графики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</a:t>
            </a:r>
            <a:endParaRPr lang="en-US"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(Figure 3.2: Сценарий 1)</a:t>
            </a:r>
            <a:r>
              <a:rPr lang="ru-RU" alt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 и 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(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Figure 3.3: Сценарий 1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) </a:t>
            </a: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, иллюстрирующие динамику изменения численности групп S, I и R во времени для обоих сценариев. Анализ графиков показывает, как различные начальные условия влияют на протекание эпидемии.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6810" y="6355080"/>
            <a:ext cx="563880" cy="262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11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Выводы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69490" y="1613535"/>
            <a:ext cx="8009890" cy="328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Моделирование эпидемии на основе модели SIR позволило исследовать динамику заболеваемости в изолированной популяции.Было установлено, что начальное количество инфицированных существенно влияет на скорость распространения и общую продолжительность эпидемии.Результаты моделирования могут быть использованы для планирования мер по контролю и предотвращению эпидемий в реальных условиях.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6810" y="6355080"/>
            <a:ext cx="557530" cy="262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12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3053978" y="2896523"/>
            <a:ext cx="4104466" cy="40704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</a:pP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Цели</a:t>
            </a:r>
            <a:r>
              <a:rPr sz="2780" b="1" kern="0" spc="16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и</a:t>
            </a:r>
            <a:r>
              <a:rPr sz="2780" b="1" kern="0" spc="14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задачи</a:t>
            </a:r>
            <a:r>
              <a:rPr sz="2780" b="1" kern="0" spc="13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23373B"/>
                      <wpsdc:folHlinkClr xmlns:wpsdc="http://www.wps.cn/officeDocument/2017/drawingmlCustomData" val="23373B"/>
                      <wpsdc:hlinkUnderline xmlns:wpsdc="http://www.wps.cn/officeDocument/2017/drawingmlCustomData" val="0"/>
                    </a:ext>
                  </a:extLst>
                </a:hlinkClick>
              </a:rPr>
              <a:t>работы</a:t>
            </a:r>
            <a:endParaRPr lang="en-US" altLang="en-US" sz="278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71950" y="3528901"/>
            <a:ext cx="6049028" cy="12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8110"/>
            <a:chOff x="0" y="0"/>
            <a:chExt cx="4608004" cy="382003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667" y="111539"/>
              <a:ext cx="2119629" cy="1752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spc="12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Цель лабораторной </a:t>
              </a:r>
              <a:r>
                <a:rPr sz="2185" b="1" kern="0" spc="11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работы</a:t>
              </a:r>
              <a:endParaRPr lang="en-US" altLang="en-US" sz="2185" dirty="0"/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75176" y="2480605"/>
            <a:ext cx="6255623" cy="328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Изучение динамики эпидемии в изолированной популяции с использованием модели SIR (восприимчивые-инфицированные-выздоровевшие) и анализ влияния начальных условий на протекание и исход эпидемии.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/>
          <p:nvPr/>
        </p:nvSpPr>
        <p:spPr>
          <a:xfrm>
            <a:off x="2415605" y="1621127"/>
            <a:ext cx="7500701" cy="3881411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200" dirty="0"/>
          </a:p>
          <a:p>
            <a:pPr marL="193040" indent="-171450" algn="l" rtl="0" eaLnBrk="0">
              <a:lnSpc>
                <a:spcPct val="111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1.Моделирование динамики эпидемии при различных начальных условиях.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93040" indent="-171450" algn="l" rtl="0" eaLnBrk="0">
              <a:lnSpc>
                <a:spcPct val="111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93040" indent="-171450" algn="l" rtl="0" eaLnBrk="0">
              <a:lnSpc>
                <a:spcPct val="111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2.Построение графиков изменения числа особей в каждой из трех групп (S, I, R).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1524000" y="0"/>
            <a:ext cx="9144881" cy="758110"/>
            <a:chOff x="0" y="0"/>
            <a:chExt cx="4608004" cy="382003"/>
          </a:xfrm>
        </p:grpSpPr>
        <p:sp>
          <p:nvSpPr>
            <p:cNvPr id="26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28" name="textbox 28"/>
            <p:cNvSpPr/>
            <p:nvPr/>
          </p:nvSpPr>
          <p:spPr>
            <a:xfrm>
              <a:off x="128400" y="111539"/>
              <a:ext cx="2466339" cy="17526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spc="11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Задание</a:t>
              </a:r>
              <a:r>
                <a:rPr sz="2185" b="1" kern="0" spc="20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 </a:t>
              </a:r>
              <a:r>
                <a:rPr sz="2185" b="1" kern="0" spc="11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к лабораторной</a:t>
              </a:r>
              <a:r>
                <a:rPr sz="2185" b="1" kern="0" spc="13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 </a:t>
              </a:r>
              <a:r>
                <a:rPr sz="2185" b="1" kern="0" spc="11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работе</a:t>
              </a:r>
              <a:endParaRPr lang="en-US" altLang="en-US" sz="2185" dirty="0"/>
            </a:p>
          </p:txBody>
        </p:sp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32" name="textbox 32"/>
          <p:cNvSpPr/>
          <p:nvPr/>
        </p:nvSpPr>
        <p:spPr>
          <a:xfrm>
            <a:off x="10039417" y="6354964"/>
            <a:ext cx="42972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3/1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3053715" y="2896235"/>
            <a:ext cx="7422515" cy="407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200" dirty="0"/>
          </a:p>
          <a:p>
            <a:pPr marL="12700" algn="l" rtl="0" eaLnBrk="0">
              <a:lnSpc>
                <a:spcPct val="84000"/>
              </a:lnSpc>
            </a:pPr>
            <a:r>
              <a:rPr sz="2780" b="1" kern="0" spc="100" dirty="0">
                <a:solidFill>
                  <a:srgbClr val="23373B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+mn-ea"/>
              </a:rPr>
              <a:t>Теоретические сведения</a:t>
            </a:r>
            <a:endParaRPr sz="2780" b="1" kern="0" spc="100" dirty="0">
              <a:solidFill>
                <a:srgbClr val="23373B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  <a:p>
            <a:pPr marL="12700" algn="l" rtl="0" eaLnBrk="0">
              <a:lnSpc>
                <a:spcPct val="84000"/>
              </a:lnSpc>
            </a:pPr>
            <a:endParaRPr sz="2780" b="1" kern="0" dirty="0">
              <a:solidFill>
                <a:srgbClr val="23373B">
                  <a:alpha val="100000"/>
                </a:srgbClr>
              </a:solidFill>
              <a:latin typeface="Corbel" panose="020B0503020204020204"/>
              <a:ea typeface="Corbel" panose="020B0503020204020204"/>
              <a:cs typeface="Corbel" panose="020B0503020204020204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71950" y="3528901"/>
            <a:ext cx="6049028" cy="12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Основные Понятия и Предположения Модели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75176" y="1074715"/>
            <a:ext cx="6255623" cy="328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Рассмотрим простейшую модель эпидемии. Предположим, что некая популяция, состоящая из  особей, (считаем, что популяция изолирована) подразделяется на три группы. Первая группа - это восприимчивые к болезни, но пока здоровые особи, обозначим их через . Вторая группа – это число инфицированных особей, которые также при этом являются распространителями инфекции, обозначим их . А третья группа, обозначающаяся через  – это здоровые особи с иммунитетом к болезни. До того, как число заболевших не превышает критического значения , считаем, что все больные изолированы и не заражают здоровых. Когда , тогда инфицирование способны заражать восприимчивых к болезни особей.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4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Основные Понятия и Предположения Модели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75176" y="1074715"/>
            <a:ext cx="6255623" cy="328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Таким образом, скорость изменения числа  меняется по следующему закону: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Поскольку каждая восприимчивая к болезни особь, которая, в конце концов, заболевает, сама становится инфекционной, то скорость изменения числа инфекционных особей представляет разность за единицу времени между заразившимися и теми, кто уже болеет и лечится. Т.е.: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5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80" y="1794510"/>
            <a:ext cx="3514725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55" y="4965700"/>
            <a:ext cx="36195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Основные Понятия и Предположения Модели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75176" y="1074715"/>
            <a:ext cx="6255623" cy="328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А скорость изменения выздоравливающих особей (при этом приобретающие иммунитет к болезни):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Постоянные пропорциональности  - это коэффициенты заболеваемости и выздоровления соответственно. Для того, чтобы решения соответствующих уравнений определялось однозначно, необходимо задать начальные условия. Считаем, что на начало эпидемии в момент времени  нет особей с иммунитетом к болезни , а число инфицированных и восприимчивых к болезни особей  и  соответственно. Для анализа картины протекания эпидемии необходимо рассмотреть два случая: 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I(0)≤I* </a:t>
            </a: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и 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I(0)</a:t>
            </a:r>
            <a:r>
              <a:rPr lang="zh-CN" alt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＞</a:t>
            </a:r>
            <a:r>
              <a:rPr lang="en-US"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  <a:sym typeface="+mn-ea"/>
              </a:rPr>
              <a:t>I*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6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10" y="1718310"/>
            <a:ext cx="125730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1524000" y="0"/>
            <a:ext cx="9144881" cy="759388"/>
            <a:chOff x="0" y="0"/>
            <a:chExt cx="4608004" cy="382647"/>
          </a:xfrm>
        </p:grpSpPr>
        <p:sp>
          <p:nvSpPr>
            <p:cNvPr id="14" name="rect"/>
            <p:cNvSpPr/>
            <p:nvPr/>
          </p:nvSpPr>
          <p:spPr>
            <a:xfrm>
              <a:off x="0" y="0"/>
              <a:ext cx="4608004" cy="376936"/>
            </a:xfrm>
            <a:prstGeom prst="rect">
              <a:avLst/>
            </a:prstGeom>
            <a:solidFill>
              <a:srgbClr val="23373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 sz="3570"/>
            </a:p>
          </p:txBody>
        </p:sp>
        <p:sp>
          <p:nvSpPr>
            <p:cNvPr id="16" name="textbox 16"/>
            <p:cNvSpPr/>
            <p:nvPr/>
          </p:nvSpPr>
          <p:spPr>
            <a:xfrm>
              <a:off x="125748" y="111669"/>
              <a:ext cx="3999618" cy="175343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000"/>
                </a:lnSpc>
              </a:pPr>
              <a:endParaRPr lang="en-US" altLang="en-US" sz="200" dirty="0"/>
            </a:p>
            <a:p>
              <a:pPr marL="12700" algn="l" rtl="0" eaLnBrk="0">
                <a:lnSpc>
                  <a:spcPct val="89000"/>
                </a:lnSpc>
              </a:pPr>
              <a:r>
                <a:rPr sz="2185" b="1" kern="0" dirty="0">
                  <a:solidFill>
                    <a:srgbClr val="FAFAFA">
                      <a:alpha val="100000"/>
                    </a:srgbClr>
                  </a:solidFill>
                  <a:latin typeface="Corbel" panose="020B0503020204020204"/>
                  <a:ea typeface="Corbel" panose="020B0503020204020204"/>
                  <a:cs typeface="Corbel" panose="020B0503020204020204"/>
                </a:rPr>
                <a:t>Рассмотренная Система Дифференциальных Уравнений</a:t>
              </a:r>
              <a:endParaRPr sz="2185" b="1" kern="0" dirty="0">
                <a:solidFill>
                  <a:srgbClr val="FAFAFA">
                    <a:alpha val="100000"/>
                  </a:srgbClr>
                </a:solidFill>
                <a:latin typeface="Corbel" panose="020B0503020204020204"/>
                <a:ea typeface="Corbel" panose="020B0503020204020204"/>
                <a:cs typeface="Corbel" panose="020B0503020204020204"/>
              </a:endParaRP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376297"/>
              <a:ext cx="4608004" cy="6350"/>
            </a:xfrm>
            <a:prstGeom prst="rect">
              <a:avLst/>
            </a:prstGeom>
          </p:spPr>
        </p:pic>
      </p:grpSp>
      <p:sp>
        <p:nvSpPr>
          <p:cNvPr id="20" name="textbox 20"/>
          <p:cNvSpPr/>
          <p:nvPr/>
        </p:nvSpPr>
        <p:spPr>
          <a:xfrm>
            <a:off x="2275176" y="1403645"/>
            <a:ext cx="6255623" cy="32891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200" dirty="0"/>
          </a:p>
          <a:p>
            <a:pPr marL="12700" indent="457200" algn="l" rtl="0" eaLnBrk="0">
              <a:lnSpc>
                <a:spcPct val="92000"/>
              </a:lnSpc>
            </a:pPr>
            <a:r>
              <a:rPr sz="1985" kern="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Моделирование эпидемии проводилось с использованием уравнений, описывающих изменение численности групп S, I и R в зависимости от времени. Параметры модели: коэффициент заражения (α) и коэффициент выздоровления (β).</a:t>
            </a:r>
            <a:endParaRPr sz="1985" kern="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10037006" y="6354964"/>
            <a:ext cx="432246" cy="2621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200" dirty="0"/>
          </a:p>
          <a:p>
            <a:pPr marL="12700" algn="l" rtl="0" eaLnBrk="0">
              <a:lnSpc>
                <a:spcPct val="100000"/>
              </a:lnSpc>
            </a:pP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7</a:t>
            </a:r>
            <a:r>
              <a:rPr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/1</a:t>
            </a:r>
            <a:r>
              <a:rPr lang="ru-RU" sz="1390" kern="0" spc="-40" dirty="0">
                <a:solidFill>
                  <a:srgbClr val="23373B">
                    <a:alpha val="100000"/>
                  </a:srgbClr>
                </a:solidFill>
                <a:latin typeface="Lucida Sans Unicode" panose="020B0602030504020204"/>
                <a:ea typeface="Lucida Sans Unicode" panose="020B0602030504020204"/>
                <a:cs typeface="Lucida Sans Unicode" panose="020B0602030504020204"/>
              </a:rPr>
              <a:t>2</a:t>
            </a:r>
            <a:endParaRPr lang="ru-RU" sz="1390" kern="0" spc="-40" dirty="0">
              <a:solidFill>
                <a:srgbClr val="23373B">
                  <a:alpha val="100000"/>
                </a:srgbClr>
              </a:solidFill>
              <a:latin typeface="Lucida Sans Unicode" panose="020B0602030504020204"/>
              <a:ea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c3MzUxOGRmZmViNTBmYTE4ODNiZDhkZmVjMzE4OW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WPS 演示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Lucida Sans Unicode</vt:lpstr>
      <vt:lpstr>Corbel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深蓝</cp:lastModifiedBy>
  <cp:revision>4</cp:revision>
  <dcterms:created xsi:type="dcterms:W3CDTF">2023-08-09T12:44:00Z</dcterms:created>
  <dcterms:modified xsi:type="dcterms:W3CDTF">2024-03-16T09:18:33Z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2052-12.1.0.16412</vt:lpwstr>
  </property>
</Properties>
</file>