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70" r:id="rId9"/>
    <p:sldId id="262" r:id="rId10"/>
    <p:sldId id="26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B295-4652-B441-8D23-93089606C5CA}">
          <p14:sldIdLst>
            <p14:sldId id="256"/>
            <p14:sldId id="257"/>
            <p14:sldId id="263"/>
            <p14:sldId id="258"/>
            <p14:sldId id="259"/>
            <p14:sldId id="261"/>
            <p14:sldId id="264"/>
            <p14:sldId id="270"/>
            <p14:sldId id="262"/>
            <p14:sldId id="260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CA6F-234D-AE40-BFA1-9414A5A22271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7FE4-9EA5-4647-B644-010E99C3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7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641E6-8F86-ED46-8E8C-1BDDA3C7A863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F1629-35A7-B149-9E44-FCD098C0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F1629-35A7-B149-9E44-FCD098C059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C393-8F08-6646-8AFC-DBD8F856E7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AE73-AF49-134F-BE0A-11815868C76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4388-52E8-864C-A783-95CAD7816AE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00E8-960B-434E-9710-0EFC96982CF8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254750" y="2116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5CD7-4F19-1847-B868-CDE0868CFA03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4ACD-7E3B-114C-8A44-818B69A27A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9709-7843-5840-A153-D360E356AD1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89D5-FE7E-5946-8743-6579849CD5C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76D1-FE2F-9546-99E5-AFCF9A1EF08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69A-6503-4844-8A79-18EB9412718B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2BF1-187B-A546-ADA8-B04616B0269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5027-B64D-5D45-A5EB-9DB6BD0E46C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935567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004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0A033D-2CD1-C04D-A677-A38261D9801F}" type="datetime2">
              <a:rPr lang="en-US" smtClean="0"/>
              <a:t>Tuesday 12 November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7B2308-30A8-9242-AB00-DAE35BE06A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1294732"/>
            <a:ext cx="7408333" cy="483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MLMQ</a:t>
            </a:r>
            <a:br>
              <a:rPr lang="en-US" dirty="0" smtClean="0"/>
            </a:br>
            <a:r>
              <a:rPr lang="en-US" dirty="0" smtClean="0"/>
              <a:t>Mat Luke Message Queuing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Systems Lab – Milestone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Matthias </a:t>
            </a:r>
            <a:r>
              <a:rPr lang="en-US" dirty="0" err="1" smtClean="0"/>
              <a:t>Ganz</a:t>
            </a:r>
            <a:r>
              <a:rPr lang="en-US" dirty="0" smtClean="0"/>
              <a:t> &amp; Lukas Elmer</a:t>
            </a:r>
          </a:p>
          <a:p>
            <a:r>
              <a:rPr lang="en-US" dirty="0" smtClean="0"/>
              <a:t>HS 13/14</a:t>
            </a:r>
          </a:p>
          <a:p>
            <a:r>
              <a:rPr lang="en-US" dirty="0" smtClean="0"/>
              <a:t>ETHZ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DAB-225D-3F47-8143-0FE8F68490F5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430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stsystem-overview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1680" r="23374" b="4931"/>
          <a:stretch/>
        </p:blipFill>
        <p:spPr>
          <a:xfrm>
            <a:off x="1556573" y="1590271"/>
            <a:ext cx="6030853" cy="430695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CEC-D3DE-EE41-9AA6-A99EE53834FE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0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37AF-35AD-2747-AB6F-627B1AFEC25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5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D0DC-BB1B-8D44-A75A-A066D117F03D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</a:t>
            </a:r>
            <a:r>
              <a:rPr lang="en-US" dirty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E8E2-D429-A04A-9788-2B52011B367A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2h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1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Fast and stable</a:t>
            </a:r>
          </a:p>
          <a:p>
            <a:pPr lvl="1"/>
            <a:r>
              <a:rPr lang="en-US" dirty="0" smtClean="0"/>
              <a:t>High variance when system is overloaded</a:t>
            </a:r>
          </a:p>
          <a:p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Bottleneck: Database</a:t>
            </a:r>
          </a:p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More stable</a:t>
            </a:r>
          </a:p>
          <a:p>
            <a:pPr lvl="1"/>
            <a:r>
              <a:rPr lang="en-US" dirty="0" smtClean="0"/>
              <a:t>Faster</a:t>
            </a:r>
          </a:p>
          <a:p>
            <a:r>
              <a:rPr lang="en-US" dirty="0" smtClean="0"/>
              <a:t>Statements like “In 95% of the cases, the response time for XXXX will be below </a:t>
            </a:r>
            <a:r>
              <a:rPr lang="en-US" dirty="0" err="1" smtClean="0"/>
              <a:t>YYYms</a:t>
            </a:r>
            <a:r>
              <a:rPr lang="en-US" dirty="0" smtClean="0"/>
              <a:t>” possible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753E-4C68-FB45-B840-538DA970D939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about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91774-9E15-0747-B037-09BDD2E11EBC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6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(Design Decisions)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(Factors</a:t>
            </a:r>
            <a:r>
              <a:rPr lang="en-US" dirty="0" smtClean="0"/>
              <a:t>) (</a:t>
            </a:r>
            <a:r>
              <a:rPr lang="en-US" dirty="0"/>
              <a:t>2</a:t>
            </a:r>
            <a:r>
              <a:rPr lang="en-US" baseline="30000" dirty="0"/>
              <a:t>k</a:t>
            </a:r>
            <a:r>
              <a:rPr lang="en-US" dirty="0"/>
              <a:t> Test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2h Trace</a:t>
            </a:r>
          </a:p>
          <a:p>
            <a:r>
              <a:rPr lang="en-US" dirty="0" smtClean="0"/>
              <a:t>Lessons Learned about the System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653-9F08-6748-BC30-F72B071DE24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75B5-6A25-2D45-8C8A-DD947253BF82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8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476E-D800-424B-B65F-23515A59B5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Overview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871538" y="1733826"/>
            <a:ext cx="7408862" cy="4052956"/>
            <a:chOff x="871538" y="1733826"/>
            <a:chExt cx="7408862" cy="4052956"/>
          </a:xfrm>
        </p:grpSpPr>
        <p:sp>
          <p:nvSpPr>
            <p:cNvPr id="64" name="Rectangle 63"/>
            <p:cNvSpPr/>
            <p:nvPr/>
          </p:nvSpPr>
          <p:spPr>
            <a:xfrm>
              <a:off x="871538" y="1733826"/>
              <a:ext cx="7408862" cy="405295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34435" y="2054091"/>
              <a:ext cx="3518479" cy="1106550"/>
              <a:chOff x="1634435" y="2043048"/>
              <a:chExt cx="3518479" cy="11065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3" name="Straight Connector 32"/>
              <p:cNvCxnSpPr>
                <a:stCxn id="10" idx="3"/>
                <a:endCxn id="12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634435" y="3235740"/>
              <a:ext cx="3518479" cy="1106550"/>
              <a:chOff x="1634435" y="2043048"/>
              <a:chExt cx="3518479" cy="110655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39" name="Rounded Rectangle 38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37" name="Straight Connector 36"/>
              <p:cNvCxnSpPr>
                <a:stCxn id="42" idx="3"/>
                <a:endCxn id="39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634435" y="4426234"/>
              <a:ext cx="3518479" cy="1106550"/>
              <a:chOff x="1634435" y="2043048"/>
              <a:chExt cx="3518479" cy="110655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634435" y="2043048"/>
                <a:ext cx="3518479" cy="1106550"/>
                <a:chOff x="1634435" y="2043048"/>
                <a:chExt cx="3518479" cy="110655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634435" y="2043048"/>
                  <a:ext cx="1115391" cy="1104348"/>
                  <a:chOff x="1634435" y="2142435"/>
                  <a:chExt cx="1115391" cy="1104348"/>
                </a:xfrm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1634435" y="2142435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1731620" y="2228577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1828805" y="2325762"/>
                    <a:ext cx="921021" cy="92102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Client</a:t>
                    </a:r>
                    <a:endParaRPr lang="en-US" sz="1600" dirty="0"/>
                  </a:p>
                </p:txBody>
              </p:sp>
            </p:grpSp>
            <p:sp>
              <p:nvSpPr>
                <p:cNvPr id="47" name="Rounded Rectangle 46"/>
                <p:cNvSpPr/>
                <p:nvPr/>
              </p:nvSpPr>
              <p:spPr>
                <a:xfrm>
                  <a:off x="4231893" y="2228577"/>
                  <a:ext cx="921021" cy="921021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/>
                    <a:t>Middleware</a:t>
                  </a:r>
                  <a:endParaRPr lang="en-US" sz="1600" dirty="0"/>
                </a:p>
              </p:txBody>
            </p:sp>
          </p:grpSp>
          <p:cxnSp>
            <p:nvCxnSpPr>
              <p:cNvPr id="45" name="Straight Connector 44"/>
              <p:cNvCxnSpPr>
                <a:stCxn id="50" idx="3"/>
                <a:endCxn id="47" idx="1"/>
              </p:cNvCxnSpPr>
              <p:nvPr/>
            </p:nvCxnSpPr>
            <p:spPr>
              <a:xfrm>
                <a:off x="2749826" y="2686886"/>
                <a:ext cx="1482067" cy="220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Can 50"/>
            <p:cNvSpPr/>
            <p:nvPr/>
          </p:nvSpPr>
          <p:spPr>
            <a:xfrm>
              <a:off x="6283739" y="2890351"/>
              <a:ext cx="1490870" cy="198285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12" idx="3"/>
              <a:endCxn id="51" idx="2"/>
            </p:cNvCxnSpPr>
            <p:nvPr/>
          </p:nvCxnSpPr>
          <p:spPr>
            <a:xfrm>
              <a:off x="5152914" y="2700131"/>
              <a:ext cx="1130825" cy="118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9" idx="3"/>
              <a:endCxn id="51" idx="2"/>
            </p:cNvCxnSpPr>
            <p:nvPr/>
          </p:nvCxnSpPr>
          <p:spPr>
            <a:xfrm>
              <a:off x="5152914" y="3881780"/>
              <a:ext cx="11308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7" idx="3"/>
              <a:endCxn id="51" idx="2"/>
            </p:cNvCxnSpPr>
            <p:nvPr/>
          </p:nvCxnSpPr>
          <p:spPr>
            <a:xfrm flipV="1">
              <a:off x="5152914" y="3881780"/>
              <a:ext cx="1130825" cy="11904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3357217" y="1733826"/>
            <a:ext cx="0" cy="4052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806660" y="1733826"/>
            <a:ext cx="0" cy="40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10691" y="3556008"/>
            <a:ext cx="8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03311" y="3543375"/>
            <a:ext cx="117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 IP Sockets</a:t>
            </a:r>
          </a:p>
        </p:txBody>
      </p:sp>
    </p:spTree>
    <p:extLst>
      <p:ext uri="{BB962C8B-B14F-4D97-AF65-F5344CB8AC3E}">
        <p14:creationId xmlns:p14="http://schemas.microsoft.com/office/powerpoint/2010/main" val="426817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01F8A-7647-344E-BC71-1B713E5427C0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</a:t>
            </a:r>
            <a:r>
              <a:rPr lang="en-US" dirty="0" smtClean="0"/>
              <a:t> Middleware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59425" y="2131391"/>
            <a:ext cx="8220739" cy="3136348"/>
            <a:chOff x="459425" y="2131391"/>
            <a:chExt cx="8220739" cy="3136348"/>
          </a:xfrm>
        </p:grpSpPr>
        <p:sp>
          <p:nvSpPr>
            <p:cNvPr id="16" name="Rectangle 15"/>
            <p:cNvSpPr/>
            <p:nvPr/>
          </p:nvSpPr>
          <p:spPr>
            <a:xfrm>
              <a:off x="1921565" y="2131391"/>
              <a:ext cx="5256696" cy="31363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Middleware</a:t>
              </a:r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59425" y="2975112"/>
              <a:ext cx="1115391" cy="1104348"/>
              <a:chOff x="1380446" y="2142435"/>
              <a:chExt cx="1115391" cy="1104348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80446" y="2142435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477631" y="2228577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574816" y="2325762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Client</a:t>
                </a:r>
                <a:endParaRPr lang="en-US" sz="16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065130" y="2606261"/>
              <a:ext cx="828261" cy="1855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NIO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5130" y="4538870"/>
              <a:ext cx="828261" cy="6405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Buffer Pool</a:t>
              </a:r>
              <a:endParaRPr lang="en-US" sz="1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731032" y="3061254"/>
              <a:ext cx="1115391" cy="1104348"/>
              <a:chOff x="1634435" y="2142435"/>
              <a:chExt cx="1115391" cy="1104348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634435" y="2142435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Client</a:t>
                </a:r>
                <a:endParaRPr lang="en-US" sz="14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731620" y="2228577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Client</a:t>
                </a:r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1828805" y="2325762"/>
                <a:ext cx="921021" cy="9210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Worker</a:t>
                </a:r>
                <a:endParaRPr lang="en-US" sz="14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040782" y="2705652"/>
              <a:ext cx="1027044" cy="17559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 Connection Pool</a:t>
              </a:r>
              <a:endParaRPr lang="en-US" sz="14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7564773" y="2848621"/>
              <a:ext cx="1115391" cy="1483470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992783" y="2440607"/>
              <a:ext cx="1546087" cy="879068"/>
              <a:chOff x="2992783" y="2440607"/>
              <a:chExt cx="1546087" cy="87906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992783" y="2771910"/>
                <a:ext cx="1546087" cy="547765"/>
                <a:chOff x="2992783" y="2771910"/>
                <a:chExt cx="1546087" cy="547765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992783" y="2771910"/>
                  <a:ext cx="1546087" cy="53892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235741" y="2771910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487533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752577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017620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271619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3092174" y="2440607"/>
                <a:ext cx="1446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Request Queue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010455" y="3582497"/>
              <a:ext cx="1546087" cy="879068"/>
              <a:chOff x="2992783" y="2440607"/>
              <a:chExt cx="1546087" cy="87906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992783" y="2771910"/>
                <a:ext cx="1546087" cy="547765"/>
                <a:chOff x="2992783" y="2771910"/>
                <a:chExt cx="1546087" cy="54776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992783" y="2771910"/>
                  <a:ext cx="1546087" cy="53892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235741" y="2771910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487533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752577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017620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271619" y="2780746"/>
                  <a:ext cx="0" cy="538929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3092174" y="2440607"/>
                <a:ext cx="14466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Response Queue</a:t>
                </a:r>
                <a:endParaRPr lang="en-US" sz="1400" dirty="0"/>
              </a:p>
            </p:txBody>
          </p:sp>
        </p:grpSp>
        <p:sp>
          <p:nvSpPr>
            <p:cNvPr id="45" name="Right Arrow 44"/>
            <p:cNvSpPr/>
            <p:nvPr/>
          </p:nvSpPr>
          <p:spPr>
            <a:xfrm>
              <a:off x="3092170" y="2837577"/>
              <a:ext cx="1358351" cy="395959"/>
            </a:xfrm>
            <a:prstGeom prst="rightArrow">
              <a:avLst/>
            </a:prstGeom>
            <a:gradFill>
              <a:gsLst>
                <a:gs pos="0">
                  <a:schemeClr val="accent1">
                    <a:tint val="96000"/>
                    <a:satMod val="120000"/>
                    <a:lumMod val="120000"/>
                    <a:alpha val="22000"/>
                  </a:schemeClr>
                </a:gs>
                <a:gs pos="100000">
                  <a:schemeClr val="accent1">
                    <a:shade val="89000"/>
                    <a:lumMod val="90000"/>
                    <a:alpha val="1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/>
            <p:cNvSpPr/>
            <p:nvPr/>
          </p:nvSpPr>
          <p:spPr>
            <a:xfrm rot="10800000">
              <a:off x="3092172" y="3980070"/>
              <a:ext cx="1358349" cy="395959"/>
            </a:xfrm>
            <a:prstGeom prst="rightArrow">
              <a:avLst/>
            </a:prstGeom>
            <a:gradFill>
              <a:gsLst>
                <a:gs pos="0">
                  <a:schemeClr val="accent1">
                    <a:tint val="96000"/>
                    <a:satMod val="120000"/>
                    <a:lumMod val="120000"/>
                    <a:alpha val="22000"/>
                  </a:schemeClr>
                </a:gs>
                <a:gs pos="100000">
                  <a:schemeClr val="accent1">
                    <a:shade val="89000"/>
                    <a:lumMod val="90000"/>
                    <a:alpha val="13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17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EF410-F04B-1A48-B844-F1EDEDD75244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49" y="1444070"/>
            <a:ext cx="7222503" cy="45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5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(B-Trees)</a:t>
            </a:r>
          </a:p>
          <a:p>
            <a:pPr lvl="1"/>
            <a:r>
              <a:rPr lang="en-US" dirty="0"/>
              <a:t>Queue: </a:t>
            </a:r>
            <a:r>
              <a:rPr lang="en-US" dirty="0" err="1" smtClean="0"/>
              <a:t>client_id</a:t>
            </a:r>
            <a:endParaRPr lang="en-US" dirty="0" smtClean="0"/>
          </a:p>
          <a:p>
            <a:pPr lvl="1"/>
            <a:r>
              <a:rPr lang="en-US" dirty="0"/>
              <a:t>Client: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Message: </a:t>
            </a:r>
            <a:r>
              <a:rPr lang="en-US" dirty="0" err="1" smtClean="0"/>
              <a:t>queue_id</a:t>
            </a:r>
            <a:r>
              <a:rPr lang="en-US" dirty="0"/>
              <a:t>, </a:t>
            </a:r>
            <a:r>
              <a:rPr lang="en-US" dirty="0" err="1" smtClean="0"/>
              <a:t>prio</a:t>
            </a:r>
            <a:r>
              <a:rPr lang="en-US" dirty="0"/>
              <a:t>, </a:t>
            </a:r>
            <a:r>
              <a:rPr lang="en-US" dirty="0" err="1" smtClean="0"/>
              <a:t>sent_at</a:t>
            </a:r>
            <a:r>
              <a:rPr lang="en-US" dirty="0"/>
              <a:t>, </a:t>
            </a:r>
            <a:r>
              <a:rPr lang="en-US" dirty="0" err="1" smtClean="0"/>
              <a:t>client_sender_id</a:t>
            </a:r>
            <a:r>
              <a:rPr lang="en-US" dirty="0"/>
              <a:t>, context</a:t>
            </a:r>
            <a:endParaRPr lang="en-US" dirty="0" smtClean="0"/>
          </a:p>
          <a:p>
            <a:r>
              <a:rPr lang="en-US" dirty="0" smtClean="0"/>
              <a:t>Stored procedures</a:t>
            </a:r>
          </a:p>
          <a:p>
            <a:pPr lvl="1"/>
            <a:r>
              <a:rPr lang="en-US" dirty="0" err="1"/>
              <a:t>peekMessage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B5A3-CE31-DD4B-B760-F3FE9D4C310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–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94732"/>
            <a:ext cx="7814733" cy="48314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ClientDto</a:t>
            </a:r>
            <a:r>
              <a:rPr lang="en-US" dirty="0"/>
              <a:t> register(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ClientDto</a:t>
            </a:r>
            <a:r>
              <a:rPr lang="en-US" dirty="0" smtClean="0"/>
              <a:t> </a:t>
            </a:r>
            <a:r>
              <a:rPr lang="en-US" dirty="0" err="1"/>
              <a:t>lookupClient</a:t>
            </a:r>
            <a:r>
              <a:rPr lang="en-US" dirty="0"/>
              <a:t>(String </a:t>
            </a:r>
            <a:r>
              <a:rPr lang="en-US" dirty="0" err="1"/>
              <a:t>clientName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QueueDto</a:t>
            </a:r>
            <a:r>
              <a:rPr lang="en-US" dirty="0" smtClean="0"/>
              <a:t> </a:t>
            </a:r>
            <a:r>
              <a:rPr lang="en-US" dirty="0" err="1"/>
              <a:t>lookupClientQueue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QueueDto</a:t>
            </a:r>
            <a:r>
              <a:rPr lang="en-US" dirty="0"/>
              <a:t> </a:t>
            </a:r>
            <a:r>
              <a:rPr lang="en-US" dirty="0" err="1"/>
              <a:t>createQueue</a:t>
            </a:r>
            <a:r>
              <a:rPr lang="en-US" dirty="0"/>
              <a:t>(String </a:t>
            </a:r>
            <a:r>
              <a:rPr lang="en-US" dirty="0" err="1"/>
              <a:t>queueName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QueueDto</a:t>
            </a:r>
            <a:r>
              <a:rPr lang="en-US" dirty="0"/>
              <a:t> </a:t>
            </a:r>
            <a:r>
              <a:rPr lang="en-US" dirty="0" err="1"/>
              <a:t>lookupClientQueue</a:t>
            </a:r>
            <a:r>
              <a:rPr lang="en-US" dirty="0"/>
              <a:t>(String </a:t>
            </a:r>
            <a:r>
              <a:rPr lang="en-US" dirty="0" err="1"/>
              <a:t>queueName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deleteQueue</a:t>
            </a:r>
            <a:r>
              <a:rPr lang="en-US" dirty="0"/>
              <a:t>(long 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sendMessage</a:t>
            </a:r>
            <a:r>
              <a:rPr lang="en-US" dirty="0"/>
              <a:t>(long </a:t>
            </a:r>
            <a:r>
              <a:rPr lang="en-US" dirty="0" err="1"/>
              <a:t>queueId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sendMessage</a:t>
            </a:r>
            <a:r>
              <a:rPr lang="en-US" dirty="0"/>
              <a:t>(long[] </a:t>
            </a:r>
            <a:r>
              <a:rPr lang="en-US" dirty="0" err="1"/>
              <a:t>queueIds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sendMessageToClient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sendRequestToClient</a:t>
            </a:r>
            <a:r>
              <a:rPr lang="en-US" dirty="0"/>
              <a:t>(long client,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sendResponseToClient</a:t>
            </a:r>
            <a:r>
              <a:rPr lang="en-US" dirty="0"/>
              <a:t>(long </a:t>
            </a:r>
            <a:r>
              <a:rPr lang="en-US" dirty="0" err="1"/>
              <a:t>clientId</a:t>
            </a:r>
            <a:r>
              <a:rPr lang="en-US" dirty="0"/>
              <a:t>, long context, byte[] content,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queuesWithPendingMessages</a:t>
            </a:r>
            <a:r>
              <a:rPr lang="en-US" dirty="0"/>
              <a:t>(List&lt;</a:t>
            </a:r>
            <a:r>
              <a:rPr lang="en-US" dirty="0" err="1"/>
              <a:t>QueueDto</a:t>
            </a:r>
            <a:r>
              <a:rPr lang="en-US" dirty="0"/>
              <a:t>&gt; queues,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maxNumQueues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MessageDto</a:t>
            </a:r>
            <a:r>
              <a:rPr lang="en-US" dirty="0"/>
              <a:t> </a:t>
            </a:r>
            <a:r>
              <a:rPr lang="en-US" dirty="0" err="1"/>
              <a:t>peekMessage</a:t>
            </a:r>
            <a:r>
              <a:rPr lang="en-US" dirty="0"/>
              <a:t>(</a:t>
            </a:r>
            <a:r>
              <a:rPr lang="en-US" dirty="0" err="1"/>
              <a:t>MessageQueryInfoDto</a:t>
            </a:r>
            <a:r>
              <a:rPr lang="en-US" dirty="0"/>
              <a:t> </a:t>
            </a:r>
            <a:r>
              <a:rPr lang="en-US" dirty="0" err="1"/>
              <a:t>messageQueryInfo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MessageDto</a:t>
            </a:r>
            <a:r>
              <a:rPr lang="en-US" dirty="0"/>
              <a:t> </a:t>
            </a:r>
            <a:r>
              <a:rPr lang="en-US" dirty="0" err="1"/>
              <a:t>dequeueMessage</a:t>
            </a:r>
            <a:r>
              <a:rPr lang="en-US" dirty="0"/>
              <a:t>(</a:t>
            </a:r>
            <a:r>
              <a:rPr lang="en-US" dirty="0" err="1"/>
              <a:t>MessageQueryInfoDto</a:t>
            </a:r>
            <a:r>
              <a:rPr lang="en-US" dirty="0"/>
              <a:t> </a:t>
            </a:r>
            <a:r>
              <a:rPr lang="en-US" dirty="0" err="1"/>
              <a:t>messageQueryInfo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B5A3-CE31-DD4B-B760-F3FE9D4C3106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06A0-C6F4-A74A-9742-57B7FE2716B7}" type="datetime2">
              <a:rPr lang="en-US" smtClean="0"/>
              <a:t>Tuesday 12 November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MLMQ - ASL HS 13/14 - ETHZ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2308-30A8-9242-AB00-DAE35BE06ADD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3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1231</TotalTime>
  <Words>483</Words>
  <Application>Microsoft Macintosh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MLMQ Mat Luke Message Queuing</vt:lpstr>
      <vt:lpstr>Agenda</vt:lpstr>
      <vt:lpstr>Design</vt:lpstr>
      <vt:lpstr>Design – Overview</vt:lpstr>
      <vt:lpstr>Design – Middleware</vt:lpstr>
      <vt:lpstr>Design – Database</vt:lpstr>
      <vt:lpstr>Design – Database</vt:lpstr>
      <vt:lpstr>Design – Interface</vt:lpstr>
      <vt:lpstr>Experiments</vt:lpstr>
      <vt:lpstr>Experiments – Setup</vt:lpstr>
      <vt:lpstr>Experiments – Summary</vt:lpstr>
      <vt:lpstr>Experiments – Results</vt:lpstr>
      <vt:lpstr>Experiments – 2h Trace</vt:lpstr>
      <vt:lpstr>Lessons Learned about the System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</dc:title>
  <dc:creator>Lukas Elmer</dc:creator>
  <cp:lastModifiedBy>Lukas Elmer</cp:lastModifiedBy>
  <cp:revision>73</cp:revision>
  <dcterms:created xsi:type="dcterms:W3CDTF">2013-11-11T17:38:36Z</dcterms:created>
  <dcterms:modified xsi:type="dcterms:W3CDTF">2013-11-12T14:09:43Z</dcterms:modified>
</cp:coreProperties>
</file>