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3" r:id="rId4"/>
    <p:sldId id="258" r:id="rId5"/>
    <p:sldId id="259" r:id="rId6"/>
    <p:sldId id="283" r:id="rId7"/>
    <p:sldId id="261" r:id="rId8"/>
    <p:sldId id="264" r:id="rId9"/>
    <p:sldId id="270" r:id="rId10"/>
    <p:sldId id="262" r:id="rId11"/>
    <p:sldId id="260" r:id="rId12"/>
    <p:sldId id="275" r:id="rId13"/>
    <p:sldId id="271" r:id="rId14"/>
    <p:sldId id="272" r:id="rId15"/>
    <p:sldId id="273" r:id="rId16"/>
    <p:sldId id="274" r:id="rId17"/>
    <p:sldId id="280" r:id="rId18"/>
    <p:sldId id="266" r:id="rId19"/>
    <p:sldId id="279" r:id="rId20"/>
    <p:sldId id="281" r:id="rId21"/>
    <p:sldId id="282" r:id="rId22"/>
    <p:sldId id="265" r:id="rId23"/>
    <p:sldId id="277" r:id="rId24"/>
    <p:sldId id="276" r:id="rId25"/>
    <p:sldId id="278" r:id="rId26"/>
    <p:sldId id="267" r:id="rId27"/>
    <p:sldId id="26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B295-4652-B441-8D23-93089606C5CA}">
          <p14:sldIdLst>
            <p14:sldId id="256"/>
            <p14:sldId id="257"/>
            <p14:sldId id="263"/>
            <p14:sldId id="258"/>
            <p14:sldId id="259"/>
            <p14:sldId id="283"/>
            <p14:sldId id="261"/>
            <p14:sldId id="264"/>
            <p14:sldId id="270"/>
            <p14:sldId id="262"/>
            <p14:sldId id="260"/>
            <p14:sldId id="275"/>
            <p14:sldId id="271"/>
            <p14:sldId id="272"/>
            <p14:sldId id="273"/>
            <p14:sldId id="274"/>
            <p14:sldId id="280"/>
            <p14:sldId id="266"/>
            <p14:sldId id="279"/>
            <p14:sldId id="281"/>
            <p14:sldId id="282"/>
            <p14:sldId id="265"/>
            <p14:sldId id="277"/>
            <p14:sldId id="276"/>
            <p14:sldId id="278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77843" autoAdjust="0"/>
  </p:normalViewPr>
  <p:slideViewPr>
    <p:cSldViewPr snapToGrid="0" snapToObjects="1">
      <p:cViewPr varScale="1">
        <p:scale>
          <a:sx n="94" d="100"/>
          <a:sy n="94" d="100"/>
        </p:scale>
        <p:origin x="-2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 spent for </a:t>
            </a:r>
            <a:r>
              <a:rPr lang="en-US" dirty="0" err="1" smtClean="0"/>
              <a:t>sendMessage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spent for sending a message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DB</c:v>
                </c:pt>
                <c:pt idx="1">
                  <c:v>De-serialize, parse request (middleware)</c:v>
                </c:pt>
                <c:pt idx="2">
                  <c:v>Network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0.1</c:v>
                </c:pt>
                <c:pt idx="2">
                  <c:v>0.1</c:v>
                </c:pt>
                <c:pt idx="3" formatCode="0.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 spent for </a:t>
            </a:r>
            <a:r>
              <a:rPr lang="en-US" dirty="0" err="1" smtClean="0"/>
              <a:t>peekMessage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spent for sending a message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DB</c:v>
                </c:pt>
                <c:pt idx="1">
                  <c:v>De-serialize, parse request (middleware)</c:v>
                </c:pt>
                <c:pt idx="2">
                  <c:v>Network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0.1</c:v>
                </c:pt>
                <c:pt idx="2">
                  <c:v>0.1</c:v>
                </c:pt>
                <c:pt idx="3" formatCode="0.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 spent for </a:t>
            </a:r>
            <a:r>
              <a:rPr lang="en-US" dirty="0" err="1" smtClean="0"/>
              <a:t>dequeueMessage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spent for sending a message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DB</c:v>
                </c:pt>
                <c:pt idx="1">
                  <c:v>De-serialize, parse request (middleware)</c:v>
                </c:pt>
                <c:pt idx="2">
                  <c:v>Network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0.1</c:v>
                </c:pt>
                <c:pt idx="2">
                  <c:v>0.1</c:v>
                </c:pt>
                <c:pt idx="3" formatCode="0.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CA6F-234D-AE40-BFA1-9414A5A22271}" type="datetime1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7FE4-9EA5-4647-B644-010E99C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41E6-8F86-ED46-8E8C-1BDDA3C7A863}" type="datetime1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1629-35A7-B149-9E44-FCD098C0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7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1629-35A7-B149-9E44-FCD098C05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NIO: Expensive: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Create network</a:t>
            </a:r>
            <a:r>
              <a:rPr lang="en-US" baseline="0" dirty="0" smtClean="0"/>
              <a:t> connections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Pools:</a:t>
            </a:r>
            <a:r>
              <a:rPr lang="en-US" baseline="0" dirty="0" smtClean="0"/>
              <a:t> Expensive: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Create threads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Establish DB connections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Create 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Queues: concurrent, workers work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1629-35A7-B149-9E44-FCD098C05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NIO: Expensive: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Create network</a:t>
            </a:r>
            <a:r>
              <a:rPr lang="en-US" baseline="0" dirty="0" smtClean="0"/>
              <a:t> connections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Pools:</a:t>
            </a:r>
            <a:r>
              <a:rPr lang="en-US" baseline="0" dirty="0" smtClean="0"/>
              <a:t> Expensive: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Create threads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Establish DB connections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Create 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Queues: concurrent, workers work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1629-35A7-B149-9E44-FCD098C05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KISS</a:t>
            </a:r>
          </a:p>
          <a:p>
            <a:endParaRPr lang="en-US" dirty="0" smtClean="0"/>
          </a:p>
          <a:p>
            <a:r>
              <a:rPr lang="en-US" dirty="0" smtClean="0"/>
              <a:t>Context:</a:t>
            </a:r>
            <a:r>
              <a:rPr lang="en-US" baseline="0" dirty="0" smtClean="0"/>
              <a:t> For request – response</a:t>
            </a:r>
          </a:p>
          <a:p>
            <a:r>
              <a:rPr lang="en-US" baseline="0" dirty="0" smtClean="0"/>
              <a:t>Otherwise would use two fields </a:t>
            </a:r>
            <a:r>
              <a:rPr lang="en-US" baseline="0" dirty="0" err="1" smtClean="0"/>
              <a:t>is_request_response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message_id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receiver_id</a:t>
            </a:r>
            <a:r>
              <a:rPr lang="en-US" baseline="0" dirty="0" smtClean="0"/>
              <a:t>: Every client owns a private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1629-35A7-B149-9E44-FCD098C05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C393-8F08-6646-8AFC-DBD8F856E78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E73-AF49-134F-BE0A-11815868C76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4388-52E8-864C-A783-95CAD7816AE5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0E8-960B-434E-9710-0EFC96982CF8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4750" y="2116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D7-4F19-1847-B868-CDE0868CFA03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4ACD-7E3B-114C-8A44-818B69A27A8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9709-7843-5840-A153-D360E356AD10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9D5-FE7E-5946-8743-6579849CD5C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76D1-FE2F-9546-99E5-AFCF9A1EF08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69A-6503-4844-8A79-18EB9412718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2BF1-187B-A546-ADA8-B04616B026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027-B64D-5D45-A5EB-9DB6BD0E46C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935567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004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0A033D-2CD1-C04D-A677-A38261D9801F}" type="datetime2">
              <a:rPr lang="en-US" smtClean="0"/>
              <a:t>Tuesday 12 November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MLMQ - ASL HS 13/14 - ETHZ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7B2308-30A8-9242-AB00-DAE35BE06A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1294732"/>
            <a:ext cx="7408333" cy="483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MLMQ</a:t>
            </a:r>
            <a:br>
              <a:rPr lang="en-US" dirty="0" smtClean="0"/>
            </a:br>
            <a:r>
              <a:rPr lang="en-US" dirty="0" smtClean="0"/>
              <a:t>Mat Luke Message Queuing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Systems Lab – Milestone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Matthias </a:t>
            </a:r>
            <a:r>
              <a:rPr lang="en-US" dirty="0" err="1" smtClean="0"/>
              <a:t>Ganz</a:t>
            </a:r>
            <a:r>
              <a:rPr lang="en-US" dirty="0" smtClean="0"/>
              <a:t> &amp; Lukas Elmer</a:t>
            </a:r>
          </a:p>
          <a:p>
            <a:r>
              <a:rPr lang="en-US" dirty="0" smtClean="0"/>
              <a:t>HS 13/14</a:t>
            </a:r>
          </a:p>
          <a:p>
            <a:r>
              <a:rPr lang="en-US" dirty="0" smtClean="0"/>
              <a:t>ETHZ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4DAB-225D-3F47-8143-0FE8F68490F5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30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A0231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54" r="-36654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06A0-C6F4-A74A-9742-57B7FE2716B7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3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CEC-D3DE-EE41-9AA6-A99EE53834FE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71538" y="1449137"/>
            <a:ext cx="7422114" cy="2743215"/>
            <a:chOff x="871538" y="1733826"/>
            <a:chExt cx="7408862" cy="4052956"/>
          </a:xfrm>
        </p:grpSpPr>
        <p:sp>
          <p:nvSpPr>
            <p:cNvPr id="9" name="Rectangle 8"/>
            <p:cNvSpPr/>
            <p:nvPr/>
          </p:nvSpPr>
          <p:spPr>
            <a:xfrm>
              <a:off x="871538" y="1733826"/>
              <a:ext cx="7408862" cy="40529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34435" y="2054091"/>
              <a:ext cx="3518479" cy="1106550"/>
              <a:chOff x="1634435" y="2043048"/>
              <a:chExt cx="3518479" cy="110655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32" name="Straight Connector 31"/>
              <p:cNvCxnSpPr>
                <a:stCxn id="37" idx="3"/>
                <a:endCxn id="34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34435" y="3235740"/>
              <a:ext cx="3518479" cy="1106550"/>
              <a:chOff x="1634435" y="2043048"/>
              <a:chExt cx="3518479" cy="11065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25" name="Straight Connector 24"/>
              <p:cNvCxnSpPr>
                <a:stCxn id="30" idx="3"/>
                <a:endCxn id="27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634435" y="4426234"/>
              <a:ext cx="3518479" cy="1106550"/>
              <a:chOff x="1634435" y="2043048"/>
              <a:chExt cx="3518479" cy="110655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20" name="Rounded Rectangle 19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18" name="Straight Connector 17"/>
              <p:cNvCxnSpPr>
                <a:stCxn id="23" idx="3"/>
                <a:endCxn id="20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n 12"/>
            <p:cNvSpPr/>
            <p:nvPr/>
          </p:nvSpPr>
          <p:spPr>
            <a:xfrm>
              <a:off x="6283739" y="2890351"/>
              <a:ext cx="1490870" cy="19828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34" idx="3"/>
              <a:endCxn id="13" idx="2"/>
            </p:cNvCxnSpPr>
            <p:nvPr/>
          </p:nvCxnSpPr>
          <p:spPr>
            <a:xfrm>
              <a:off x="5152914" y="2700131"/>
              <a:ext cx="1130825" cy="1181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3"/>
              <a:endCxn id="13" idx="2"/>
            </p:cNvCxnSpPr>
            <p:nvPr/>
          </p:nvCxnSpPr>
          <p:spPr>
            <a:xfrm>
              <a:off x="5152914" y="3881780"/>
              <a:ext cx="11308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0" idx="3"/>
              <a:endCxn id="13" idx="2"/>
            </p:cNvCxnSpPr>
            <p:nvPr/>
          </p:nvCxnSpPr>
          <p:spPr>
            <a:xfrm flipV="1">
              <a:off x="5152914" y="3881780"/>
              <a:ext cx="1130825" cy="1190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olded Corner 39"/>
          <p:cNvSpPr/>
          <p:nvPr/>
        </p:nvSpPr>
        <p:spPr>
          <a:xfrm>
            <a:off x="2558468" y="4780938"/>
            <a:ext cx="795131" cy="10933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0"/>
            <a:endCxn id="23" idx="2"/>
          </p:cNvCxnSpPr>
          <p:nvPr/>
        </p:nvCxnSpPr>
        <p:spPr>
          <a:xfrm flipH="1" flipV="1">
            <a:off x="2291852" y="4018946"/>
            <a:ext cx="664182" cy="7619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20" idx="2"/>
          </p:cNvCxnSpPr>
          <p:nvPr/>
        </p:nvCxnSpPr>
        <p:spPr>
          <a:xfrm flipV="1">
            <a:off x="2956034" y="4020436"/>
            <a:ext cx="1743204" cy="7605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0"/>
            <a:endCxn id="13" idx="3"/>
          </p:cNvCxnSpPr>
          <p:nvPr/>
        </p:nvCxnSpPr>
        <p:spPr>
          <a:xfrm flipV="1">
            <a:off x="2956034" y="3574006"/>
            <a:ext cx="4084155" cy="12069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03639" y="4426065"/>
            <a:ext cx="755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80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CEC-D3DE-EE41-9AA6-A99EE53834FE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71538" y="1449137"/>
            <a:ext cx="7422114" cy="2743215"/>
            <a:chOff x="871538" y="1733826"/>
            <a:chExt cx="7408862" cy="4052956"/>
          </a:xfrm>
        </p:grpSpPr>
        <p:sp>
          <p:nvSpPr>
            <p:cNvPr id="9" name="Rectangle 8"/>
            <p:cNvSpPr/>
            <p:nvPr/>
          </p:nvSpPr>
          <p:spPr>
            <a:xfrm>
              <a:off x="871538" y="1733826"/>
              <a:ext cx="7408862" cy="40529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34435" y="2054091"/>
              <a:ext cx="3518479" cy="1106550"/>
              <a:chOff x="1634435" y="2043048"/>
              <a:chExt cx="3518479" cy="110655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32" name="Straight Connector 31"/>
              <p:cNvCxnSpPr>
                <a:stCxn id="37" idx="3"/>
                <a:endCxn id="34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34435" y="3235740"/>
              <a:ext cx="3518479" cy="1106550"/>
              <a:chOff x="1634435" y="2043048"/>
              <a:chExt cx="3518479" cy="11065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25" name="Straight Connector 24"/>
              <p:cNvCxnSpPr>
                <a:stCxn id="30" idx="3"/>
                <a:endCxn id="27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634435" y="4426234"/>
              <a:ext cx="3518479" cy="1106550"/>
              <a:chOff x="1634435" y="2043048"/>
              <a:chExt cx="3518479" cy="110655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20" name="Rounded Rectangle 19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18" name="Straight Connector 17"/>
              <p:cNvCxnSpPr>
                <a:stCxn id="23" idx="3"/>
                <a:endCxn id="20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n 12"/>
            <p:cNvSpPr/>
            <p:nvPr/>
          </p:nvSpPr>
          <p:spPr>
            <a:xfrm>
              <a:off x="6283739" y="2890351"/>
              <a:ext cx="1490870" cy="19828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34" idx="3"/>
              <a:endCxn id="13" idx="2"/>
            </p:cNvCxnSpPr>
            <p:nvPr/>
          </p:nvCxnSpPr>
          <p:spPr>
            <a:xfrm>
              <a:off x="5152914" y="2700131"/>
              <a:ext cx="1130825" cy="1181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3"/>
              <a:endCxn id="13" idx="2"/>
            </p:cNvCxnSpPr>
            <p:nvPr/>
          </p:nvCxnSpPr>
          <p:spPr>
            <a:xfrm>
              <a:off x="5152914" y="3881780"/>
              <a:ext cx="11308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0" idx="3"/>
              <a:endCxn id="13" idx="2"/>
            </p:cNvCxnSpPr>
            <p:nvPr/>
          </p:nvCxnSpPr>
          <p:spPr>
            <a:xfrm flipV="1">
              <a:off x="5152914" y="3881780"/>
              <a:ext cx="1130825" cy="1190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3593196" y="4780938"/>
            <a:ext cx="1453674" cy="127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Testmaster</a:t>
            </a:r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2558468" y="4780938"/>
            <a:ext cx="795131" cy="10933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0"/>
            <a:endCxn id="23" idx="2"/>
          </p:cNvCxnSpPr>
          <p:nvPr/>
        </p:nvCxnSpPr>
        <p:spPr>
          <a:xfrm flipH="1" flipV="1">
            <a:off x="2291852" y="4018946"/>
            <a:ext cx="664182" cy="761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20" idx="2"/>
          </p:cNvCxnSpPr>
          <p:nvPr/>
        </p:nvCxnSpPr>
        <p:spPr>
          <a:xfrm flipV="1">
            <a:off x="2956034" y="4020436"/>
            <a:ext cx="1743204" cy="760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0"/>
            <a:endCxn id="13" idx="3"/>
          </p:cNvCxnSpPr>
          <p:nvPr/>
        </p:nvCxnSpPr>
        <p:spPr>
          <a:xfrm flipV="1">
            <a:off x="2956034" y="3574006"/>
            <a:ext cx="4084155" cy="120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7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CEC-D3DE-EE41-9AA6-A99EE53834FE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71538" y="1449137"/>
            <a:ext cx="7422114" cy="2743215"/>
            <a:chOff x="871538" y="1733826"/>
            <a:chExt cx="7408862" cy="4052956"/>
          </a:xfrm>
        </p:grpSpPr>
        <p:sp>
          <p:nvSpPr>
            <p:cNvPr id="9" name="Rectangle 8"/>
            <p:cNvSpPr/>
            <p:nvPr/>
          </p:nvSpPr>
          <p:spPr>
            <a:xfrm>
              <a:off x="871538" y="1733826"/>
              <a:ext cx="7408862" cy="40529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34435" y="2054091"/>
              <a:ext cx="3518479" cy="1106550"/>
              <a:chOff x="1634435" y="2043048"/>
              <a:chExt cx="3518479" cy="110655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32" name="Straight Connector 31"/>
              <p:cNvCxnSpPr>
                <a:stCxn id="37" idx="3"/>
                <a:endCxn id="34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34435" y="3235740"/>
              <a:ext cx="3518479" cy="1106550"/>
              <a:chOff x="1634435" y="2043048"/>
              <a:chExt cx="3518479" cy="11065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25" name="Straight Connector 24"/>
              <p:cNvCxnSpPr>
                <a:stCxn id="30" idx="3"/>
                <a:endCxn id="27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634435" y="4426234"/>
              <a:ext cx="3518479" cy="1106550"/>
              <a:chOff x="1634435" y="2043048"/>
              <a:chExt cx="3518479" cy="110655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20" name="Rounded Rectangle 19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18" name="Straight Connector 17"/>
              <p:cNvCxnSpPr>
                <a:stCxn id="23" idx="3"/>
                <a:endCxn id="20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n 12"/>
            <p:cNvSpPr/>
            <p:nvPr/>
          </p:nvSpPr>
          <p:spPr>
            <a:xfrm>
              <a:off x="6283739" y="2890351"/>
              <a:ext cx="1490870" cy="19828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34" idx="3"/>
              <a:endCxn id="13" idx="2"/>
            </p:cNvCxnSpPr>
            <p:nvPr/>
          </p:nvCxnSpPr>
          <p:spPr>
            <a:xfrm>
              <a:off x="5152914" y="2700131"/>
              <a:ext cx="1130825" cy="1181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3"/>
              <a:endCxn id="13" idx="2"/>
            </p:cNvCxnSpPr>
            <p:nvPr/>
          </p:nvCxnSpPr>
          <p:spPr>
            <a:xfrm>
              <a:off x="5152914" y="3881780"/>
              <a:ext cx="11308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0" idx="3"/>
              <a:endCxn id="13" idx="2"/>
            </p:cNvCxnSpPr>
            <p:nvPr/>
          </p:nvCxnSpPr>
          <p:spPr>
            <a:xfrm flipV="1">
              <a:off x="5152914" y="3881780"/>
              <a:ext cx="1130825" cy="1190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3593196" y="4780938"/>
            <a:ext cx="1453674" cy="127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Testmaster</a:t>
            </a:r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5352468" y="4780938"/>
            <a:ext cx="795131" cy="10933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0"/>
            <a:endCxn id="23" idx="2"/>
          </p:cNvCxnSpPr>
          <p:nvPr/>
        </p:nvCxnSpPr>
        <p:spPr>
          <a:xfrm flipH="1" flipV="1">
            <a:off x="2291852" y="4018946"/>
            <a:ext cx="3458182" cy="76199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20" idx="2"/>
          </p:cNvCxnSpPr>
          <p:nvPr/>
        </p:nvCxnSpPr>
        <p:spPr>
          <a:xfrm flipH="1" flipV="1">
            <a:off x="4699238" y="4020436"/>
            <a:ext cx="1050796" cy="760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0"/>
            <a:endCxn id="13" idx="3"/>
          </p:cNvCxnSpPr>
          <p:nvPr/>
        </p:nvCxnSpPr>
        <p:spPr>
          <a:xfrm flipV="1">
            <a:off x="5750034" y="3574006"/>
            <a:ext cx="1290155" cy="12069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0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CEC-D3DE-EE41-9AA6-A99EE53834FE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71538" y="1449137"/>
            <a:ext cx="7422114" cy="2743215"/>
            <a:chOff x="871538" y="1733826"/>
            <a:chExt cx="7408862" cy="4052956"/>
          </a:xfrm>
        </p:grpSpPr>
        <p:sp>
          <p:nvSpPr>
            <p:cNvPr id="9" name="Rectangle 8"/>
            <p:cNvSpPr/>
            <p:nvPr/>
          </p:nvSpPr>
          <p:spPr>
            <a:xfrm>
              <a:off x="871538" y="1733826"/>
              <a:ext cx="7408862" cy="40529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34435" y="2054091"/>
              <a:ext cx="3518479" cy="1106550"/>
              <a:chOff x="1634435" y="2043048"/>
              <a:chExt cx="3518479" cy="110655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32" name="Straight Connector 31"/>
              <p:cNvCxnSpPr>
                <a:stCxn id="37" idx="3"/>
                <a:endCxn id="34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34435" y="3235740"/>
              <a:ext cx="3518479" cy="1106550"/>
              <a:chOff x="1634435" y="2043048"/>
              <a:chExt cx="3518479" cy="11065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25" name="Straight Connector 24"/>
              <p:cNvCxnSpPr>
                <a:stCxn id="30" idx="3"/>
                <a:endCxn id="27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634435" y="4426234"/>
              <a:ext cx="3518479" cy="1106550"/>
              <a:chOff x="1634435" y="2043048"/>
              <a:chExt cx="3518479" cy="110655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20" name="Rounded Rectangle 19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18" name="Straight Connector 17"/>
              <p:cNvCxnSpPr>
                <a:stCxn id="23" idx="3"/>
                <a:endCxn id="20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n 12"/>
            <p:cNvSpPr/>
            <p:nvPr/>
          </p:nvSpPr>
          <p:spPr>
            <a:xfrm>
              <a:off x="6283739" y="2890351"/>
              <a:ext cx="1490870" cy="19828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34" idx="3"/>
              <a:endCxn id="13" idx="2"/>
            </p:cNvCxnSpPr>
            <p:nvPr/>
          </p:nvCxnSpPr>
          <p:spPr>
            <a:xfrm>
              <a:off x="5152914" y="2700131"/>
              <a:ext cx="1130825" cy="1181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3"/>
              <a:endCxn id="13" idx="2"/>
            </p:cNvCxnSpPr>
            <p:nvPr/>
          </p:nvCxnSpPr>
          <p:spPr>
            <a:xfrm>
              <a:off x="5152914" y="3881780"/>
              <a:ext cx="11308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0" idx="3"/>
              <a:endCxn id="13" idx="2"/>
            </p:cNvCxnSpPr>
            <p:nvPr/>
          </p:nvCxnSpPr>
          <p:spPr>
            <a:xfrm flipV="1">
              <a:off x="5152914" y="3881780"/>
              <a:ext cx="1130825" cy="1190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3593196" y="4780938"/>
            <a:ext cx="1453674" cy="127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Testmaster</a:t>
            </a:r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5352468" y="4780938"/>
            <a:ext cx="795131" cy="10933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6537739" y="5057913"/>
            <a:ext cx="717826" cy="5742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lded Corner 44"/>
          <p:cNvSpPr/>
          <p:nvPr/>
        </p:nvSpPr>
        <p:spPr>
          <a:xfrm>
            <a:off x="7614172" y="4780938"/>
            <a:ext cx="1072628" cy="10933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Plots &amp;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7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CEC-D3DE-EE41-9AA6-A99EE53834FE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Sequential Test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8869" y="1578971"/>
            <a:ext cx="2396435" cy="1643036"/>
            <a:chOff x="871538" y="1733826"/>
            <a:chExt cx="7408862" cy="4052956"/>
          </a:xfrm>
        </p:grpSpPr>
        <p:sp>
          <p:nvSpPr>
            <p:cNvPr id="9" name="Rectangle 8"/>
            <p:cNvSpPr/>
            <p:nvPr/>
          </p:nvSpPr>
          <p:spPr>
            <a:xfrm>
              <a:off x="871538" y="1733826"/>
              <a:ext cx="7408862" cy="40529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34435" y="2054091"/>
              <a:ext cx="3518479" cy="1106550"/>
              <a:chOff x="1634435" y="2043048"/>
              <a:chExt cx="3518479" cy="110655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" dirty="0" smtClean="0"/>
                    <a:t>Middleware</a:t>
                  </a:r>
                  <a:endParaRPr lang="en-US" sz="100" dirty="0"/>
                </a:p>
              </p:txBody>
            </p:sp>
          </p:grpSp>
          <p:cxnSp>
            <p:nvCxnSpPr>
              <p:cNvPr id="32" name="Straight Connector 31"/>
              <p:cNvCxnSpPr>
                <a:stCxn id="37" idx="3"/>
                <a:endCxn id="34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34435" y="3235740"/>
              <a:ext cx="3518479" cy="1106550"/>
              <a:chOff x="1634435" y="2043048"/>
              <a:chExt cx="3518479" cy="11065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" dirty="0" smtClean="0"/>
                    <a:t>Middleware</a:t>
                  </a:r>
                  <a:endParaRPr lang="en-US" sz="100" dirty="0"/>
                </a:p>
              </p:txBody>
            </p:sp>
          </p:grpSp>
          <p:cxnSp>
            <p:nvCxnSpPr>
              <p:cNvPr id="25" name="Straight Connector 24"/>
              <p:cNvCxnSpPr>
                <a:stCxn id="30" idx="3"/>
                <a:endCxn id="27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634435" y="4426234"/>
              <a:ext cx="3518479" cy="1106550"/>
              <a:chOff x="1634435" y="2043048"/>
              <a:chExt cx="3518479" cy="110655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Client</a:t>
                    </a:r>
                    <a:endParaRPr lang="en-US" sz="100" dirty="0"/>
                  </a:p>
                </p:txBody>
              </p:sp>
            </p:grpSp>
            <p:sp>
              <p:nvSpPr>
                <p:cNvPr id="20" name="Rounded Rectangle 19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" dirty="0" smtClean="0"/>
                    <a:t>Middleware</a:t>
                  </a:r>
                  <a:endParaRPr lang="en-US" sz="100" dirty="0"/>
                </a:p>
              </p:txBody>
            </p:sp>
          </p:grpSp>
          <p:cxnSp>
            <p:nvCxnSpPr>
              <p:cNvPr id="18" name="Straight Connector 17"/>
              <p:cNvCxnSpPr>
                <a:stCxn id="23" idx="3"/>
                <a:endCxn id="20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n 12"/>
            <p:cNvSpPr/>
            <p:nvPr/>
          </p:nvSpPr>
          <p:spPr>
            <a:xfrm>
              <a:off x="6283739" y="2890351"/>
              <a:ext cx="1490870" cy="19828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 smtClean="0"/>
                <a:t>Database</a:t>
              </a:r>
              <a:endParaRPr lang="en-US" sz="200" dirty="0"/>
            </a:p>
          </p:txBody>
        </p:sp>
        <p:cxnSp>
          <p:nvCxnSpPr>
            <p:cNvPr id="14" name="Straight Connector 13"/>
            <p:cNvCxnSpPr>
              <a:stCxn id="34" idx="3"/>
              <a:endCxn id="13" idx="2"/>
            </p:cNvCxnSpPr>
            <p:nvPr/>
          </p:nvCxnSpPr>
          <p:spPr>
            <a:xfrm>
              <a:off x="5152914" y="2700131"/>
              <a:ext cx="1130825" cy="1181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3"/>
              <a:endCxn id="13" idx="2"/>
            </p:cNvCxnSpPr>
            <p:nvPr/>
          </p:nvCxnSpPr>
          <p:spPr>
            <a:xfrm>
              <a:off x="5152914" y="3881780"/>
              <a:ext cx="11308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0" idx="3"/>
              <a:endCxn id="13" idx="2"/>
            </p:cNvCxnSpPr>
            <p:nvPr/>
          </p:nvCxnSpPr>
          <p:spPr>
            <a:xfrm flipV="1">
              <a:off x="5152914" y="3881780"/>
              <a:ext cx="1130825" cy="1190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1200249" y="3510938"/>
            <a:ext cx="1453674" cy="127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Testmaster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9" idx="0"/>
            <a:endCxn id="9" idx="2"/>
          </p:cNvCxnSpPr>
          <p:nvPr/>
        </p:nvCxnSpPr>
        <p:spPr>
          <a:xfrm flipV="1">
            <a:off x="1927086" y="3222007"/>
            <a:ext cx="1" cy="288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9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CEC-D3DE-EE41-9AA6-A99EE53834FE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Parallel Tests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28869" y="1578971"/>
            <a:ext cx="2396435" cy="3201967"/>
            <a:chOff x="728869" y="1578971"/>
            <a:chExt cx="2396435" cy="3201967"/>
          </a:xfrm>
        </p:grpSpPr>
        <p:grpSp>
          <p:nvGrpSpPr>
            <p:cNvPr id="8" name="Group 7"/>
            <p:cNvGrpSpPr/>
            <p:nvPr/>
          </p:nvGrpSpPr>
          <p:grpSpPr>
            <a:xfrm>
              <a:off x="728869" y="1578971"/>
              <a:ext cx="2396435" cy="1643036"/>
              <a:chOff x="871538" y="1733826"/>
              <a:chExt cx="7408862" cy="405295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71538" y="1733826"/>
                <a:ext cx="7408862" cy="4052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634435" y="2054091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35" name="Rounded Rectangle 34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36" name="Rounded Rectangle 35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32" name="Straight Connector 31"/>
                <p:cNvCxnSpPr>
                  <a:stCxn id="37" idx="3"/>
                  <a:endCxn id="34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34435" y="3235740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30" name="Rounded Rectangle 29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25" name="Straight Connector 24"/>
                <p:cNvCxnSpPr>
                  <a:stCxn id="30" idx="3"/>
                  <a:endCxn id="27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634435" y="4426234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22" name="Rounded Rectangle 21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18" name="Straight Connector 17"/>
                <p:cNvCxnSpPr>
                  <a:stCxn id="23" idx="3"/>
                  <a:endCxn id="20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n 12"/>
              <p:cNvSpPr/>
              <p:nvPr/>
            </p:nvSpPr>
            <p:spPr>
              <a:xfrm>
                <a:off x="6283739" y="2890351"/>
                <a:ext cx="1490870" cy="1982857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 smtClean="0"/>
                  <a:t>Database</a:t>
                </a:r>
                <a:endParaRPr lang="en-US" sz="200" dirty="0"/>
              </a:p>
            </p:txBody>
          </p:sp>
          <p:cxnSp>
            <p:nvCxnSpPr>
              <p:cNvPr id="14" name="Straight Connector 13"/>
              <p:cNvCxnSpPr>
                <a:stCxn id="34" idx="3"/>
                <a:endCxn id="13" idx="2"/>
              </p:cNvCxnSpPr>
              <p:nvPr/>
            </p:nvCxnSpPr>
            <p:spPr>
              <a:xfrm>
                <a:off x="5152914" y="2700131"/>
                <a:ext cx="1130825" cy="11816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7" idx="3"/>
                <a:endCxn id="13" idx="2"/>
              </p:cNvCxnSpPr>
              <p:nvPr/>
            </p:nvCxnSpPr>
            <p:spPr>
              <a:xfrm>
                <a:off x="5152914" y="3881780"/>
                <a:ext cx="113082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20" idx="3"/>
                <a:endCxn id="13" idx="2"/>
              </p:cNvCxnSpPr>
              <p:nvPr/>
            </p:nvCxnSpPr>
            <p:spPr>
              <a:xfrm flipV="1">
                <a:off x="5152914" y="3881780"/>
                <a:ext cx="1130825" cy="11904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ounded Rectangle 38"/>
            <p:cNvSpPr/>
            <p:nvPr/>
          </p:nvSpPr>
          <p:spPr>
            <a:xfrm>
              <a:off x="1200249" y="3510938"/>
              <a:ext cx="1453674" cy="127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Testmaster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9" idx="0"/>
              <a:endCxn id="9" idx="2"/>
            </p:cNvCxnSpPr>
            <p:nvPr/>
          </p:nvCxnSpPr>
          <p:spPr>
            <a:xfrm flipV="1">
              <a:off x="1927086" y="3222007"/>
              <a:ext cx="1" cy="2889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421269" y="1578971"/>
            <a:ext cx="2396435" cy="3201967"/>
            <a:chOff x="728869" y="1578971"/>
            <a:chExt cx="2396435" cy="3201967"/>
          </a:xfrm>
        </p:grpSpPr>
        <p:grpSp>
          <p:nvGrpSpPr>
            <p:cNvPr id="41" name="Group 40"/>
            <p:cNvGrpSpPr/>
            <p:nvPr/>
          </p:nvGrpSpPr>
          <p:grpSpPr>
            <a:xfrm>
              <a:off x="728869" y="1578971"/>
              <a:ext cx="2396435" cy="1643036"/>
              <a:chOff x="871538" y="1733826"/>
              <a:chExt cx="7408862" cy="405295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71538" y="1733826"/>
                <a:ext cx="7408862" cy="4052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634435" y="2054091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71" name="Rounded Rectangle 70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72" name="Rounded Rectangle 71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67" name="Straight Connector 66"/>
                <p:cNvCxnSpPr>
                  <a:stCxn id="72" idx="3"/>
                  <a:endCxn id="69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1634435" y="3235740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65" name="Rounded Rectangle 64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60" name="Straight Connector 59"/>
                <p:cNvCxnSpPr>
                  <a:stCxn id="65" idx="3"/>
                  <a:endCxn id="62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1634435" y="4426234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53" name="Straight Connector 52"/>
                <p:cNvCxnSpPr>
                  <a:stCxn id="58" idx="3"/>
                  <a:endCxn id="55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Can 47"/>
              <p:cNvSpPr/>
              <p:nvPr/>
            </p:nvSpPr>
            <p:spPr>
              <a:xfrm>
                <a:off x="6283739" y="2890351"/>
                <a:ext cx="1490870" cy="1982857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 smtClean="0"/>
                  <a:t>Database</a:t>
                </a:r>
                <a:endParaRPr lang="en-US" sz="200" dirty="0"/>
              </a:p>
            </p:txBody>
          </p:sp>
          <p:cxnSp>
            <p:nvCxnSpPr>
              <p:cNvPr id="49" name="Straight Connector 48"/>
              <p:cNvCxnSpPr>
                <a:stCxn id="69" idx="3"/>
                <a:endCxn id="48" idx="2"/>
              </p:cNvCxnSpPr>
              <p:nvPr/>
            </p:nvCxnSpPr>
            <p:spPr>
              <a:xfrm>
                <a:off x="5152914" y="2700131"/>
                <a:ext cx="1130825" cy="11816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62" idx="3"/>
                <a:endCxn id="48" idx="2"/>
              </p:cNvCxnSpPr>
              <p:nvPr/>
            </p:nvCxnSpPr>
            <p:spPr>
              <a:xfrm>
                <a:off x="5152914" y="3881780"/>
                <a:ext cx="113082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5" idx="3"/>
                <a:endCxn id="48" idx="2"/>
              </p:cNvCxnSpPr>
              <p:nvPr/>
            </p:nvCxnSpPr>
            <p:spPr>
              <a:xfrm flipV="1">
                <a:off x="5152914" y="3881780"/>
                <a:ext cx="1130825" cy="11904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ounded Rectangle 41"/>
            <p:cNvSpPr/>
            <p:nvPr/>
          </p:nvSpPr>
          <p:spPr>
            <a:xfrm>
              <a:off x="1200249" y="3510938"/>
              <a:ext cx="1453674" cy="127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Testmaster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2" idx="0"/>
              <a:endCxn id="44" idx="2"/>
            </p:cNvCxnSpPr>
            <p:nvPr/>
          </p:nvCxnSpPr>
          <p:spPr>
            <a:xfrm flipV="1">
              <a:off x="1927086" y="3222007"/>
              <a:ext cx="1" cy="2889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8359" y="1578971"/>
            <a:ext cx="2396435" cy="3201967"/>
            <a:chOff x="728869" y="1578971"/>
            <a:chExt cx="2396435" cy="3201967"/>
          </a:xfrm>
        </p:grpSpPr>
        <p:grpSp>
          <p:nvGrpSpPr>
            <p:cNvPr id="74" name="Group 73"/>
            <p:cNvGrpSpPr/>
            <p:nvPr/>
          </p:nvGrpSpPr>
          <p:grpSpPr>
            <a:xfrm>
              <a:off x="728869" y="1578971"/>
              <a:ext cx="2396435" cy="1643036"/>
              <a:chOff x="871538" y="1733826"/>
              <a:chExt cx="7408862" cy="405295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871538" y="1733826"/>
                <a:ext cx="7408862" cy="40529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634435" y="2054091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103" name="Rounded Rectangle 102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104" name="Rounded Rectangle 103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105" name="Rounded Rectangle 104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100" name="Straight Connector 99"/>
                <p:cNvCxnSpPr>
                  <a:stCxn id="105" idx="3"/>
                  <a:endCxn id="102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634435" y="3235740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96" name="Rounded Rectangle 95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97" name="Rounded Rectangle 96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98" name="Rounded Rectangle 97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93" name="Straight Connector 92"/>
                <p:cNvCxnSpPr>
                  <a:stCxn id="98" idx="3"/>
                  <a:endCxn id="95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634435" y="4426234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634435" y="2043048"/>
                  <a:ext cx="3518479" cy="1106550"/>
                  <a:chOff x="1634435" y="2043048"/>
                  <a:chExt cx="3518479" cy="1106550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634435" y="2043048"/>
                    <a:ext cx="1115391" cy="1104348"/>
                    <a:chOff x="1634435" y="2142435"/>
                    <a:chExt cx="1115391" cy="1104348"/>
                  </a:xfrm>
                </p:grpSpPr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1634435" y="2142435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1731620" y="2228577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1828805" y="2325762"/>
                      <a:ext cx="921021" cy="921021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" dirty="0" smtClean="0"/>
                        <a:t>Client</a:t>
                      </a:r>
                      <a:endParaRPr lang="en-US" sz="100" dirty="0"/>
                    </a:p>
                  </p:txBody>
                </p:sp>
              </p:grpSp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4231893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/>
                      <a:t>Middleware</a:t>
                    </a:r>
                    <a:endParaRPr lang="en-US" sz="100" dirty="0"/>
                  </a:p>
                </p:txBody>
              </p:sp>
            </p:grpSp>
            <p:cxnSp>
              <p:nvCxnSpPr>
                <p:cNvPr id="86" name="Straight Connector 85"/>
                <p:cNvCxnSpPr>
                  <a:stCxn id="91" idx="3"/>
                  <a:endCxn id="88" idx="1"/>
                </p:cNvCxnSpPr>
                <p:nvPr/>
              </p:nvCxnSpPr>
              <p:spPr>
                <a:xfrm>
                  <a:off x="2749826" y="2686886"/>
                  <a:ext cx="1482067" cy="220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Can 80"/>
              <p:cNvSpPr/>
              <p:nvPr/>
            </p:nvSpPr>
            <p:spPr>
              <a:xfrm>
                <a:off x="6283739" y="2890351"/>
                <a:ext cx="1490870" cy="1982857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 smtClean="0"/>
                  <a:t>Database</a:t>
                </a:r>
                <a:endParaRPr lang="en-US" sz="200" dirty="0"/>
              </a:p>
            </p:txBody>
          </p:sp>
          <p:cxnSp>
            <p:nvCxnSpPr>
              <p:cNvPr id="82" name="Straight Connector 81"/>
              <p:cNvCxnSpPr>
                <a:stCxn id="102" idx="3"/>
                <a:endCxn id="81" idx="2"/>
              </p:cNvCxnSpPr>
              <p:nvPr/>
            </p:nvCxnSpPr>
            <p:spPr>
              <a:xfrm>
                <a:off x="5152914" y="2700131"/>
                <a:ext cx="1130825" cy="11816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95" idx="3"/>
                <a:endCxn id="81" idx="2"/>
              </p:cNvCxnSpPr>
              <p:nvPr/>
            </p:nvCxnSpPr>
            <p:spPr>
              <a:xfrm>
                <a:off x="5152914" y="3881780"/>
                <a:ext cx="113082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8" idx="3"/>
                <a:endCxn id="81" idx="2"/>
              </p:cNvCxnSpPr>
              <p:nvPr/>
            </p:nvCxnSpPr>
            <p:spPr>
              <a:xfrm flipV="1">
                <a:off x="5152914" y="3881780"/>
                <a:ext cx="1130825" cy="11904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ounded Rectangle 74"/>
            <p:cNvSpPr/>
            <p:nvPr/>
          </p:nvSpPr>
          <p:spPr>
            <a:xfrm>
              <a:off x="1200249" y="3510938"/>
              <a:ext cx="1453674" cy="1270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Testmaster</a:t>
              </a:r>
              <a:r>
                <a:rPr lang="en-US" dirty="0" smtClean="0"/>
                <a:t> N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0"/>
              <a:endCxn id="77" idx="2"/>
            </p:cNvCxnSpPr>
            <p:nvPr/>
          </p:nvCxnSpPr>
          <p:spPr>
            <a:xfrm flipV="1">
              <a:off x="1927086" y="3222007"/>
              <a:ext cx="1" cy="2889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457200" y="522356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BTW: You cannot start more than 20 EC2 instances in parallel</a:t>
            </a:r>
          </a:p>
          <a:p>
            <a:pPr algn="ctr"/>
            <a:r>
              <a:rPr lang="en-US" sz="2400" dirty="0" smtClean="0"/>
              <a:t>=&gt; Request to Increase Amazon EC2 Instance Limit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78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2h Trace</a:t>
            </a:r>
          </a:p>
          <a:p>
            <a:r>
              <a:rPr lang="en-US" dirty="0" smtClean="0"/>
              <a:t>Best configuration</a:t>
            </a:r>
          </a:p>
          <a:p>
            <a:pPr lvl="1"/>
            <a:r>
              <a:rPr lang="en-US" dirty="0" smtClean="0"/>
              <a:t>Throughput vs. response </a:t>
            </a:r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System limit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tests</a:t>
            </a:r>
          </a:p>
          <a:p>
            <a:r>
              <a:rPr lang="en-US" dirty="0" smtClean="0"/>
              <a:t>Bottlenecks, optimization Points</a:t>
            </a:r>
          </a:p>
          <a:p>
            <a:pPr lvl="1"/>
            <a:r>
              <a:rPr lang="en-US" dirty="0" smtClean="0"/>
              <a:t>Which component spends how much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0E8-960B-434E-9710-0EFC96982CF8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0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shot 2013-11-12 23.29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" b="99389" l="9976" r="933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6311" r="-26311"/>
          <a:stretch>
            <a:fillRect/>
          </a:stretch>
        </p:blipFill>
        <p:spPr>
          <a:xfrm>
            <a:off x="201576" y="1123600"/>
            <a:ext cx="8748786" cy="570442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D0DC-BB1B-8D44-A75A-A066D117F03D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/>
              <a:t>Summary: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D0DC-BB1B-8D44-A75A-A066D117F03D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Experiments </a:t>
            </a:r>
            <a:r>
              <a:rPr lang="en-US" sz="3600" dirty="0"/>
              <a:t>–</a:t>
            </a:r>
            <a:r>
              <a:rPr lang="en-US" sz="3600" dirty="0" smtClean="0"/>
              <a:t> </a:t>
            </a:r>
            <a:r>
              <a:rPr lang="en-US" sz="3600" dirty="0"/>
              <a:t>Summary: </a:t>
            </a:r>
            <a:r>
              <a:rPr lang="en-US" sz="3600" dirty="0" smtClean="0"/>
              <a:t>Primary </a:t>
            </a:r>
            <a:r>
              <a:rPr lang="en-US" sz="3600" dirty="0" smtClean="0"/>
              <a:t>Features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Clients</a:t>
            </a:r>
            <a:endParaRPr lang="en-US" dirty="0" smtClean="0"/>
          </a:p>
          <a:p>
            <a:r>
              <a:rPr lang="en-US" dirty="0" smtClean="0"/>
              <a:t># Brokers</a:t>
            </a:r>
          </a:p>
          <a:p>
            <a:r>
              <a:rPr lang="en-US" dirty="0" smtClean="0"/>
              <a:t>DB Connection Pool Size</a:t>
            </a:r>
          </a:p>
          <a:p>
            <a:r>
              <a:rPr lang="en-US" dirty="0" smtClean="0"/>
              <a:t>Worker Pool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2</a:t>
            </a:r>
            <a:r>
              <a:rPr lang="en-US" baseline="30000" dirty="0" smtClean="0"/>
              <a:t>k</a:t>
            </a:r>
            <a:r>
              <a:rPr lang="en-US" dirty="0" smtClean="0"/>
              <a:t> Test</a:t>
            </a: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1612348" y="3975654"/>
            <a:ext cx="2131391" cy="11043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Interface</a:t>
            </a:r>
            <a:endParaRPr lang="en-US" dirty="0" smtClean="0"/>
          </a:p>
          <a:p>
            <a:r>
              <a:rPr lang="en-US" dirty="0" smtClean="0"/>
              <a:t>Experiments</a:t>
            </a:r>
            <a:endParaRPr lang="en-US" dirty="0" smtClean="0"/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2h </a:t>
            </a:r>
            <a:r>
              <a:rPr lang="en-US" dirty="0" smtClean="0"/>
              <a:t>Trace</a:t>
            </a:r>
          </a:p>
          <a:p>
            <a:r>
              <a:rPr lang="en-US" dirty="0" smtClean="0"/>
              <a:t>Lessons Learned about the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0653-9F08-6748-BC30-F72B071DE240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D0DC-BB1B-8D44-A75A-A066D117F03D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Experiments </a:t>
            </a:r>
            <a:r>
              <a:rPr lang="en-US" sz="3600" dirty="0"/>
              <a:t>–</a:t>
            </a:r>
            <a:r>
              <a:rPr lang="en-US" sz="3600" dirty="0" smtClean="0"/>
              <a:t> </a:t>
            </a:r>
            <a:r>
              <a:rPr lang="en-US" sz="3600" dirty="0" smtClean="0"/>
              <a:t>Results: 2</a:t>
            </a:r>
            <a:r>
              <a:rPr lang="en-US" sz="3600" baseline="30000" dirty="0" smtClean="0"/>
              <a:t>k</a:t>
            </a:r>
            <a:r>
              <a:rPr lang="en-US" sz="3600" dirty="0" smtClean="0"/>
              <a:t> Test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TODO: insert throughput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5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D0DC-BB1B-8D44-A75A-A066D117F03D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Experiments </a:t>
            </a:r>
            <a:r>
              <a:rPr lang="en-US" sz="3600" dirty="0"/>
              <a:t>–</a:t>
            </a:r>
            <a:r>
              <a:rPr lang="en-US" sz="3600" dirty="0" smtClean="0"/>
              <a:t> </a:t>
            </a:r>
            <a:r>
              <a:rPr lang="en-US" sz="3600" dirty="0" smtClean="0"/>
              <a:t>Results: 2</a:t>
            </a:r>
            <a:r>
              <a:rPr lang="en-US" sz="3600" baseline="30000" dirty="0" smtClean="0"/>
              <a:t>k</a:t>
            </a:r>
            <a:r>
              <a:rPr lang="en-US" sz="3600" dirty="0" smtClean="0"/>
              <a:t> Test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TODO: insert response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04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18808"/>
              </p:ext>
            </p:extLst>
          </p:nvPr>
        </p:nvGraphicFramePr>
        <p:xfrm>
          <a:off x="871538" y="1295400"/>
          <a:ext cx="7408862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37AF-35AD-2747-AB6F-627B1AFEC25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5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852725"/>
              </p:ext>
            </p:extLst>
          </p:nvPr>
        </p:nvGraphicFramePr>
        <p:xfrm>
          <a:off x="871538" y="1295400"/>
          <a:ext cx="7408862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37AF-35AD-2747-AB6F-627B1AFEC25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0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26835"/>
              </p:ext>
            </p:extLst>
          </p:nvPr>
        </p:nvGraphicFramePr>
        <p:xfrm>
          <a:off x="871538" y="1295400"/>
          <a:ext cx="7408862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37AF-35AD-2747-AB6F-627B1AFEC25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insert plot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E8E2-D429-A04A-9788-2B52011B367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2h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2h Test configuration</a:t>
            </a:r>
          </a:p>
          <a:p>
            <a:pPr lvl="1"/>
            <a:r>
              <a:rPr lang="en-US" dirty="0" smtClean="0"/>
              <a:t>For 95% of all </a:t>
            </a:r>
            <a:r>
              <a:rPr lang="en-US" b="1" dirty="0" err="1" smtClean="0"/>
              <a:t>sendMessage</a:t>
            </a:r>
            <a:r>
              <a:rPr lang="en-US" dirty="0" smtClean="0"/>
              <a:t> requests, the response time will be </a:t>
            </a:r>
            <a:r>
              <a:rPr lang="en-US" b="1" dirty="0" smtClean="0"/>
              <a:t>under TODO </a:t>
            </a:r>
            <a:r>
              <a:rPr lang="en-US" b="1" dirty="0" err="1" smtClean="0"/>
              <a:t>ms</a:t>
            </a:r>
            <a:endParaRPr lang="en-US" b="1" dirty="0" smtClean="0"/>
          </a:p>
          <a:p>
            <a:pPr lvl="1"/>
            <a:r>
              <a:rPr lang="en-US" dirty="0" smtClean="0"/>
              <a:t>For 95</a:t>
            </a:r>
            <a:r>
              <a:rPr lang="en-US" dirty="0"/>
              <a:t>% of all </a:t>
            </a:r>
            <a:r>
              <a:rPr lang="en-US" b="1" dirty="0" err="1" smtClean="0"/>
              <a:t>peekMessage</a:t>
            </a:r>
            <a:r>
              <a:rPr lang="en-US" dirty="0" smtClean="0"/>
              <a:t> requests</a:t>
            </a:r>
            <a:r>
              <a:rPr lang="en-US" dirty="0"/>
              <a:t>, the response time will be </a:t>
            </a:r>
            <a:r>
              <a:rPr lang="en-US" b="1" dirty="0"/>
              <a:t>under TODO </a:t>
            </a:r>
            <a:r>
              <a:rPr lang="en-US" b="1" dirty="0" err="1" smtClean="0"/>
              <a:t>ms</a:t>
            </a:r>
            <a:endParaRPr lang="en-US" b="1" dirty="0" smtClean="0"/>
          </a:p>
          <a:p>
            <a:pPr lvl="1"/>
            <a:r>
              <a:rPr lang="en-US" dirty="0"/>
              <a:t>For 95% of all </a:t>
            </a:r>
            <a:r>
              <a:rPr lang="en-US" b="1" dirty="0" err="1" smtClean="0"/>
              <a:t>dequeueMessage</a:t>
            </a:r>
            <a:r>
              <a:rPr lang="en-US" dirty="0" smtClean="0"/>
              <a:t> requests</a:t>
            </a:r>
            <a:r>
              <a:rPr lang="en-US" dirty="0"/>
              <a:t>, the response time will be </a:t>
            </a:r>
            <a:r>
              <a:rPr lang="en-US" b="1" dirty="0"/>
              <a:t>under TODO </a:t>
            </a:r>
            <a:r>
              <a:rPr lang="en-US" b="1" dirty="0" err="1"/>
              <a:t>ms</a:t>
            </a:r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E8E2-D429-A04A-9788-2B52011B367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</a:t>
            </a:r>
            <a:r>
              <a:rPr lang="en-US" dirty="0" smtClean="0"/>
              <a:t>2h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1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Improvements during this milestone</a:t>
            </a:r>
            <a:endParaRPr lang="en-US" dirty="0"/>
          </a:p>
          <a:p>
            <a:pPr lvl="1"/>
            <a:r>
              <a:rPr lang="en-US" dirty="0" smtClean="0"/>
              <a:t>Response time stability</a:t>
            </a:r>
          </a:p>
          <a:p>
            <a:pPr lvl="1"/>
            <a:r>
              <a:rPr lang="en-US" dirty="0" smtClean="0"/>
              <a:t>Throughput</a:t>
            </a:r>
          </a:p>
          <a:p>
            <a:r>
              <a:rPr lang="en-US" dirty="0" smtClean="0"/>
              <a:t>Saturated system</a:t>
            </a:r>
          </a:p>
          <a:p>
            <a:pPr lvl="1"/>
            <a:r>
              <a:rPr lang="en-US" dirty="0" smtClean="0"/>
              <a:t>=&gt; higher throughput</a:t>
            </a:r>
            <a:endParaRPr lang="en-US" dirty="0" smtClean="0"/>
          </a:p>
          <a:p>
            <a:pPr lvl="1"/>
            <a:r>
              <a:rPr lang="en-US" dirty="0" smtClean="0"/>
              <a:t>=&gt; higher variance in response time</a:t>
            </a:r>
            <a:endParaRPr lang="en-US" dirty="0" smtClean="0"/>
          </a:p>
          <a:p>
            <a:r>
              <a:rPr lang="en-US" dirty="0" smtClean="0"/>
              <a:t>Improvement potential / bottleneck: Database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753E-4C68-FB45-B840-538DA970D939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about the System</a:t>
            </a:r>
          </a:p>
        </p:txBody>
      </p:sp>
    </p:spTree>
    <p:extLst>
      <p:ext uri="{BB962C8B-B14F-4D97-AF65-F5344CB8AC3E}">
        <p14:creationId xmlns:p14="http://schemas.microsoft.com/office/powerpoint/2010/main" val="123966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774-9E15-0747-B037-09BDD2E11EBC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75B5-6A25-2D45-8C8A-DD947253BF8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8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476E-D800-424B-B65F-23515A59B544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–</a:t>
            </a:r>
            <a:r>
              <a:rPr lang="en-US" dirty="0" smtClean="0"/>
              <a:t> Overview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871538" y="1733826"/>
            <a:ext cx="7408862" cy="4052956"/>
            <a:chOff x="871538" y="1733826"/>
            <a:chExt cx="7408862" cy="4052956"/>
          </a:xfrm>
        </p:grpSpPr>
        <p:sp>
          <p:nvSpPr>
            <p:cNvPr id="64" name="Rectangle 63"/>
            <p:cNvSpPr/>
            <p:nvPr/>
          </p:nvSpPr>
          <p:spPr>
            <a:xfrm>
              <a:off x="871538" y="1733826"/>
              <a:ext cx="7408862" cy="40529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634435" y="2054091"/>
              <a:ext cx="3518479" cy="1106550"/>
              <a:chOff x="1634435" y="2043048"/>
              <a:chExt cx="3518479" cy="11065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33" name="Straight Connector 32"/>
              <p:cNvCxnSpPr>
                <a:stCxn id="10" idx="3"/>
                <a:endCxn id="12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634435" y="3235740"/>
              <a:ext cx="3518479" cy="1106550"/>
              <a:chOff x="1634435" y="2043048"/>
              <a:chExt cx="3518479" cy="110655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39" name="Rounded Rectangle 38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37" name="Straight Connector 36"/>
              <p:cNvCxnSpPr>
                <a:stCxn id="42" idx="3"/>
                <a:endCxn id="39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634435" y="4426234"/>
              <a:ext cx="3518479" cy="1106550"/>
              <a:chOff x="1634435" y="2043048"/>
              <a:chExt cx="3518479" cy="110655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47" name="Rounded Rectangle 46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45" name="Straight Connector 44"/>
              <p:cNvCxnSpPr>
                <a:stCxn id="50" idx="3"/>
                <a:endCxn id="47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Can 50"/>
            <p:cNvSpPr/>
            <p:nvPr/>
          </p:nvSpPr>
          <p:spPr>
            <a:xfrm>
              <a:off x="6283739" y="2890351"/>
              <a:ext cx="1490870" cy="19828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12" idx="3"/>
              <a:endCxn id="51" idx="2"/>
            </p:cNvCxnSpPr>
            <p:nvPr/>
          </p:nvCxnSpPr>
          <p:spPr>
            <a:xfrm>
              <a:off x="5152914" y="2700131"/>
              <a:ext cx="1130825" cy="1181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9" idx="3"/>
              <a:endCxn id="51" idx="2"/>
            </p:cNvCxnSpPr>
            <p:nvPr/>
          </p:nvCxnSpPr>
          <p:spPr>
            <a:xfrm>
              <a:off x="5152914" y="3881780"/>
              <a:ext cx="11308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7" idx="3"/>
              <a:endCxn id="51" idx="2"/>
            </p:cNvCxnSpPr>
            <p:nvPr/>
          </p:nvCxnSpPr>
          <p:spPr>
            <a:xfrm flipV="1">
              <a:off x="5152914" y="3881780"/>
              <a:ext cx="1130825" cy="1190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3357217" y="1733826"/>
            <a:ext cx="0" cy="4052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06660" y="1733826"/>
            <a:ext cx="0" cy="40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10691" y="3556008"/>
            <a:ext cx="8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03311" y="3543375"/>
            <a:ext cx="117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 IP Sockets</a:t>
            </a:r>
          </a:p>
        </p:txBody>
      </p:sp>
    </p:spTree>
    <p:extLst>
      <p:ext uri="{BB962C8B-B14F-4D97-AF65-F5344CB8AC3E}">
        <p14:creationId xmlns:p14="http://schemas.microsoft.com/office/powerpoint/2010/main" val="426817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1F8A-7647-344E-BC71-1B713E5427C0}" type="datetime2">
              <a:rPr lang="en-US" smtClean="0"/>
              <a:t>Wednesday 13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</a:t>
            </a:r>
            <a:r>
              <a:rPr lang="en-US" dirty="0" smtClean="0"/>
              <a:t> Middleware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21565" y="1855315"/>
            <a:ext cx="5256696" cy="397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9425" y="2975112"/>
            <a:ext cx="1115391" cy="1104348"/>
            <a:chOff x="1380446" y="2142435"/>
            <a:chExt cx="1115391" cy="1104348"/>
          </a:xfrm>
        </p:grpSpPr>
        <p:sp>
          <p:nvSpPr>
            <p:cNvPr id="13" name="Rounded Rectangle 12"/>
            <p:cNvSpPr/>
            <p:nvPr/>
          </p:nvSpPr>
          <p:spPr>
            <a:xfrm>
              <a:off x="1380446" y="2142435"/>
              <a:ext cx="921021" cy="9210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477631" y="2228577"/>
              <a:ext cx="921021" cy="9210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74816" y="2325762"/>
              <a:ext cx="921021" cy="9210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065130" y="2330186"/>
            <a:ext cx="828261" cy="1855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NIO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60718" y="5035833"/>
            <a:ext cx="832674" cy="640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Buffer Pool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040782" y="2429577"/>
            <a:ext cx="1027044" cy="17559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Connection Pool</a:t>
            </a:r>
            <a:endParaRPr lang="en-US" sz="1400" dirty="0"/>
          </a:p>
        </p:txBody>
      </p:sp>
      <p:sp>
        <p:nvSpPr>
          <p:cNvPr id="24" name="Can 23"/>
          <p:cNvSpPr/>
          <p:nvPr/>
        </p:nvSpPr>
        <p:spPr>
          <a:xfrm>
            <a:off x="7564773" y="2848621"/>
            <a:ext cx="1115391" cy="14834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992783" y="2286005"/>
            <a:ext cx="1546087" cy="879068"/>
            <a:chOff x="2992783" y="2562080"/>
            <a:chExt cx="1546087" cy="879068"/>
          </a:xfrm>
        </p:grpSpPr>
        <p:grpSp>
          <p:nvGrpSpPr>
            <p:cNvPr id="32" name="Group 31"/>
            <p:cNvGrpSpPr/>
            <p:nvPr/>
          </p:nvGrpSpPr>
          <p:grpSpPr>
            <a:xfrm>
              <a:off x="2992783" y="2893383"/>
              <a:ext cx="1546087" cy="547765"/>
              <a:chOff x="2992783" y="2893383"/>
              <a:chExt cx="1546087" cy="5477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992783" y="2893383"/>
                <a:ext cx="1546087" cy="5389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3235741" y="2893383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487533" y="2902219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52577" y="2902219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017620" y="2902219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271619" y="2902219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092174" y="2562080"/>
              <a:ext cx="144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Request Queue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10455" y="3151820"/>
            <a:ext cx="1546087" cy="879068"/>
            <a:chOff x="2992783" y="2286005"/>
            <a:chExt cx="1546087" cy="879068"/>
          </a:xfrm>
        </p:grpSpPr>
        <p:grpSp>
          <p:nvGrpSpPr>
            <p:cNvPr id="36" name="Group 35"/>
            <p:cNvGrpSpPr/>
            <p:nvPr/>
          </p:nvGrpSpPr>
          <p:grpSpPr>
            <a:xfrm>
              <a:off x="2992783" y="2617308"/>
              <a:ext cx="1546087" cy="547765"/>
              <a:chOff x="2992783" y="2617308"/>
              <a:chExt cx="1546087" cy="54776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992783" y="2617308"/>
                <a:ext cx="1546087" cy="5389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235741" y="2617308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487533" y="2626144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52577" y="2626144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017620" y="2626144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271619" y="2626144"/>
                <a:ext cx="0" cy="538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3092174" y="2286005"/>
              <a:ext cx="144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Response Queue</a:t>
              </a:r>
              <a:endParaRPr lang="en-US" sz="1400" dirty="0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3092170" y="2682975"/>
            <a:ext cx="1358351" cy="395959"/>
          </a:xfrm>
          <a:prstGeom prst="rightArrow">
            <a:avLst/>
          </a:prstGeom>
          <a:gradFill>
            <a:gsLst>
              <a:gs pos="0">
                <a:schemeClr val="accent1">
                  <a:tint val="96000"/>
                  <a:satMod val="120000"/>
                  <a:lumMod val="120000"/>
                  <a:alpha val="22000"/>
                </a:schemeClr>
              </a:gs>
              <a:gs pos="100000">
                <a:schemeClr val="accent1">
                  <a:shade val="89000"/>
                  <a:lumMod val="90000"/>
                  <a:alpha val="13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3092172" y="3549393"/>
            <a:ext cx="1358349" cy="395959"/>
          </a:xfrm>
          <a:prstGeom prst="rightArrow">
            <a:avLst/>
          </a:prstGeom>
          <a:gradFill>
            <a:gsLst>
              <a:gs pos="0">
                <a:schemeClr val="accent1">
                  <a:tint val="96000"/>
                  <a:satMod val="120000"/>
                  <a:lumMod val="120000"/>
                  <a:alpha val="22000"/>
                </a:schemeClr>
              </a:gs>
              <a:gs pos="100000">
                <a:schemeClr val="accent1">
                  <a:shade val="89000"/>
                  <a:lumMod val="90000"/>
                  <a:alpha val="13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71629" y="2418538"/>
            <a:ext cx="1027044" cy="17559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 Pool</a:t>
            </a:r>
            <a:endParaRPr lang="en-US" sz="1400" dirty="0"/>
          </a:p>
        </p:txBody>
      </p:sp>
      <p:sp>
        <p:nvSpPr>
          <p:cNvPr id="8" name="Up-Down Arrow 7"/>
          <p:cNvSpPr/>
          <p:nvPr/>
        </p:nvSpPr>
        <p:spPr>
          <a:xfrm>
            <a:off x="2288208" y="4276876"/>
            <a:ext cx="362227" cy="61538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1F8A-7647-344E-BC71-1B713E5427C0}" type="datetime2">
              <a:rPr lang="en-US" smtClean="0"/>
              <a:t>Wednesday 13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</a:t>
            </a:r>
            <a:r>
              <a:rPr lang="en-US" dirty="0" smtClean="0"/>
              <a:t> Middleware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9425" y="2131391"/>
            <a:ext cx="8220739" cy="3136348"/>
            <a:chOff x="459425" y="2131391"/>
            <a:chExt cx="8220739" cy="3136348"/>
          </a:xfrm>
        </p:grpSpPr>
        <p:sp>
          <p:nvSpPr>
            <p:cNvPr id="16" name="Rectangle 15"/>
            <p:cNvSpPr/>
            <p:nvPr/>
          </p:nvSpPr>
          <p:spPr>
            <a:xfrm>
              <a:off x="1921565" y="2131391"/>
              <a:ext cx="5256696" cy="31363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Middleware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59425" y="2975112"/>
              <a:ext cx="1115391" cy="1104348"/>
              <a:chOff x="1380446" y="2142435"/>
              <a:chExt cx="1115391" cy="110434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80446" y="2142435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Client</a:t>
                </a:r>
                <a:endParaRPr lang="en-US" sz="16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477631" y="2228577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Client</a:t>
                </a:r>
                <a:endParaRPr lang="en-US" sz="16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574816" y="2325762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Client</a:t>
                </a:r>
                <a:endParaRPr 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065130" y="2606261"/>
              <a:ext cx="828261" cy="18553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NIO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5130" y="4538870"/>
              <a:ext cx="828261" cy="6405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Buffer Pool</a:t>
              </a:r>
              <a:endParaRPr lang="en-US" sz="1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731032" y="3061254"/>
              <a:ext cx="1115391" cy="1104348"/>
              <a:chOff x="1634435" y="2142435"/>
              <a:chExt cx="1115391" cy="110434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634435" y="2142435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Client</a:t>
                </a:r>
                <a:endParaRPr lang="en-US" sz="14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731620" y="2228577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Client</a:t>
                </a:r>
                <a:endParaRPr lang="en-US" sz="1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828805" y="2325762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Worker</a:t>
                </a:r>
                <a:endParaRPr lang="en-US" sz="14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040782" y="2705652"/>
              <a:ext cx="1027044" cy="17559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DB Connection Pool</a:t>
              </a:r>
              <a:endParaRPr lang="en-US" sz="14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7564773" y="2848621"/>
              <a:ext cx="1115391" cy="148347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992783" y="2440607"/>
              <a:ext cx="1546087" cy="879068"/>
              <a:chOff x="2992783" y="2440607"/>
              <a:chExt cx="1546087" cy="87906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992783" y="2771910"/>
                <a:ext cx="1546087" cy="547765"/>
                <a:chOff x="2992783" y="2771910"/>
                <a:chExt cx="1546087" cy="54776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992783" y="2771910"/>
                  <a:ext cx="1546087" cy="53892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235741" y="2771910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487533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752577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17620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271619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3092174" y="2440607"/>
                <a:ext cx="1446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Request Queue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010455" y="3582497"/>
              <a:ext cx="1546087" cy="879068"/>
              <a:chOff x="2992783" y="2440607"/>
              <a:chExt cx="1546087" cy="87906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992783" y="2771910"/>
                <a:ext cx="1546087" cy="547765"/>
                <a:chOff x="2992783" y="2771910"/>
                <a:chExt cx="1546087" cy="547765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992783" y="2771910"/>
                  <a:ext cx="1546087" cy="53892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235741" y="2771910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487533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752577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017620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271619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3092174" y="2440607"/>
                <a:ext cx="1446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Response Queue</a:t>
                </a:r>
                <a:endParaRPr lang="en-US" sz="1400" dirty="0"/>
              </a:p>
            </p:txBody>
          </p:sp>
        </p:grpSp>
        <p:sp>
          <p:nvSpPr>
            <p:cNvPr id="45" name="Right Arrow 44"/>
            <p:cNvSpPr/>
            <p:nvPr/>
          </p:nvSpPr>
          <p:spPr>
            <a:xfrm>
              <a:off x="3092170" y="2837577"/>
              <a:ext cx="1358351" cy="395959"/>
            </a:xfrm>
            <a:prstGeom prst="rightArrow">
              <a:avLst/>
            </a:prstGeom>
            <a:gradFill>
              <a:gsLst>
                <a:gs pos="0">
                  <a:schemeClr val="accent1">
                    <a:tint val="96000"/>
                    <a:satMod val="120000"/>
                    <a:lumMod val="120000"/>
                    <a:alpha val="22000"/>
                  </a:schemeClr>
                </a:gs>
                <a:gs pos="100000">
                  <a:schemeClr val="accent1">
                    <a:shade val="89000"/>
                    <a:lumMod val="90000"/>
                    <a:alpha val="13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/>
            <p:cNvSpPr/>
            <p:nvPr/>
          </p:nvSpPr>
          <p:spPr>
            <a:xfrm rot="10800000">
              <a:off x="3092172" y="3980070"/>
              <a:ext cx="1358349" cy="395959"/>
            </a:xfrm>
            <a:prstGeom prst="rightArrow">
              <a:avLst/>
            </a:prstGeom>
            <a:gradFill>
              <a:gsLst>
                <a:gs pos="0">
                  <a:schemeClr val="accent1">
                    <a:tint val="96000"/>
                    <a:satMod val="120000"/>
                    <a:lumMod val="120000"/>
                    <a:alpha val="22000"/>
                  </a:schemeClr>
                </a:gs>
                <a:gs pos="100000">
                  <a:schemeClr val="accent1">
                    <a:shade val="89000"/>
                    <a:lumMod val="90000"/>
                    <a:alpha val="13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F410-F04B-1A48-B844-F1EDEDD75244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–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9" y="1444070"/>
            <a:ext cx="7222503" cy="45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(B-Trees)</a:t>
            </a:r>
          </a:p>
          <a:p>
            <a:pPr lvl="1"/>
            <a:r>
              <a:rPr lang="en-US" dirty="0"/>
              <a:t>Queue: </a:t>
            </a:r>
            <a:r>
              <a:rPr lang="en-US" dirty="0" err="1" smtClean="0"/>
              <a:t>client_id</a:t>
            </a:r>
            <a:endParaRPr lang="en-US" dirty="0" smtClean="0"/>
          </a:p>
          <a:p>
            <a:pPr lvl="1"/>
            <a:r>
              <a:rPr lang="en-US" dirty="0"/>
              <a:t>Client: 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Message: </a:t>
            </a:r>
            <a:r>
              <a:rPr lang="en-US" dirty="0" err="1" smtClean="0"/>
              <a:t>queue_id</a:t>
            </a:r>
            <a:r>
              <a:rPr lang="en-US" dirty="0"/>
              <a:t>, </a:t>
            </a:r>
            <a:r>
              <a:rPr lang="en-US" dirty="0" err="1" smtClean="0"/>
              <a:t>prio</a:t>
            </a:r>
            <a:r>
              <a:rPr lang="en-US" dirty="0"/>
              <a:t>, </a:t>
            </a:r>
            <a:r>
              <a:rPr lang="en-US" dirty="0" err="1" smtClean="0"/>
              <a:t>sent_at</a:t>
            </a:r>
            <a:r>
              <a:rPr lang="en-US" dirty="0"/>
              <a:t>, </a:t>
            </a:r>
            <a:r>
              <a:rPr lang="en-US" dirty="0" err="1" smtClean="0"/>
              <a:t>client_sender_id</a:t>
            </a:r>
            <a:r>
              <a:rPr lang="en-US" dirty="0"/>
              <a:t>, context</a:t>
            </a:r>
            <a:endParaRPr lang="en-US" dirty="0" smtClean="0"/>
          </a:p>
          <a:p>
            <a:r>
              <a:rPr lang="en-US" dirty="0" smtClean="0"/>
              <a:t>Stored procedures</a:t>
            </a:r>
          </a:p>
          <a:p>
            <a:pPr lvl="1"/>
            <a:r>
              <a:rPr lang="en-US" dirty="0" err="1" smtClean="0"/>
              <a:t>peekMessage</a:t>
            </a:r>
            <a:endParaRPr lang="en-US" dirty="0" smtClean="0"/>
          </a:p>
          <a:p>
            <a:pPr lvl="1"/>
            <a:r>
              <a:rPr lang="en-US" dirty="0" err="1" smtClean="0"/>
              <a:t>peekMessageForUpdate</a:t>
            </a:r>
            <a:endParaRPr lang="en-US" dirty="0"/>
          </a:p>
          <a:p>
            <a:pPr lvl="2"/>
            <a:r>
              <a:rPr lang="en-US" dirty="0" smtClean="0"/>
              <a:t>Locks a specific record for </a:t>
            </a:r>
            <a:r>
              <a:rPr lang="en-US" dirty="0" err="1" smtClean="0"/>
              <a:t>dequeuing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B5A3-CE31-DD4B-B760-F3FE9D4C310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–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294732"/>
            <a:ext cx="7814733" cy="48314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ClientDto</a:t>
            </a:r>
            <a:r>
              <a:rPr lang="en-US" dirty="0"/>
              <a:t> register(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ClientDto</a:t>
            </a:r>
            <a:r>
              <a:rPr lang="en-US" dirty="0" smtClean="0"/>
              <a:t> </a:t>
            </a:r>
            <a:r>
              <a:rPr lang="en-US" dirty="0" err="1"/>
              <a:t>lookupClient</a:t>
            </a:r>
            <a:r>
              <a:rPr lang="en-US" dirty="0"/>
              <a:t>(String </a:t>
            </a:r>
            <a:r>
              <a:rPr lang="en-US" dirty="0" err="1"/>
              <a:t>clientName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QueueDto</a:t>
            </a:r>
            <a:r>
              <a:rPr lang="en-US" dirty="0" smtClean="0"/>
              <a:t> </a:t>
            </a:r>
            <a:r>
              <a:rPr lang="en-US" dirty="0" err="1"/>
              <a:t>lookupClientQueue</a:t>
            </a:r>
            <a:r>
              <a:rPr lang="en-US" dirty="0"/>
              <a:t>(long </a:t>
            </a:r>
            <a:r>
              <a:rPr lang="en-US" dirty="0" err="1"/>
              <a:t>clientId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QueueDto</a:t>
            </a:r>
            <a:r>
              <a:rPr lang="en-US" dirty="0"/>
              <a:t> </a:t>
            </a:r>
            <a:r>
              <a:rPr lang="en-US" dirty="0" err="1"/>
              <a:t>createQueue</a:t>
            </a:r>
            <a:r>
              <a:rPr lang="en-US" dirty="0"/>
              <a:t>(String </a:t>
            </a:r>
            <a:r>
              <a:rPr lang="en-US" dirty="0" err="1"/>
              <a:t>queueName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QueueDto</a:t>
            </a:r>
            <a:r>
              <a:rPr lang="en-US" dirty="0"/>
              <a:t> </a:t>
            </a:r>
            <a:r>
              <a:rPr lang="en-US" dirty="0" err="1"/>
              <a:t>lookupClientQueue</a:t>
            </a:r>
            <a:r>
              <a:rPr lang="en-US" dirty="0"/>
              <a:t>(String </a:t>
            </a:r>
            <a:r>
              <a:rPr lang="en-US" dirty="0" err="1"/>
              <a:t>queueName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deleteQueue</a:t>
            </a:r>
            <a:r>
              <a:rPr lang="en-US" dirty="0"/>
              <a:t>(long id)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sendMessage</a:t>
            </a:r>
            <a:r>
              <a:rPr lang="en-US" dirty="0"/>
              <a:t>(long </a:t>
            </a:r>
            <a:r>
              <a:rPr lang="en-US" dirty="0" err="1"/>
              <a:t>queueId</a:t>
            </a:r>
            <a:r>
              <a:rPr lang="en-US" dirty="0"/>
              <a:t>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sendMessage</a:t>
            </a:r>
            <a:r>
              <a:rPr lang="en-US" dirty="0"/>
              <a:t>(long[] </a:t>
            </a:r>
            <a:r>
              <a:rPr lang="en-US" dirty="0" err="1"/>
              <a:t>queueIds</a:t>
            </a:r>
            <a:r>
              <a:rPr lang="en-US" dirty="0"/>
              <a:t>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sendMessageToClient</a:t>
            </a:r>
            <a:r>
              <a:rPr lang="en-US" dirty="0"/>
              <a:t>(long </a:t>
            </a:r>
            <a:r>
              <a:rPr lang="en-US" dirty="0" err="1"/>
              <a:t>clientId</a:t>
            </a:r>
            <a:r>
              <a:rPr lang="en-US" dirty="0"/>
              <a:t>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sendRequestToClient</a:t>
            </a:r>
            <a:r>
              <a:rPr lang="en-US" dirty="0"/>
              <a:t>(long client,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sendResponseToClient</a:t>
            </a:r>
            <a:r>
              <a:rPr lang="en-US" dirty="0"/>
              <a:t>(long </a:t>
            </a:r>
            <a:r>
              <a:rPr lang="en-US" dirty="0" err="1"/>
              <a:t>clientId</a:t>
            </a:r>
            <a:r>
              <a:rPr lang="en-US" dirty="0"/>
              <a:t>, long context,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queuesWithPendingMessages</a:t>
            </a:r>
            <a:r>
              <a:rPr lang="en-US" dirty="0"/>
              <a:t>(List&lt;</a:t>
            </a:r>
            <a:r>
              <a:rPr lang="en-US" dirty="0" err="1"/>
              <a:t>QueueDto</a:t>
            </a:r>
            <a:r>
              <a:rPr lang="en-US" dirty="0"/>
              <a:t>&gt; queues,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maxNumQueues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MessageDto</a:t>
            </a:r>
            <a:r>
              <a:rPr lang="en-US" dirty="0"/>
              <a:t> </a:t>
            </a:r>
            <a:r>
              <a:rPr lang="en-US" dirty="0" err="1"/>
              <a:t>peekMessage</a:t>
            </a:r>
            <a:r>
              <a:rPr lang="en-US" dirty="0"/>
              <a:t>(</a:t>
            </a:r>
            <a:r>
              <a:rPr lang="en-US" dirty="0" err="1"/>
              <a:t>MessageQueryInfoDto</a:t>
            </a:r>
            <a:r>
              <a:rPr lang="en-US" dirty="0"/>
              <a:t> </a:t>
            </a:r>
            <a:r>
              <a:rPr lang="en-US" dirty="0" err="1"/>
              <a:t>messageQueryInfo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MessageDto</a:t>
            </a:r>
            <a:r>
              <a:rPr lang="en-US" dirty="0"/>
              <a:t> </a:t>
            </a:r>
            <a:r>
              <a:rPr lang="en-US" dirty="0" err="1"/>
              <a:t>dequeueMessage</a:t>
            </a:r>
            <a:r>
              <a:rPr lang="en-US" dirty="0"/>
              <a:t>(</a:t>
            </a:r>
            <a:r>
              <a:rPr lang="en-US" dirty="0" err="1"/>
              <a:t>MessageQueryInfoDto</a:t>
            </a:r>
            <a:r>
              <a:rPr lang="en-US" dirty="0"/>
              <a:t> </a:t>
            </a:r>
            <a:r>
              <a:rPr lang="en-US" dirty="0" err="1"/>
              <a:t>messageQueryInfo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B5A3-CE31-DD4B-B760-F3FE9D4C310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1780</TotalTime>
  <Words>1020</Words>
  <Application>Microsoft Macintosh PowerPoint</Application>
  <PresentationFormat>On-screen Show (4:3)</PresentationFormat>
  <Paragraphs>372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Waveform</vt:lpstr>
      <vt:lpstr>MLMQ Mat Luke Message Queuing</vt:lpstr>
      <vt:lpstr>Agenda</vt:lpstr>
      <vt:lpstr>Design</vt:lpstr>
      <vt:lpstr>Design – Overview</vt:lpstr>
      <vt:lpstr>Design – Middleware</vt:lpstr>
      <vt:lpstr>Design – Middleware</vt:lpstr>
      <vt:lpstr>Design – Database</vt:lpstr>
      <vt:lpstr>Design – Database</vt:lpstr>
      <vt:lpstr>Design – Interface</vt:lpstr>
      <vt:lpstr>Experiments</vt:lpstr>
      <vt:lpstr>Experiments – Setup</vt:lpstr>
      <vt:lpstr>Experiments – Setup</vt:lpstr>
      <vt:lpstr>Experiments – Setup</vt:lpstr>
      <vt:lpstr>Experiments – Setup</vt:lpstr>
      <vt:lpstr>Experiments – Sequential Test</vt:lpstr>
      <vt:lpstr>Experiments – Parallel Tests</vt:lpstr>
      <vt:lpstr>Experiments – Summary</vt:lpstr>
      <vt:lpstr>Experiments – Summary: Features</vt:lpstr>
      <vt:lpstr>Experiments – Summary: Primary Features</vt:lpstr>
      <vt:lpstr>Experiments – Results: 2k Test</vt:lpstr>
      <vt:lpstr>Experiments – Results: 2k Test</vt:lpstr>
      <vt:lpstr>Experiments – Results</vt:lpstr>
      <vt:lpstr>Experiments – Results</vt:lpstr>
      <vt:lpstr>Experiments – Results</vt:lpstr>
      <vt:lpstr>Experiments – 2h Trace</vt:lpstr>
      <vt:lpstr>Experiments – 2h Trace</vt:lpstr>
      <vt:lpstr>Lessons Learned about the System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</dc:title>
  <dc:creator>Lukas Elmer</dc:creator>
  <cp:lastModifiedBy>Lukas Elmer</cp:lastModifiedBy>
  <cp:revision>123</cp:revision>
  <dcterms:created xsi:type="dcterms:W3CDTF">2013-11-11T17:38:36Z</dcterms:created>
  <dcterms:modified xsi:type="dcterms:W3CDTF">2013-11-12T23:20:15Z</dcterms:modified>
</cp:coreProperties>
</file>