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66" r:id="rId7"/>
    <p:sldId id="267" r:id="rId8"/>
    <p:sldId id="268" r:id="rId9"/>
    <p:sldId id="269" r:id="rId10"/>
    <p:sldId id="259" r:id="rId11"/>
    <p:sldId id="270" r:id="rId12"/>
    <p:sldId id="271" r:id="rId13"/>
    <p:sldId id="260" r:id="rId14"/>
    <p:sldId id="272" r:id="rId15"/>
    <p:sldId id="261" r:id="rId16"/>
    <p:sldId id="273" r:id="rId17"/>
    <p:sldId id="274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FC3B-B7FA-4056-8550-C2044E1A1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861A1-2408-4B4A-9F0A-51E8ADFD1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B3C67-4062-40E8-8549-B7CB8532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E25F-D64A-4E14-BE6D-1E099806D53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EE729-DB4A-4DC7-B510-570A7BFB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55345-8088-4934-A333-4A1F5EE3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F896-57FF-479D-9C69-842891D8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3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0291-4D2B-4283-AFF1-18D000CD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93D61-0858-41F1-A4F1-DE34FBFF3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69C55-5F4E-494B-A927-933183E5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E25F-D64A-4E14-BE6D-1E099806D53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409AC-909E-40B2-AFAA-8BB5A980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CE940-8F24-4C09-9AD5-7A5CCB37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F896-57FF-479D-9C69-842891D8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4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F8F55-68D3-4B3B-A63F-C5B332E78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D2662-A8EC-4895-8B35-67E8BDFEB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B3D40-0BA2-440C-99F2-2390A93B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E25F-D64A-4E14-BE6D-1E099806D53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6E09F-1EDF-49FE-B8BA-21DD7BE1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23570-6C79-4A1C-A770-190CAE51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F896-57FF-479D-9C69-842891D8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1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0ABD-A4B8-4C2F-8D0B-B5DF4887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F77C4-8569-408B-A1B6-305265AE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3CF4A-BA7D-4DF2-8666-79C63099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E25F-D64A-4E14-BE6D-1E099806D53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D9C36-FBF1-4785-B281-6EDF090C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F700-4BE8-4D6D-BCA2-DF84BD13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F896-57FF-479D-9C69-842891D8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6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AD67-B5ED-4B4B-B63D-32BD0BD5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D36AE-9000-4083-97B2-14EF2F589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D41E-D2BC-4D39-933B-4B94AC03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E25F-D64A-4E14-BE6D-1E099806D53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D8B35-4431-46F5-8315-7B1D1E42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AA23F-D13C-46F5-8BB7-3EAF9F25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F896-57FF-479D-9C69-842891D8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EFA8-A5A1-45A4-9641-325A7382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FE17-7718-43C5-911C-2B01305B8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79AD8-B3AB-4606-923E-A3DA82461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D7A64-882D-4F55-8C62-386F0BC9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E25F-D64A-4E14-BE6D-1E099806D53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A8192-271A-458C-B431-AB3C2F07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44631-FFA7-4654-A8BC-203D197B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F896-57FF-479D-9C69-842891D8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F3D1-5827-4768-AE10-9F7DB453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57D47-11A2-47B9-991A-6442A7C09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C36C0-3C8F-4086-944A-B32BE4B8D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AEC3C-737E-45A3-8A83-543584DDF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0229D-08A6-4E54-9548-5E3A0A7E6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6A949-998A-4002-9619-A0295B50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E25F-D64A-4E14-BE6D-1E099806D53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FF82F-F289-48E7-A6F5-065D45C0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1E9E9-7548-41D0-8326-6EC27877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F896-57FF-479D-9C69-842891D8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BCF0-C8AD-4303-9E89-459AA8C2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CEF27-5D1A-4CAB-959D-88F258F5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E25F-D64A-4E14-BE6D-1E099806D53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87A98-31E3-4E8B-8016-23DB0F27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E4760-3301-441E-B311-7F0DE472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F896-57FF-479D-9C69-842891D8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9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90A2B-54D6-4403-B390-517A02FE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E25F-D64A-4E14-BE6D-1E099806D53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2DBA0-16DB-4A83-98ED-8A1CD908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50953-38F6-4152-B53F-EAC80FED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F896-57FF-479D-9C69-842891D8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9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C06F-D223-4F2D-8009-13FDC0B3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B5FD-C4F2-41B3-B26A-9D8AFA0E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5B77A-0C45-4F81-9BD0-FF8BDA133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66025-ADF6-4C5D-A8BA-8C5A9DF1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E25F-D64A-4E14-BE6D-1E099806D53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09F5F-B1A0-4F50-B7D7-8B555D56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706D8-C52D-442D-A402-1643D585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F896-57FF-479D-9C69-842891D8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8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7FD0-90B8-450B-9770-E2205C22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DCDD8-3C84-4E6F-AE51-28CEE8B13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59042-F01E-4E30-8A08-5C976D907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FACC5-1A14-45E7-918C-BB2D113D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E25F-D64A-4E14-BE6D-1E099806D53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CC782-B681-466E-82A6-755A0258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A716A-D6E4-4D84-8A39-E53AE1E4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F896-57FF-479D-9C69-842891D8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4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72686-2429-40B7-8EFA-15ECBEED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A19A1-92D2-4144-8454-CFAF923DA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AD16-55DB-4AC7-8A46-7363D3943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2E25F-D64A-4E14-BE6D-1E099806D53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F20FB-152B-4BAA-8CD0-9E8355956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D8AF5-4975-4641-8285-7FA0E300A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1F896-57FF-479D-9C69-842891D8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0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6/draw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9FAC-E3BD-46B0-89BE-DC7A50F07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Marvel Social Network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6CD1D-86A1-4443-A86C-F9BD4BCE4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Jianfei Gao</a:t>
            </a:r>
          </a:p>
          <a:p>
            <a:r>
              <a:rPr lang="en-US" dirty="0"/>
              <a:t>2018/12/06</a:t>
            </a:r>
          </a:p>
        </p:txBody>
      </p:sp>
    </p:spTree>
    <p:extLst>
      <p:ext uri="{BB962C8B-B14F-4D97-AF65-F5344CB8AC3E}">
        <p14:creationId xmlns:p14="http://schemas.microsoft.com/office/powerpoint/2010/main" val="335067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744A-B823-4B57-9D84-E7BA06AD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Visualize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6C3B-7C19-4A29-A420-0DFF7395A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Target: For a Marvel Comic Universe freshman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dirty="0"/>
              <a:t>If he/she is interested in specific heroes, what is recommended items (both heroes and comics) should he/she know.</a:t>
            </a:r>
          </a:p>
          <a:p>
            <a:endParaRPr lang="en-US" dirty="0"/>
          </a:p>
          <a:p>
            <a:r>
              <a:rPr lang="en-US" dirty="0"/>
              <a:t>Key Idea: </a:t>
            </a:r>
            <a:r>
              <a:rPr lang="en-US" dirty="0">
                <a:solidFill>
                  <a:schemeClr val="bg1"/>
                </a:solidFill>
              </a:rPr>
              <a:t>Visualize Graph Relationship (Edge) Strength</a:t>
            </a:r>
          </a:p>
          <a:p>
            <a:r>
              <a:rPr lang="en-US" dirty="0"/>
              <a:t>Geometry: </a:t>
            </a:r>
            <a:r>
              <a:rPr lang="en-US" dirty="0">
                <a:solidFill>
                  <a:schemeClr val="bg1"/>
                </a:solidFill>
              </a:rPr>
              <a:t>Width, Saturation.</a:t>
            </a:r>
          </a:p>
          <a:p>
            <a:r>
              <a:rPr lang="en-US" dirty="0"/>
              <a:t>Quantify Strength: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Hero2Hero: Number of times appearing in the same volume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Hero2Comic: 1 / Degree of comic node</a:t>
            </a:r>
          </a:p>
        </p:txBody>
      </p:sp>
    </p:spTree>
    <p:extLst>
      <p:ext uri="{BB962C8B-B14F-4D97-AF65-F5344CB8AC3E}">
        <p14:creationId xmlns:p14="http://schemas.microsoft.com/office/powerpoint/2010/main" val="1547671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744A-B823-4B57-9D84-E7BA06AD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Visualize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6C3B-7C19-4A29-A420-0DFF7395A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Target: For a Marvel Comic Universe freshman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dirty="0"/>
              <a:t>If he/she is interested in specific heroes, what is recommended items (both heroes and comics) should he/she know.</a:t>
            </a:r>
          </a:p>
          <a:p>
            <a:endParaRPr lang="en-US" dirty="0"/>
          </a:p>
          <a:p>
            <a:r>
              <a:rPr lang="en-US" dirty="0"/>
              <a:t>Key Idea: Visualize Graph Relationship (Edge) Strength</a:t>
            </a:r>
          </a:p>
          <a:p>
            <a:r>
              <a:rPr lang="en-US" dirty="0"/>
              <a:t>Geometry: </a:t>
            </a:r>
            <a:r>
              <a:rPr lang="en-US" dirty="0">
                <a:solidFill>
                  <a:schemeClr val="bg1"/>
                </a:solidFill>
              </a:rPr>
              <a:t>Width, Saturation.</a:t>
            </a:r>
          </a:p>
          <a:p>
            <a:r>
              <a:rPr lang="en-US" dirty="0"/>
              <a:t>Quantify Strength: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Hero2Hero: Number of times appearing in the same volume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Hero2Comic: 1 / Degree of comic node</a:t>
            </a:r>
          </a:p>
        </p:txBody>
      </p:sp>
    </p:spTree>
    <p:extLst>
      <p:ext uri="{BB962C8B-B14F-4D97-AF65-F5344CB8AC3E}">
        <p14:creationId xmlns:p14="http://schemas.microsoft.com/office/powerpoint/2010/main" val="398871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744A-B823-4B57-9D84-E7BA06AD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Visualize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6C3B-7C19-4A29-A420-0DFF7395A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Target: For a Marvel Comic Universe freshman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dirty="0"/>
              <a:t>If he/she is interested in specific heroes, what is recommended items (both heroes and comics) should he/she know.</a:t>
            </a:r>
          </a:p>
          <a:p>
            <a:endParaRPr lang="en-US" dirty="0"/>
          </a:p>
          <a:p>
            <a:r>
              <a:rPr lang="en-US" dirty="0"/>
              <a:t>Key Idea: Visualize Graph Relationship (Edge) Strength</a:t>
            </a:r>
          </a:p>
          <a:p>
            <a:r>
              <a:rPr lang="en-US" dirty="0"/>
              <a:t>Geometry: </a:t>
            </a:r>
            <a:r>
              <a:rPr lang="en-US" dirty="0">
                <a:solidFill>
                  <a:srgbClr val="00B0F0"/>
                </a:solidFill>
              </a:rPr>
              <a:t>Width, Saturation</a:t>
            </a:r>
            <a:r>
              <a:rPr lang="en-US" dirty="0"/>
              <a:t>.</a:t>
            </a:r>
          </a:p>
          <a:p>
            <a:r>
              <a:rPr lang="en-US" dirty="0"/>
              <a:t>Quantify Strength:</a:t>
            </a:r>
          </a:p>
          <a:p>
            <a:pPr lvl="1"/>
            <a:r>
              <a:rPr lang="en-US" dirty="0"/>
              <a:t>Hero2Hero:</a:t>
            </a:r>
            <a:r>
              <a:rPr lang="en-US" dirty="0">
                <a:solidFill>
                  <a:srgbClr val="00B0F0"/>
                </a:solidFill>
              </a:rPr>
              <a:t> Number of times appearing in the same volume</a:t>
            </a:r>
          </a:p>
          <a:p>
            <a:pPr lvl="1"/>
            <a:r>
              <a:rPr lang="en-US" dirty="0"/>
              <a:t>Hero2Comic:</a:t>
            </a:r>
            <a:r>
              <a:rPr lang="en-US" dirty="0">
                <a:solidFill>
                  <a:srgbClr val="00B0F0"/>
                </a:solidFill>
              </a:rPr>
              <a:t> 1 / Degree of comic node</a:t>
            </a:r>
          </a:p>
        </p:txBody>
      </p:sp>
    </p:spTree>
    <p:extLst>
      <p:ext uri="{BB962C8B-B14F-4D97-AF65-F5344CB8AC3E}">
        <p14:creationId xmlns:p14="http://schemas.microsoft.com/office/powerpoint/2010/main" val="2035309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723D-E4F1-4A05-AEF5-3F17CEE8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39B2-F5E6-402C-AB46-0B17FCA16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care for comics/heroes (related to selected hero)</a:t>
            </a:r>
          </a:p>
          <a:p>
            <a:pPr lvl="1"/>
            <a:r>
              <a:rPr lang="en-US" dirty="0"/>
              <a:t>Filter Comic/Hero Nodes, Appear/Know Edges.</a:t>
            </a:r>
          </a:p>
          <a:p>
            <a:r>
              <a:rPr lang="en-US" dirty="0">
                <a:solidFill>
                  <a:schemeClr val="bg1"/>
                </a:solidFill>
              </a:rPr>
              <a:t>Only want to know limited number of comics/heroes (related to selected hero)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Filter Nodes &amp; Edges By Importance &amp; Strength.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 Selected Node, Show Importance &amp; Strength distributions of its related Nodes &amp; Edges.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Support advanced filter from above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1139333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723D-E4F1-4A05-AEF5-3F17CEE8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39B2-F5E6-402C-AB46-0B17FCA16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Only care for comics/heroes (related to selected hero)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Filter Comic/Hero Nodes, Appear/Know Edges.</a:t>
            </a:r>
          </a:p>
          <a:p>
            <a:r>
              <a:rPr lang="en-US" dirty="0"/>
              <a:t>Only want to know limited number of comics/heroes (related to selected hero)</a:t>
            </a:r>
          </a:p>
          <a:p>
            <a:pPr lvl="1"/>
            <a:r>
              <a:rPr lang="en-US" dirty="0"/>
              <a:t>Filter Nodes &amp; Edges By Importance &amp; Strength.</a:t>
            </a:r>
          </a:p>
          <a:p>
            <a:pPr lvl="1"/>
            <a:r>
              <a:rPr lang="en-US" dirty="0"/>
              <a:t>For Selected Node, Show Importance &amp; Strength distributions of its related Nodes &amp; Edges.</a:t>
            </a:r>
          </a:p>
          <a:p>
            <a:pPr lvl="1"/>
            <a:r>
              <a:rPr lang="en-US" dirty="0"/>
              <a:t>Support advanced filter from above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1906810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D272-BB02-4FF0-A6B9-E21FDA56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0AA6E-7C97-48D3-9607-862D988AC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find a specific hero/comic</a:t>
            </a:r>
          </a:p>
          <a:p>
            <a:pPr lvl="1"/>
            <a:r>
              <a:rPr lang="en-US" dirty="0"/>
              <a:t>Support Searching By A Hero or Comic Name; Robust For Missing and Typo.</a:t>
            </a:r>
          </a:p>
          <a:p>
            <a:r>
              <a:rPr lang="en-US" dirty="0">
                <a:solidFill>
                  <a:schemeClr val="bg1"/>
                </a:solidFill>
              </a:rPr>
              <a:t>Who is the hero/comic I just selected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Support Google Image Search Based On Keywords “Marvel” + Hero/Comic Name</a:t>
            </a:r>
          </a:p>
        </p:txBody>
      </p:sp>
    </p:spTree>
    <p:extLst>
      <p:ext uri="{BB962C8B-B14F-4D97-AF65-F5344CB8AC3E}">
        <p14:creationId xmlns:p14="http://schemas.microsoft.com/office/powerpoint/2010/main" val="3055784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D272-BB02-4FF0-A6B9-E21FDA56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0AA6E-7C97-48D3-9607-862D988AC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How to find a specific hero/comic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Support Searching By A Hero or Comic Name; Robust For Missing and Typo.</a:t>
            </a:r>
          </a:p>
          <a:p>
            <a:r>
              <a:rPr lang="en-US" dirty="0"/>
              <a:t>Who is the hero/comic I just selected</a:t>
            </a:r>
          </a:p>
          <a:p>
            <a:pPr lvl="1"/>
            <a:r>
              <a:rPr lang="en-US" dirty="0"/>
              <a:t>Support Google Image Search Based On Keywords “Marvel” + Hero/Comic Name</a:t>
            </a:r>
          </a:p>
        </p:txBody>
      </p:sp>
    </p:spTree>
    <p:extLst>
      <p:ext uri="{BB962C8B-B14F-4D97-AF65-F5344CB8AC3E}">
        <p14:creationId xmlns:p14="http://schemas.microsoft.com/office/powerpoint/2010/main" val="142490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D272-BB02-4FF0-A6B9-E21FDA56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0AA6E-7C97-48D3-9607-862D988AC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How to find a specific hero/comic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Support Searching By A Hero or Comic Name; Robust For Missing and Typo.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Who is the hero/comic I just selected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Support Google Image Search Based On Keywords “Marvel” + Hero/Comic Name</a:t>
            </a:r>
          </a:p>
          <a:p>
            <a:r>
              <a:rPr lang="en-US" dirty="0"/>
              <a:t>Want information from the whole real dataset</a:t>
            </a:r>
          </a:p>
          <a:p>
            <a:pPr lvl="1"/>
            <a:r>
              <a:rPr lang="en-US" dirty="0"/>
              <a:t>Annotate Real Information Aside</a:t>
            </a:r>
          </a:p>
        </p:txBody>
      </p:sp>
    </p:spTree>
    <p:extLst>
      <p:ext uri="{BB962C8B-B14F-4D97-AF65-F5344CB8AC3E}">
        <p14:creationId xmlns:p14="http://schemas.microsoft.com/office/powerpoint/2010/main" val="1964486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7F0F-2B1A-4F9B-A25A-87447D6B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2241-84FD-43E3-81E3-B08E10D8E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http://localhost:5006/draw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19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A5ED-9B4E-41DF-B98C-606A1DF6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C3725-5FA7-43CE-A3D6-02DC73534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is irregularly noisy.</a:t>
            </a:r>
          </a:p>
          <a:p>
            <a:pPr lvl="1"/>
            <a:r>
              <a:rPr lang="en-US" dirty="0"/>
              <a:t>“IRONMAN VI” and “IRONMAN IV” are different heroes, “SPIDER-MAN/PETER PAR” and “SPIDER-MAN/PETER PARKER” are the same hero. But they have same nearly the same similarities.</a:t>
            </a:r>
          </a:p>
          <a:p>
            <a:r>
              <a:rPr lang="en-US" dirty="0"/>
              <a:t>Dataset is too large to visualize</a:t>
            </a:r>
          </a:p>
          <a:p>
            <a:pPr lvl="1"/>
            <a:r>
              <a:rPr lang="en-US" dirty="0"/>
              <a:t>Only keep the largest and smallest several nodes and edges to visualize.</a:t>
            </a:r>
          </a:p>
          <a:p>
            <a:r>
              <a:rPr lang="en-US" dirty="0"/>
              <a:t>Bokeh document is poorly designed.</a:t>
            </a:r>
          </a:p>
          <a:p>
            <a:r>
              <a:rPr lang="en-US" dirty="0"/>
              <a:t>Finding the current way to design sophisticated interactions without JS is a time-killer.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7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3842-914F-4325-A359-4E841373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2F21-D468-4A6C-984A-000320A40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Dataset: 2 Graphs with Sharing Nodes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two Marvel comic characters (heroes) know each other.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a Marvel comic hero appears in a volume of Marvel comic.</a:t>
            </a:r>
          </a:p>
          <a:p>
            <a:r>
              <a:rPr lang="en-US" dirty="0"/>
              <a:t>Target/Power: For a Marvel Comic Universe freshman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Which hero should he/she know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Which volume of Marvel comic should he/she read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If he/she is interested in specific heroes, what is recommended items (both heroes and comics) should he/she know.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 want to see the solo a specific hero/the ensemble of a bench of heroes.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How about the teammate relationships between heroes.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Who is social? Who is the priority of the author?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3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3842-914F-4325-A359-4E841373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2F21-D468-4A6C-984A-000320A40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Dataset: 2 Graphs with Sharing Nodes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two Marvel comic characters (heroes) know each other.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a Marvel comic hero appears in a volume of Marvel comic.</a:t>
            </a:r>
          </a:p>
          <a:p>
            <a:r>
              <a:rPr lang="en-US" dirty="0"/>
              <a:t>Target/Power: For a Marvel Comic Universe Freshman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Which hero should he/she know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Which volume of Marvel comic should he/she read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he/she is interested in specific heroes, what is recommended items (both heroes and comics) should he/she know.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 want to see the solo a specific hero/the ensemble of a bench of heroes.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How about the teammate relationships between heroes.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Who is social? Who is the priority of the author?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90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3842-914F-4325-A359-4E841373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2F21-D468-4A6C-984A-000320A40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Dataset: 2 Graphs with Sharing Nodes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two Marvel comic characters (heroes) know each other.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a Marvel comic hero appears in a volume of Marvel comic.</a:t>
            </a:r>
          </a:p>
          <a:p>
            <a:r>
              <a:rPr lang="en-US" dirty="0"/>
              <a:t>Target/Power: For a Marvel Comic Universe freshman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Which hero should he/she know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Which volume of Marvel comic should he/she read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he/she is interested in specific heroes, what is recommended items (both heroes and comics) should he/she know.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 want to see the solo a specific hero/the ensemble of a bench of heroes.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How about the teammate relationships between heroes.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Who is social? Who is the priority of the author?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9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744A-B823-4B57-9D84-E7BA06AD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Visualize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6C3B-7C19-4A29-A420-0DFF7395A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Target: For a Marvel Comic Universe freshman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Which hero should he/she know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Which volume of Marvel comic should he/she read</a:t>
            </a:r>
          </a:p>
          <a:p>
            <a:endParaRPr lang="en-US" dirty="0"/>
          </a:p>
          <a:p>
            <a:r>
              <a:rPr lang="en-US" dirty="0"/>
              <a:t>Key Idea: </a:t>
            </a:r>
            <a:r>
              <a:rPr lang="en-US" dirty="0">
                <a:solidFill>
                  <a:schemeClr val="bg1"/>
                </a:solidFill>
              </a:rPr>
              <a:t>Visualize Graph Node Importance</a:t>
            </a:r>
          </a:p>
          <a:p>
            <a:r>
              <a:rPr lang="en-US" dirty="0"/>
              <a:t>Geometry: </a:t>
            </a:r>
            <a:r>
              <a:rPr lang="en-US" dirty="0">
                <a:solidFill>
                  <a:schemeClr val="bg1"/>
                </a:solidFill>
              </a:rPr>
              <a:t>Shape, Size, Color.</a:t>
            </a:r>
          </a:p>
          <a:p>
            <a:r>
              <a:rPr lang="en-US" dirty="0"/>
              <a:t>Quantify Importance: </a:t>
            </a:r>
            <a:r>
              <a:rPr lang="en-US" dirty="0">
                <a:solidFill>
                  <a:schemeClr val="bg1"/>
                </a:solidFill>
              </a:rPr>
              <a:t>Hero/Comic, Node Degree, Node PageRank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Separated node degree for two types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Comic node relationships are missing; Comic node PageRank is not accurate, use sum of related hero node PageRank</a:t>
            </a:r>
          </a:p>
        </p:txBody>
      </p:sp>
    </p:spTree>
    <p:extLst>
      <p:ext uri="{BB962C8B-B14F-4D97-AF65-F5344CB8AC3E}">
        <p14:creationId xmlns:p14="http://schemas.microsoft.com/office/powerpoint/2010/main" val="309238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744A-B823-4B57-9D84-E7BA06AD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Visualize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6C3B-7C19-4A29-A420-0DFF7395A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Target: For a Marvel Comic Universe freshman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Which hero should he/she know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Which volume of Marvel comic should he/she read</a:t>
            </a:r>
          </a:p>
          <a:p>
            <a:endParaRPr lang="en-US" dirty="0"/>
          </a:p>
          <a:p>
            <a:r>
              <a:rPr lang="en-US" dirty="0"/>
              <a:t>Key Idea: Visualize Graph Node Importance</a:t>
            </a:r>
          </a:p>
          <a:p>
            <a:r>
              <a:rPr lang="en-US" dirty="0"/>
              <a:t>Geometry: </a:t>
            </a:r>
            <a:r>
              <a:rPr lang="en-US" dirty="0">
                <a:solidFill>
                  <a:schemeClr val="bg1"/>
                </a:solidFill>
              </a:rPr>
              <a:t>Shape, Size, Color.</a:t>
            </a:r>
          </a:p>
          <a:p>
            <a:r>
              <a:rPr lang="en-US" dirty="0"/>
              <a:t>Quantify Importance: </a:t>
            </a:r>
            <a:r>
              <a:rPr lang="en-US" dirty="0">
                <a:solidFill>
                  <a:schemeClr val="bg1"/>
                </a:solidFill>
              </a:rPr>
              <a:t>Hero/Comic, Node Degree, Node PageRank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Separated node degree for two types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Comic node relationships are missing; Comic node PageRank is not accurate, use sum of related hero node PageRank</a:t>
            </a:r>
          </a:p>
        </p:txBody>
      </p:sp>
    </p:spTree>
    <p:extLst>
      <p:ext uri="{BB962C8B-B14F-4D97-AF65-F5344CB8AC3E}">
        <p14:creationId xmlns:p14="http://schemas.microsoft.com/office/powerpoint/2010/main" val="314770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744A-B823-4B57-9D84-E7BA06AD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Visualize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6C3B-7C19-4A29-A420-0DFF7395A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Target: For a Marvel Comic Universe freshman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Which hero should he/she know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Which volume of Marvel comic should he/she read</a:t>
            </a:r>
          </a:p>
          <a:p>
            <a:endParaRPr lang="en-US" dirty="0"/>
          </a:p>
          <a:p>
            <a:r>
              <a:rPr lang="en-US" dirty="0"/>
              <a:t>Key Idea: Visualize Graph Node Importance</a:t>
            </a:r>
          </a:p>
          <a:p>
            <a:r>
              <a:rPr lang="en-US" dirty="0"/>
              <a:t>Geometry: </a:t>
            </a:r>
            <a:r>
              <a:rPr lang="en-US" dirty="0">
                <a:solidFill>
                  <a:srgbClr val="00B0F0"/>
                </a:solidFill>
              </a:rPr>
              <a:t>Shape</a:t>
            </a:r>
            <a:r>
              <a:rPr lang="en-US" dirty="0">
                <a:solidFill>
                  <a:schemeClr val="bg1"/>
                </a:solidFill>
              </a:rPr>
              <a:t>, Size, Color.</a:t>
            </a:r>
          </a:p>
          <a:p>
            <a:r>
              <a:rPr lang="en-US" dirty="0"/>
              <a:t>Quantify Importance: </a:t>
            </a:r>
            <a:r>
              <a:rPr lang="en-US" dirty="0">
                <a:solidFill>
                  <a:srgbClr val="00B0F0"/>
                </a:solidFill>
              </a:rPr>
              <a:t>Hero/Comic</a:t>
            </a:r>
            <a:r>
              <a:rPr lang="en-US" dirty="0">
                <a:solidFill>
                  <a:schemeClr val="bg1"/>
                </a:solidFill>
              </a:rPr>
              <a:t>, Node Degree, Node PageRank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Separated node degree for two types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Comic node relationships are missing; Comic node PageRank is not accurate, use sum of related hero node PageRank</a:t>
            </a:r>
          </a:p>
        </p:txBody>
      </p:sp>
    </p:spTree>
    <p:extLst>
      <p:ext uri="{BB962C8B-B14F-4D97-AF65-F5344CB8AC3E}">
        <p14:creationId xmlns:p14="http://schemas.microsoft.com/office/powerpoint/2010/main" val="243246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744A-B823-4B57-9D84-E7BA06AD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Visualize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6C3B-7C19-4A29-A420-0DFF7395A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Target: For a Marvel Comic Universe freshman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Which hero should he/she know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Which volume of Marvel comic should he/she read</a:t>
            </a:r>
          </a:p>
          <a:p>
            <a:endParaRPr lang="en-US" dirty="0"/>
          </a:p>
          <a:p>
            <a:r>
              <a:rPr lang="en-US" dirty="0"/>
              <a:t>Key Idea: Visualize Graph Node Importance</a:t>
            </a:r>
          </a:p>
          <a:p>
            <a:r>
              <a:rPr lang="en-US" dirty="0"/>
              <a:t>Geometry: </a:t>
            </a:r>
            <a:r>
              <a:rPr lang="en-US" dirty="0">
                <a:solidFill>
                  <a:srgbClr val="00B0F0"/>
                </a:solidFill>
              </a:rPr>
              <a:t>Shape</a:t>
            </a:r>
            <a:r>
              <a:rPr lang="en-US" dirty="0"/>
              <a:t>,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Color</a:t>
            </a:r>
            <a:r>
              <a:rPr lang="en-US" dirty="0">
                <a:solidFill>
                  <a:schemeClr val="bg1"/>
                </a:solidFill>
              </a:rPr>
              <a:t>, Color.</a:t>
            </a:r>
          </a:p>
          <a:p>
            <a:r>
              <a:rPr lang="en-US" dirty="0"/>
              <a:t>Quantify Importance: </a:t>
            </a:r>
            <a:r>
              <a:rPr lang="en-US" dirty="0">
                <a:solidFill>
                  <a:srgbClr val="00B0F0"/>
                </a:solidFill>
              </a:rPr>
              <a:t>Hero/Comic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Node Degree</a:t>
            </a:r>
            <a:r>
              <a:rPr lang="en-US" dirty="0">
                <a:solidFill>
                  <a:schemeClr val="bg1"/>
                </a:solidFill>
              </a:rPr>
              <a:t>, Node PageRank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Separated node color for two types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Comic node relationships are missing; Comic node PageRank is not accurate, use sum of related hero node PageRank</a:t>
            </a:r>
          </a:p>
        </p:txBody>
      </p:sp>
    </p:spTree>
    <p:extLst>
      <p:ext uri="{BB962C8B-B14F-4D97-AF65-F5344CB8AC3E}">
        <p14:creationId xmlns:p14="http://schemas.microsoft.com/office/powerpoint/2010/main" val="396125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744A-B823-4B57-9D84-E7BA06AD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Visualize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6C3B-7C19-4A29-A420-0DFF7395A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Target: For a Marvel Comic Universe freshman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Which hero should he/she know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Which volume of Marvel comic should he/she read</a:t>
            </a:r>
          </a:p>
          <a:p>
            <a:endParaRPr lang="en-US" dirty="0"/>
          </a:p>
          <a:p>
            <a:r>
              <a:rPr lang="en-US" dirty="0"/>
              <a:t>Key Idea: Visualize Graph Node Importance</a:t>
            </a:r>
          </a:p>
          <a:p>
            <a:r>
              <a:rPr lang="en-US" dirty="0"/>
              <a:t>Geometry: </a:t>
            </a:r>
            <a:r>
              <a:rPr lang="en-US" dirty="0">
                <a:solidFill>
                  <a:srgbClr val="00B0F0"/>
                </a:solidFill>
              </a:rPr>
              <a:t>Shape</a:t>
            </a:r>
            <a:r>
              <a:rPr lang="en-US" dirty="0"/>
              <a:t>,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Color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Size</a:t>
            </a:r>
            <a:r>
              <a:rPr lang="en-US" dirty="0"/>
              <a:t>.</a:t>
            </a:r>
          </a:p>
          <a:p>
            <a:r>
              <a:rPr lang="en-US" dirty="0"/>
              <a:t>Quantify Importance: </a:t>
            </a:r>
            <a:r>
              <a:rPr lang="en-US" dirty="0">
                <a:solidFill>
                  <a:srgbClr val="00B0F0"/>
                </a:solidFill>
              </a:rPr>
              <a:t>Hero/Comic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Node Degree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Node PageRank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>
                <a:solidFill>
                  <a:srgbClr val="FFC000"/>
                </a:solidFill>
              </a:rPr>
              <a:t>Separated node color for two types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Comic node relationships are missing; Comic node PageRank is not accurate, use sum of related hero node PageRank</a:t>
            </a:r>
          </a:p>
        </p:txBody>
      </p:sp>
    </p:spTree>
    <p:extLst>
      <p:ext uri="{BB962C8B-B14F-4D97-AF65-F5344CB8AC3E}">
        <p14:creationId xmlns:p14="http://schemas.microsoft.com/office/powerpoint/2010/main" val="344749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1415</Words>
  <Application>Microsoft Office PowerPoint</Application>
  <PresentationFormat>Widescreen</PresentationFormat>
  <Paragraphs>153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Marvel Social Network Visualization</vt:lpstr>
      <vt:lpstr>Dataset And Target</vt:lpstr>
      <vt:lpstr>Dataset And Target</vt:lpstr>
      <vt:lpstr>Dataset And Target</vt:lpstr>
      <vt:lpstr>How to Visualize</vt:lpstr>
      <vt:lpstr>How to Visualize</vt:lpstr>
      <vt:lpstr>How to Visualize</vt:lpstr>
      <vt:lpstr>How to Visualize</vt:lpstr>
      <vt:lpstr>How to Visualize</vt:lpstr>
      <vt:lpstr>How to Visualize</vt:lpstr>
      <vt:lpstr>How to Visualize</vt:lpstr>
      <vt:lpstr>How to Visualize</vt:lpstr>
      <vt:lpstr>How to Interact</vt:lpstr>
      <vt:lpstr>How to Interact</vt:lpstr>
      <vt:lpstr>How to Interact</vt:lpstr>
      <vt:lpstr>How to Interact</vt:lpstr>
      <vt:lpstr>How to Interact</vt:lpstr>
      <vt:lpstr>Real-time Demo</vt:lpstr>
      <vt:lpstr>Trouble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Marvel Social Network Visualization</dc:title>
  <dc:creator>剑飞 高</dc:creator>
  <cp:lastModifiedBy>剑飞 高</cp:lastModifiedBy>
  <cp:revision>67</cp:revision>
  <dcterms:created xsi:type="dcterms:W3CDTF">2018-12-06T02:52:43Z</dcterms:created>
  <dcterms:modified xsi:type="dcterms:W3CDTF">2018-12-06T04:39:28Z</dcterms:modified>
</cp:coreProperties>
</file>