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83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5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6E93B-DB78-4AB6-825E-90C7C50EA560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C16CF-4CB6-49ED-A3D2-20004F37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44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16CF-4CB6-49ED-A3D2-20004F37C0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790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16CF-4CB6-49ED-A3D2-20004F37C0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7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2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9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85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3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5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2D84B-F789-412C-B765-B38D6835F10D}" type="datetimeFigureOut">
              <a:rPr lang="zh-CN" altLang="en-US" smtClean="0"/>
              <a:t>2016/7/28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D426-28B8-4707-B627-7485FBB93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0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讲演者：高志远</a:t>
            </a:r>
          </a:p>
        </p:txBody>
      </p:sp>
    </p:spTree>
    <p:extLst>
      <p:ext uri="{BB962C8B-B14F-4D97-AF65-F5344CB8AC3E}">
        <p14:creationId xmlns:p14="http://schemas.microsoft.com/office/powerpoint/2010/main" val="173324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4"/>
    </mc:Choice>
    <mc:Fallback xmlns="">
      <p:transition spd="slow" advTm="539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Supervised Learning: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Neural network </a:t>
            </a:r>
          </a:p>
          <a:p>
            <a:pPr lvl="1"/>
            <a:r>
              <a:rPr lang="en-US" altLang="zh-CN" dirty="0"/>
              <a:t>Linear Regression</a:t>
            </a:r>
          </a:p>
          <a:p>
            <a:pPr lvl="1"/>
            <a:r>
              <a:rPr lang="en-US" altLang="zh-CN" dirty="0"/>
              <a:t>Logistic Regression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36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0"/>
    </mc:Choice>
    <mc:Fallback xmlns="">
      <p:transition spd="slow" advTm="89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Learning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Support Vector Machines</a:t>
            </a:r>
          </a:p>
          <a:p>
            <a:pPr lvl="1"/>
            <a:r>
              <a:rPr lang="en-US" altLang="zh-CN" dirty="0" err="1"/>
              <a:t>Kmeans</a:t>
            </a:r>
            <a:r>
              <a:rPr lang="en-US" altLang="zh-CN" dirty="0"/>
              <a:t> clustering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"/>
    </mc:Choice>
    <mc:Fallback xmlns="">
      <p:transition spd="slow" advTm="50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827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 = training set</a:t>
            </a:r>
          </a:p>
          <a:p>
            <a:pPr marL="0" indent="0">
              <a:buNone/>
            </a:pPr>
            <a:r>
              <a:rPr lang="en-US" altLang="zh-CN" dirty="0"/>
              <a:t>m = number of data in training set</a:t>
            </a:r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 = instance, x is input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 the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 instance</a:t>
            </a:r>
          </a:p>
          <a:p>
            <a:pPr marL="0" indent="0">
              <a:buNone/>
            </a:pPr>
            <a:r>
              <a:rPr lang="en-US" altLang="zh-CN" dirty="0"/>
              <a:t>h = hypothesis</a:t>
            </a:r>
          </a:p>
          <a:p>
            <a:pPr marL="0" indent="0">
              <a:buNone/>
            </a:pPr>
            <a:r>
              <a:rPr lang="en-US" altLang="zh-CN" dirty="0"/>
              <a:t>Theta(</a:t>
            </a:r>
            <a:r>
              <a:rPr lang="en-US" altLang="zh-CN" dirty="0" err="1"/>
              <a:t>i</a:t>
            </a:r>
            <a:r>
              <a:rPr lang="en-US" altLang="zh-CN" dirty="0"/>
              <a:t>) = the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 parameter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4091"/>
            <a:ext cx="1419186" cy="7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9"/>
    </mc:Choice>
    <mc:Fallback xmlns="">
      <p:transition spd="slow" advTm="190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071" y="1690688"/>
            <a:ext cx="6161957" cy="436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3"/>
    </mc:Choice>
    <mc:Fallback xmlns="">
      <p:transition spd="slow" advTm="78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Hypothesis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线性回归：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其他模型函数：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48746"/>
            <a:ext cx="6425111" cy="13810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452965"/>
            <a:ext cx="9419000" cy="11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4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"/>
    </mc:Choice>
    <mc:Fallback xmlns="">
      <p:transition spd="slow" advTm="31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房价例子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1612817"/>
            <a:ext cx="7262079" cy="52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4"/>
    </mc:Choice>
    <mc:Fallback xmlns="">
      <p:transition spd="slow" advTm="57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68" y="2557662"/>
            <a:ext cx="8918019" cy="239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21"/>
    </mc:Choice>
    <mc:Fallback xmlns="">
      <p:transition spd="slow" advTm="5212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Goal: minimize the cost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 is to average the cost, not affect by the size of data</a:t>
            </a:r>
          </a:p>
          <a:p>
            <a:r>
              <a:rPr lang="en-US" altLang="zh-CN" dirty="0"/>
              <a:t>2 is for easier calculation when taking derivative.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8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"/>
    </mc:Choice>
    <mc:Fallback xmlns="">
      <p:transition spd="slow" advTm="56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Decent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1193" y="1719475"/>
            <a:ext cx="5676190" cy="3409524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The graph of J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540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2"/>
    </mc:Choice>
    <mc:Fallback xmlns="">
      <p:transition spd="slow" advTm="29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Gradient Decent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76633" y="2601174"/>
            <a:ext cx="9015268" cy="1780326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Alpha is learning rate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"/>
    </mc:Choice>
    <mc:Fallback xmlns="">
      <p:transition spd="slow" advTm="62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为什么要学习</a:t>
            </a:r>
            <a:r>
              <a:rPr lang="en-US" altLang="zh-CN" dirty="0"/>
              <a:t>Machine Learning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学了</a:t>
            </a:r>
            <a:r>
              <a:rPr lang="en-US" altLang="zh-CN" dirty="0"/>
              <a:t>Machine Learning </a:t>
            </a:r>
            <a:r>
              <a:rPr lang="zh-CN" altLang="en-US" dirty="0"/>
              <a:t>后有什么优势？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这些优势为什么重要？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60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37"/>
    </mc:Choice>
    <mc:Fallback xmlns="">
      <p:transition spd="slow" advTm="556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Decent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1890"/>
            <a:ext cx="5278971" cy="219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"/>
    </mc:Choice>
    <mc:Fallback xmlns="">
      <p:transition spd="slow" advTm="2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 Decent 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Alpha </a:t>
            </a:r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Alpha </a:t>
            </a:r>
            <a:r>
              <a:rPr lang="zh-CN" altLang="en-US" dirty="0"/>
              <a:t>怎么选？</a:t>
            </a:r>
            <a:endParaRPr lang="en-US" altLang="zh-CN" dirty="0"/>
          </a:p>
          <a:p>
            <a:r>
              <a:rPr lang="en-US" altLang="zh-CN" dirty="0"/>
              <a:t>Alpha </a:t>
            </a:r>
            <a:r>
              <a:rPr lang="zh-CN" altLang="en-US" dirty="0"/>
              <a:t>过大的影响？</a:t>
            </a:r>
            <a:endParaRPr lang="en-US" altLang="zh-CN" dirty="0"/>
          </a:p>
          <a:p>
            <a:r>
              <a:rPr lang="en-US" altLang="zh-CN" dirty="0"/>
              <a:t>Alpha </a:t>
            </a:r>
            <a:r>
              <a:rPr lang="zh-CN" altLang="en-US" dirty="0"/>
              <a:t>过小的影响？</a:t>
            </a:r>
            <a:endParaRPr lang="en-US" altLang="zh-CN" dirty="0"/>
          </a:p>
          <a:p>
            <a:r>
              <a:rPr lang="en-US" altLang="zh-CN" dirty="0"/>
              <a:t>Alpha </a:t>
            </a:r>
            <a:r>
              <a:rPr lang="zh-CN" altLang="en-US" dirty="0"/>
              <a:t>需要在下降的过程中进行修改吗？</a:t>
            </a:r>
          </a:p>
        </p:txBody>
      </p:sp>
    </p:spTree>
    <p:extLst>
      <p:ext uri="{BB962C8B-B14F-4D97-AF65-F5344CB8AC3E}">
        <p14:creationId xmlns:p14="http://schemas.microsoft.com/office/powerpoint/2010/main" val="153681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"/>
    </mc:Choice>
    <mc:Fallback xmlns="">
      <p:transition spd="slow" advTm="23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Alpha 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x-axis  Theta</a:t>
            </a:r>
          </a:p>
          <a:p>
            <a:pPr marL="0" indent="0">
              <a:buNone/>
            </a:pPr>
            <a:r>
              <a:rPr lang="en-US" altLang="zh-CN" dirty="0"/>
              <a:t>y-axis J(theta)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300" y="1825625"/>
            <a:ext cx="5495800" cy="44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"/>
    </mc:Choice>
    <mc:Fallback xmlns="">
      <p:transition spd="slow" advTm="34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minimum VS local minimum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5" y="2433477"/>
            <a:ext cx="7143515" cy="387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5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81800" cy="483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"/>
    </mc:Choice>
    <mc:Fallback xmlns="">
      <p:transition spd="slow" advTm="21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787"/>
            <a:ext cx="6314857" cy="341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"/>
    </mc:Choice>
    <mc:Fallback xmlns="">
      <p:transition spd="slow" advTm="18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基于周志华教授的划分，始于</a:t>
            </a:r>
            <a:r>
              <a:rPr lang="en-US" altLang="zh-CN" dirty="0"/>
              <a:t>1950</a:t>
            </a:r>
            <a:r>
              <a:rPr lang="zh-CN" altLang="en-US" dirty="0"/>
              <a:t>年，经历了“推理期”，“知识期”，“统计学习期”，“深度学习”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推理期：赋予机器逻辑，机器具有智能</a:t>
            </a:r>
            <a:endParaRPr lang="en-US" altLang="zh-CN" dirty="0"/>
          </a:p>
          <a:p>
            <a:r>
              <a:rPr lang="zh-CN" altLang="en-US" dirty="0"/>
              <a:t>知识期：仅有逻辑不够，让机器学知识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3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198"/>
    </mc:Choice>
    <mc:Fallback xmlns="">
      <p:transition spd="slow" advTm="168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特点：数据逐步增大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现状：人类收集、储存、处理数据能力飞速提升，各行各业都有大量的数据需要分析以及利用。在各行各业都有机器学习技术的身影。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机器学习分支</a:t>
            </a:r>
            <a:endParaRPr lang="en-US" altLang="zh-CN" dirty="0"/>
          </a:p>
          <a:p>
            <a:pPr lvl="1"/>
            <a:r>
              <a:rPr lang="zh-CN" altLang="en-US" b="1" dirty="0"/>
              <a:t>计算机视觉</a:t>
            </a:r>
            <a:r>
              <a:rPr lang="zh-CN" altLang="en-US" dirty="0"/>
              <a:t>、语音识别、</a:t>
            </a:r>
            <a:r>
              <a:rPr lang="zh-CN" altLang="en-US" b="1" dirty="0"/>
              <a:t>自然语言处理</a:t>
            </a:r>
            <a:r>
              <a:rPr lang="zh-CN" altLang="en-US" dirty="0"/>
              <a:t>、数据挖掘、模式识别等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14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70"/>
    </mc:Choice>
    <mc:Fallback xmlns="">
      <p:transition spd="slow" advTm="354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用户在百度，谷歌上的搜索到的精准的结果。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奥巴马有一个基于机器学习的团队，分析社交网络上的信息，针对各个地区的选民进行有针对性的宣传。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依靠大数据来进行编剧，电影创作等。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在观看几万条</a:t>
            </a:r>
            <a:r>
              <a:rPr lang="en-US" altLang="zh-CN" dirty="0" err="1"/>
              <a:t>youtube</a:t>
            </a:r>
            <a:r>
              <a:rPr lang="zh-CN" altLang="en-US" dirty="0"/>
              <a:t>视频后，计算机成功识别出哪条是狗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67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3"/>
    </mc:Choice>
    <mc:Fallback xmlns="">
      <p:transition spd="slow" advTm="116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Machine Learning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Machine learning is the field of study that gives computers the ability to learn without being explicitly programmed.</a:t>
            </a:r>
          </a:p>
          <a:p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A computer program is said to learn from </a:t>
            </a:r>
            <a:r>
              <a:rPr lang="en-US" altLang="zh-CN" b="1" dirty="0"/>
              <a:t>experience E </a:t>
            </a:r>
            <a:r>
              <a:rPr lang="en-US" altLang="zh-CN" dirty="0"/>
              <a:t>with respect to some class of </a:t>
            </a:r>
            <a:r>
              <a:rPr lang="en-US" altLang="zh-CN" b="1" dirty="0"/>
              <a:t>tasks T </a:t>
            </a:r>
            <a:r>
              <a:rPr lang="en-US" altLang="zh-CN" dirty="0"/>
              <a:t>and performance </a:t>
            </a:r>
            <a:r>
              <a:rPr lang="en-US" altLang="zh-CN" b="1" dirty="0"/>
              <a:t>measure P</a:t>
            </a:r>
            <a:r>
              <a:rPr lang="en-US" altLang="zh-CN" dirty="0"/>
              <a:t>, if its performance at tasks in T, as measured by P, improves with experience E.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853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17"/>
    </mc:Choice>
    <mc:Fallback xmlns="">
      <p:transition spd="slow" advTm="131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r>
              <a:rPr lang="en-US" altLang="zh-CN" dirty="0"/>
              <a:t>Suppose your email program watches which emails you do or do not mark as spam, and based on that learns how to better filter spam. What is T, P, E?</a:t>
            </a:r>
          </a:p>
          <a:p>
            <a:pPr lvl="1"/>
            <a:r>
              <a:rPr lang="en-US" altLang="zh-CN" dirty="0"/>
              <a:t>Classifying emails as spam or not spam.</a:t>
            </a:r>
          </a:p>
          <a:p>
            <a:pPr lvl="1"/>
            <a:r>
              <a:rPr lang="en-US" altLang="zh-CN" dirty="0"/>
              <a:t>Watching label emails as spam or not spam.</a:t>
            </a:r>
          </a:p>
          <a:p>
            <a:pPr lvl="1"/>
            <a:r>
              <a:rPr lang="en-US" altLang="zh-CN" dirty="0"/>
              <a:t>The number of emails correctly classified as spam/not spam.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200" dirty="0"/>
              <a:t>A computer program is said to learn from </a:t>
            </a:r>
            <a:r>
              <a:rPr lang="en-US" altLang="zh-CN" sz="2200" b="1" dirty="0"/>
              <a:t>experience E </a:t>
            </a:r>
            <a:r>
              <a:rPr lang="en-US" altLang="zh-CN" sz="2200" dirty="0"/>
              <a:t>with respect to some class of </a:t>
            </a:r>
            <a:r>
              <a:rPr lang="en-US" altLang="zh-CN" sz="2200" b="1" dirty="0"/>
              <a:t>tasks T </a:t>
            </a:r>
            <a:r>
              <a:rPr lang="en-US" altLang="zh-CN" sz="2200" dirty="0"/>
              <a:t>and performance </a:t>
            </a:r>
            <a:r>
              <a:rPr lang="en-US" altLang="zh-CN" sz="2200" b="1" dirty="0"/>
              <a:t>measure P</a:t>
            </a:r>
            <a:r>
              <a:rPr lang="en-US" altLang="zh-CN" sz="2200" dirty="0"/>
              <a:t>, if its performance at tasks in T, as measured by P, improves with experience E.</a:t>
            </a:r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82"/>
    </mc:Choice>
    <mc:Fallback xmlns="">
      <p:transition spd="slow" advTm="649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监督学习（</a:t>
            </a:r>
            <a:r>
              <a:rPr lang="en-US" altLang="zh-CN" dirty="0"/>
              <a:t>Supervised Learning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0164"/>
          </a:xfrm>
        </p:spPr>
        <p:txBody>
          <a:bodyPr>
            <a:normAutofit/>
          </a:bodyPr>
          <a:lstStyle/>
          <a:p>
            <a:r>
              <a:rPr lang="en-US" altLang="zh-CN" dirty="0"/>
              <a:t>Supervised learning is a machine learning task of inferring a function from </a:t>
            </a:r>
            <a:r>
              <a:rPr lang="en-US" altLang="zh-CN" b="1" dirty="0"/>
              <a:t>labeled </a:t>
            </a:r>
            <a:r>
              <a:rPr lang="en-US" altLang="zh-CN" dirty="0"/>
              <a:t>training data.</a:t>
            </a:r>
          </a:p>
          <a:p>
            <a:endParaRPr lang="en-US" altLang="zh-CN" dirty="0"/>
          </a:p>
          <a:p>
            <a:r>
              <a:rPr lang="en-US" altLang="zh-CN" dirty="0"/>
              <a:t>Ex1. predict tumor malignant</a:t>
            </a:r>
          </a:p>
          <a:p>
            <a:r>
              <a:rPr lang="en-US" altLang="zh-CN" dirty="0"/>
              <a:t>Ex2. predict spam email</a:t>
            </a:r>
          </a:p>
          <a:p>
            <a:r>
              <a:rPr lang="en-US" altLang="zh-CN" dirty="0"/>
              <a:t>Ex3. predict housing price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761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40"/>
    </mc:Choice>
    <mc:Fallback xmlns="">
      <p:transition spd="slow" advTm="827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非监督学习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Unsupervised learning is the machine learning task of inferring a function to describe </a:t>
            </a:r>
            <a:r>
              <a:rPr lang="en-US" altLang="zh-CN" b="1" dirty="0"/>
              <a:t>hidden structure </a:t>
            </a:r>
            <a:r>
              <a:rPr lang="en-US" altLang="zh-CN" dirty="0"/>
              <a:t>from unlabeled data.</a:t>
            </a:r>
          </a:p>
          <a:p>
            <a:r>
              <a:rPr lang="en-US" altLang="zh-CN" dirty="0"/>
              <a:t>Clustering the data based on the relationship</a:t>
            </a:r>
          </a:p>
          <a:p>
            <a:endParaRPr lang="en-US" altLang="zh-CN" dirty="0"/>
          </a:p>
          <a:p>
            <a:r>
              <a:rPr lang="en-US" altLang="zh-CN" dirty="0"/>
              <a:t>Ex1. </a:t>
            </a:r>
            <a:r>
              <a:rPr lang="zh-CN" altLang="en-US" dirty="0"/>
              <a:t>广告精确定位，人群分类</a:t>
            </a:r>
            <a:endParaRPr lang="en-US" altLang="zh-CN" dirty="0"/>
          </a:p>
          <a:p>
            <a:r>
              <a:rPr lang="en-US" altLang="zh-CN" dirty="0"/>
              <a:t>Ex2. </a:t>
            </a:r>
            <a:r>
              <a:rPr lang="zh-CN" altLang="en-US" dirty="0"/>
              <a:t>新闻分类，将同样新闻分为一类。</a:t>
            </a:r>
            <a:endParaRPr lang="en-US" altLang="zh-CN" dirty="0"/>
          </a:p>
          <a:p>
            <a:r>
              <a:rPr lang="en-US" altLang="zh-CN" dirty="0"/>
              <a:t>Ex3. </a:t>
            </a:r>
            <a:r>
              <a:rPr lang="zh-CN" altLang="en-US" dirty="0"/>
              <a:t>推荐电影系统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93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64"/>
    </mc:Choice>
    <mc:Fallback xmlns="">
      <p:transition spd="slow" advTm="11746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7.5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2.2|39.1|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24.6|45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634</Words>
  <Application>Microsoft Office PowerPoint</Application>
  <PresentationFormat>宽屏</PresentationFormat>
  <Paragraphs>138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机器学习</vt:lpstr>
      <vt:lpstr>提问</vt:lpstr>
      <vt:lpstr>机器学习背景</vt:lpstr>
      <vt:lpstr>机器学习</vt:lpstr>
      <vt:lpstr>案例 </vt:lpstr>
      <vt:lpstr>什么是Machine Learning </vt:lpstr>
      <vt:lpstr>例子</vt:lpstr>
      <vt:lpstr>监督学习（Supervised Learning）</vt:lpstr>
      <vt:lpstr>非监督学习</vt:lpstr>
      <vt:lpstr>算法</vt:lpstr>
      <vt:lpstr>算法</vt:lpstr>
      <vt:lpstr>线性模型</vt:lpstr>
      <vt:lpstr>模型</vt:lpstr>
      <vt:lpstr>Hypothesis </vt:lpstr>
      <vt:lpstr>房价例子</vt:lpstr>
      <vt:lpstr>Cost Function</vt:lpstr>
      <vt:lpstr>Cost function</vt:lpstr>
      <vt:lpstr>Gradient Decent</vt:lpstr>
      <vt:lpstr>Gradient Decent</vt:lpstr>
      <vt:lpstr>Gradient Decent</vt:lpstr>
      <vt:lpstr>Gradient Decent 问题</vt:lpstr>
      <vt:lpstr>Alpha 问题</vt:lpstr>
      <vt:lpstr>问题2：</vt:lpstr>
      <vt:lpstr>计算</vt:lpstr>
      <vt:lpstr>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zy gao</dc:creator>
  <cp:lastModifiedBy>VIP</cp:lastModifiedBy>
  <cp:revision>36</cp:revision>
  <dcterms:created xsi:type="dcterms:W3CDTF">2016-07-27T04:46:35Z</dcterms:created>
  <dcterms:modified xsi:type="dcterms:W3CDTF">2016-07-27T18:34:40Z</dcterms:modified>
</cp:coreProperties>
</file>