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918400" cy="43891200"/>
  <p:notesSz cx="6858000" cy="9144000"/>
  <p:defaultTextStyle>
    <a:defPPr>
      <a:defRPr lang="en-US"/>
    </a:defPPr>
    <a:lvl1pPr algn="l" defTabSz="2193925" rtl="0" fontAlgn="base">
      <a:spcBef>
        <a:spcPct val="0"/>
      </a:spcBef>
      <a:spcAft>
        <a:spcPct val="0"/>
      </a:spcAft>
      <a:defRPr sz="8600" kern="1200">
        <a:solidFill>
          <a:schemeClr val="tx1"/>
        </a:solidFill>
        <a:latin typeface="Calibri" pitchFamily="34" charset="0"/>
        <a:ea typeface="宋体" pitchFamily="2" charset="-122"/>
        <a:cs typeface="+mn-cs"/>
      </a:defRPr>
    </a:lvl1pPr>
    <a:lvl2pPr marL="2193925" indent="-1736725" algn="l" defTabSz="2193925" rtl="0" fontAlgn="base">
      <a:spcBef>
        <a:spcPct val="0"/>
      </a:spcBef>
      <a:spcAft>
        <a:spcPct val="0"/>
      </a:spcAft>
      <a:defRPr sz="8600" kern="1200">
        <a:solidFill>
          <a:schemeClr val="tx1"/>
        </a:solidFill>
        <a:latin typeface="Calibri" pitchFamily="34" charset="0"/>
        <a:ea typeface="宋体" pitchFamily="2" charset="-122"/>
        <a:cs typeface="+mn-cs"/>
      </a:defRPr>
    </a:lvl2pPr>
    <a:lvl3pPr marL="4387850" indent="-3473450" algn="l" defTabSz="2193925" rtl="0" fontAlgn="base">
      <a:spcBef>
        <a:spcPct val="0"/>
      </a:spcBef>
      <a:spcAft>
        <a:spcPct val="0"/>
      </a:spcAft>
      <a:defRPr sz="8600" kern="1200">
        <a:solidFill>
          <a:schemeClr val="tx1"/>
        </a:solidFill>
        <a:latin typeface="Calibri" pitchFamily="34" charset="0"/>
        <a:ea typeface="宋体" pitchFamily="2" charset="-122"/>
        <a:cs typeface="+mn-cs"/>
      </a:defRPr>
    </a:lvl3pPr>
    <a:lvl4pPr marL="6583363" indent="-5211763" algn="l" defTabSz="2193925" rtl="0" fontAlgn="base">
      <a:spcBef>
        <a:spcPct val="0"/>
      </a:spcBef>
      <a:spcAft>
        <a:spcPct val="0"/>
      </a:spcAft>
      <a:defRPr sz="8600" kern="1200">
        <a:solidFill>
          <a:schemeClr val="tx1"/>
        </a:solidFill>
        <a:latin typeface="Calibri" pitchFamily="34" charset="0"/>
        <a:ea typeface="宋体" pitchFamily="2" charset="-122"/>
        <a:cs typeface="+mn-cs"/>
      </a:defRPr>
    </a:lvl4pPr>
    <a:lvl5pPr marL="8777288" indent="-6948488" algn="l" defTabSz="2193925" rtl="0" fontAlgn="base">
      <a:spcBef>
        <a:spcPct val="0"/>
      </a:spcBef>
      <a:spcAft>
        <a:spcPct val="0"/>
      </a:spcAft>
      <a:defRPr sz="8600" kern="1200">
        <a:solidFill>
          <a:schemeClr val="tx1"/>
        </a:solidFill>
        <a:latin typeface="Calibri" pitchFamily="34" charset="0"/>
        <a:ea typeface="宋体" pitchFamily="2" charset="-122"/>
        <a:cs typeface="+mn-cs"/>
      </a:defRPr>
    </a:lvl5pPr>
    <a:lvl6pPr marL="2286000" algn="l" defTabSz="914400" rtl="0" eaLnBrk="1" latinLnBrk="0" hangingPunct="1">
      <a:defRPr sz="8600" kern="1200">
        <a:solidFill>
          <a:schemeClr val="tx1"/>
        </a:solidFill>
        <a:latin typeface="Calibri" pitchFamily="34" charset="0"/>
        <a:ea typeface="宋体" pitchFamily="2" charset="-122"/>
        <a:cs typeface="+mn-cs"/>
      </a:defRPr>
    </a:lvl6pPr>
    <a:lvl7pPr marL="2743200" algn="l" defTabSz="914400" rtl="0" eaLnBrk="1" latinLnBrk="0" hangingPunct="1">
      <a:defRPr sz="8600" kern="1200">
        <a:solidFill>
          <a:schemeClr val="tx1"/>
        </a:solidFill>
        <a:latin typeface="Calibri" pitchFamily="34" charset="0"/>
        <a:ea typeface="宋体" pitchFamily="2" charset="-122"/>
        <a:cs typeface="+mn-cs"/>
      </a:defRPr>
    </a:lvl7pPr>
    <a:lvl8pPr marL="3200400" algn="l" defTabSz="914400" rtl="0" eaLnBrk="1" latinLnBrk="0" hangingPunct="1">
      <a:defRPr sz="8600" kern="1200">
        <a:solidFill>
          <a:schemeClr val="tx1"/>
        </a:solidFill>
        <a:latin typeface="Calibri" pitchFamily="34" charset="0"/>
        <a:ea typeface="宋体" pitchFamily="2" charset="-122"/>
        <a:cs typeface="+mn-cs"/>
      </a:defRPr>
    </a:lvl8pPr>
    <a:lvl9pPr marL="3657600" algn="l" defTabSz="914400" rtl="0" eaLnBrk="1" latinLnBrk="0" hangingPunct="1">
      <a:defRPr sz="8600"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87CA"/>
    <a:srgbClr val="1538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414" autoAdjust="0"/>
  </p:normalViewPr>
  <p:slideViewPr>
    <p:cSldViewPr snapToGrid="0" snapToObjects="1">
      <p:cViewPr varScale="1">
        <p:scale>
          <a:sx n="11" d="100"/>
          <a:sy n="11" d="100"/>
        </p:scale>
        <p:origin x="2670" y="132"/>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C3099B0-B6BE-45CC-B7D0-88404966B430}" type="datetimeFigureOut">
              <a:rPr lang="en-US" altLang="zh-CN"/>
              <a:pPr/>
              <a:t>12/10/2015</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90B4F60-A733-4253-A0EE-CFF70C20DB75}"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1353CB3-7BDE-4417-9919-A3546BD9E525}" type="datetimeFigureOut">
              <a:rPr lang="en-US" altLang="zh-CN"/>
              <a:pPr/>
              <a:t>12/10/2015</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C1229802-9910-4748-B8F1-A35C83A6A62B}"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7"/>
            <a:ext cx="21671280" cy="37449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3C03B06-A830-410E-B0C4-43DC60CD925B}" type="datetimeFigureOut">
              <a:rPr lang="en-US" altLang="zh-CN"/>
              <a:pPr/>
              <a:t>12/10/2015</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F958925B-6B31-4F3A-BD46-F69BC56838EF}"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9E288A1-14DF-47AC-A0BD-123014B9C1D1}" type="datetimeFigureOut">
              <a:rPr lang="en-US" altLang="zh-CN"/>
              <a:pPr/>
              <a:t>12/10/2015</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0AB44714-FB5D-4F34-B61F-DEFD18709FD7}"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3"/>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2967"/>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B5B6B5B-7583-4916-835D-DDE75B0F0E7F}" type="datetimeFigureOut">
              <a:rPr lang="en-US" altLang="zh-CN"/>
              <a:pPr/>
              <a:t>12/10/2015</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D7441835-25A0-4D53-BF09-B3F5A4972557}"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8BF6C847-A7BE-46D3-9296-A5AA6A744FBB}" type="datetimeFigureOut">
              <a:rPr lang="en-US" altLang="zh-CN"/>
              <a:pPr/>
              <a:t>12/10/2015</a:t>
            </a:fld>
            <a:endParaRPr lang="en-US" altLang="zh-CN"/>
          </a:p>
        </p:txBody>
      </p:sp>
      <p:sp>
        <p:nvSpPr>
          <p:cNvPr id="6" name="Footer Placeholder 4"/>
          <p:cNvSpPr>
            <a:spLocks noGrp="1"/>
          </p:cNvSpPr>
          <p:nvPr>
            <p:ph type="ftr" sz="quarter" idx="11"/>
          </p:nvPr>
        </p:nvSpPr>
        <p:spPr/>
        <p:txBody>
          <a:bodyPr/>
          <a:lstStyle>
            <a:lvl1pPr>
              <a:defRPr/>
            </a:lvl1pPr>
          </a:lstStyle>
          <a:p>
            <a:endParaRPr lang="en-US" altLang="zh-CN"/>
          </a:p>
        </p:txBody>
      </p:sp>
      <p:sp>
        <p:nvSpPr>
          <p:cNvPr id="7" name="Slide Number Placeholder 5"/>
          <p:cNvSpPr>
            <a:spLocks noGrp="1"/>
          </p:cNvSpPr>
          <p:nvPr>
            <p:ph type="sldNum" sz="quarter" idx="12"/>
          </p:nvPr>
        </p:nvSpPr>
        <p:spPr/>
        <p:txBody>
          <a:bodyPr/>
          <a:lstStyle>
            <a:lvl1pPr>
              <a:defRPr/>
            </a:lvl1pPr>
          </a:lstStyle>
          <a:p>
            <a:fld id="{8E0100F7-FA7C-44CB-84DD-5992A0D0F447}"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5998CC7A-B4EA-48A2-91BA-61206445307B}" type="datetimeFigureOut">
              <a:rPr lang="en-US" altLang="zh-CN"/>
              <a:pPr/>
              <a:t>12/10/2015</a:t>
            </a:fld>
            <a:endParaRPr lang="en-US" altLang="zh-CN"/>
          </a:p>
        </p:txBody>
      </p:sp>
      <p:sp>
        <p:nvSpPr>
          <p:cNvPr id="8" name="Footer Placeholder 4"/>
          <p:cNvSpPr>
            <a:spLocks noGrp="1"/>
          </p:cNvSpPr>
          <p:nvPr>
            <p:ph type="ftr" sz="quarter" idx="11"/>
          </p:nvPr>
        </p:nvSpPr>
        <p:spPr/>
        <p:txBody>
          <a:bodyPr/>
          <a:lstStyle>
            <a:lvl1pPr>
              <a:defRPr/>
            </a:lvl1pPr>
          </a:lstStyle>
          <a:p>
            <a:endParaRPr lang="en-US" altLang="zh-CN"/>
          </a:p>
        </p:txBody>
      </p:sp>
      <p:sp>
        <p:nvSpPr>
          <p:cNvPr id="9" name="Slide Number Placeholder 5"/>
          <p:cNvSpPr>
            <a:spLocks noGrp="1"/>
          </p:cNvSpPr>
          <p:nvPr>
            <p:ph type="sldNum" sz="quarter" idx="12"/>
          </p:nvPr>
        </p:nvSpPr>
        <p:spPr/>
        <p:txBody>
          <a:bodyPr/>
          <a:lstStyle>
            <a:lvl1pPr>
              <a:defRPr/>
            </a:lvl1pPr>
          </a:lstStyle>
          <a:p>
            <a:fld id="{7BD2A2A5-8CB1-4CE7-89B1-D5F7A281FB40}"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E74339CC-93F0-4239-8A0E-C65ABF1DF840}" type="datetimeFigureOut">
              <a:rPr lang="en-US" altLang="zh-CN"/>
              <a:pPr/>
              <a:t>12/10/2015</a:t>
            </a:fld>
            <a:endParaRPr lang="en-US" altLang="zh-CN"/>
          </a:p>
        </p:txBody>
      </p:sp>
      <p:sp>
        <p:nvSpPr>
          <p:cNvPr id="4" name="Footer Placeholder 4"/>
          <p:cNvSpPr>
            <a:spLocks noGrp="1"/>
          </p:cNvSpPr>
          <p:nvPr>
            <p:ph type="ftr" sz="quarter" idx="11"/>
          </p:nvPr>
        </p:nvSpPr>
        <p:spPr/>
        <p:txBody>
          <a:bodyPr/>
          <a:lstStyle>
            <a:lvl1pPr>
              <a:defRPr/>
            </a:lvl1pPr>
          </a:lstStyle>
          <a:p>
            <a:endParaRPr lang="en-US" altLang="zh-CN"/>
          </a:p>
        </p:txBody>
      </p:sp>
      <p:sp>
        <p:nvSpPr>
          <p:cNvPr id="5" name="Slide Number Placeholder 5"/>
          <p:cNvSpPr>
            <a:spLocks noGrp="1"/>
          </p:cNvSpPr>
          <p:nvPr>
            <p:ph type="sldNum" sz="quarter" idx="12"/>
          </p:nvPr>
        </p:nvSpPr>
        <p:spPr/>
        <p:txBody>
          <a:bodyPr/>
          <a:lstStyle>
            <a:lvl1pPr>
              <a:defRPr/>
            </a:lvl1pPr>
          </a:lstStyle>
          <a:p>
            <a:fld id="{8CA8B0B9-4575-44E2-97FC-A2052AA4C7B4}"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BDAF9F33-7F03-4C38-A3FC-9608D1DD9CC2}" type="datetimeFigureOut">
              <a:rPr lang="en-US" altLang="zh-CN"/>
              <a:pPr/>
              <a:t>12/10/2015</a:t>
            </a:fld>
            <a:endParaRPr lang="en-US" altLang="zh-CN"/>
          </a:p>
        </p:txBody>
      </p:sp>
      <p:sp>
        <p:nvSpPr>
          <p:cNvPr id="3" name="Footer Placeholder 4"/>
          <p:cNvSpPr>
            <a:spLocks noGrp="1"/>
          </p:cNvSpPr>
          <p:nvPr>
            <p:ph type="ftr" sz="quarter" idx="11"/>
          </p:nvPr>
        </p:nvSpPr>
        <p:spPr/>
        <p:txBody>
          <a:bodyPr/>
          <a:lstStyle>
            <a:lvl1pPr>
              <a:defRPr/>
            </a:lvl1pPr>
          </a:lstStyle>
          <a:p>
            <a:endParaRPr lang="en-US" altLang="zh-CN"/>
          </a:p>
        </p:txBody>
      </p:sp>
      <p:sp>
        <p:nvSpPr>
          <p:cNvPr id="4" name="Slide Number Placeholder 5"/>
          <p:cNvSpPr>
            <a:spLocks noGrp="1"/>
          </p:cNvSpPr>
          <p:nvPr>
            <p:ph type="sldNum" sz="quarter" idx="12"/>
          </p:nvPr>
        </p:nvSpPr>
        <p:spPr/>
        <p:txBody>
          <a:bodyPr/>
          <a:lstStyle>
            <a:lvl1pPr>
              <a:defRPr/>
            </a:lvl1pPr>
          </a:lstStyle>
          <a:p>
            <a:fld id="{DB52DF46-61BD-4231-B783-41E4784F7881}"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24"/>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9184644"/>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82D1B1FB-897B-453D-B2BC-89F2EC4A942C}" type="datetimeFigureOut">
              <a:rPr lang="en-US" altLang="zh-CN"/>
              <a:pPr/>
              <a:t>12/10/2015</a:t>
            </a:fld>
            <a:endParaRPr lang="en-US" altLang="zh-CN"/>
          </a:p>
        </p:txBody>
      </p:sp>
      <p:sp>
        <p:nvSpPr>
          <p:cNvPr id="6" name="Footer Placeholder 4"/>
          <p:cNvSpPr>
            <a:spLocks noGrp="1"/>
          </p:cNvSpPr>
          <p:nvPr>
            <p:ph type="ftr" sz="quarter" idx="11"/>
          </p:nvPr>
        </p:nvSpPr>
        <p:spPr/>
        <p:txBody>
          <a:bodyPr/>
          <a:lstStyle>
            <a:lvl1pPr>
              <a:defRPr/>
            </a:lvl1pPr>
          </a:lstStyle>
          <a:p>
            <a:endParaRPr lang="en-US" altLang="zh-CN"/>
          </a:p>
        </p:txBody>
      </p:sp>
      <p:sp>
        <p:nvSpPr>
          <p:cNvPr id="7" name="Slide Number Placeholder 5"/>
          <p:cNvSpPr>
            <a:spLocks noGrp="1"/>
          </p:cNvSpPr>
          <p:nvPr>
            <p:ph type="sldNum" sz="quarter" idx="12"/>
          </p:nvPr>
        </p:nvSpPr>
        <p:spPr/>
        <p:txBody>
          <a:bodyPr/>
          <a:lstStyle>
            <a:lvl1pPr>
              <a:defRPr/>
            </a:lvl1pPr>
          </a:lstStyle>
          <a:p>
            <a:fld id="{C17B8A23-46A9-4CA2-B70A-6379E64A287C}"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970DFF6-EC28-44B4-A9A4-EC61F5B61BD5}" type="datetimeFigureOut">
              <a:rPr lang="en-US" altLang="zh-CN"/>
              <a:pPr/>
              <a:t>12/10/2015</a:t>
            </a:fld>
            <a:endParaRPr lang="en-US" altLang="zh-CN"/>
          </a:p>
        </p:txBody>
      </p:sp>
      <p:sp>
        <p:nvSpPr>
          <p:cNvPr id="6" name="Footer Placeholder 4"/>
          <p:cNvSpPr>
            <a:spLocks noGrp="1"/>
          </p:cNvSpPr>
          <p:nvPr>
            <p:ph type="ftr" sz="quarter" idx="11"/>
          </p:nvPr>
        </p:nvSpPr>
        <p:spPr/>
        <p:txBody>
          <a:bodyPr/>
          <a:lstStyle>
            <a:lvl1pPr>
              <a:defRPr/>
            </a:lvl1pPr>
          </a:lstStyle>
          <a:p>
            <a:endParaRPr lang="en-US" altLang="zh-CN"/>
          </a:p>
        </p:txBody>
      </p:sp>
      <p:sp>
        <p:nvSpPr>
          <p:cNvPr id="7" name="Slide Number Placeholder 5"/>
          <p:cNvSpPr>
            <a:spLocks noGrp="1"/>
          </p:cNvSpPr>
          <p:nvPr>
            <p:ph type="sldNum" sz="quarter" idx="12"/>
          </p:nvPr>
        </p:nvSpPr>
        <p:spPr/>
        <p:txBody>
          <a:bodyPr/>
          <a:lstStyle>
            <a:lvl1pPr>
              <a:defRPr/>
            </a:lvl1pPr>
          </a:lstStyle>
          <a:p>
            <a:fld id="{99A675EB-A872-4074-B84E-3697E0857E84}"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238" y="1757363"/>
            <a:ext cx="29625925" cy="73152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1646238" y="10240963"/>
            <a:ext cx="29625925" cy="28967112"/>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1646238" y="40681275"/>
            <a:ext cx="7680325" cy="2336800"/>
          </a:xfrm>
          <a:prstGeom prst="rect">
            <a:avLst/>
          </a:prstGeom>
        </p:spPr>
        <p:txBody>
          <a:bodyPr vert="horz" wrap="square" lIns="438912" tIns="219456" rIns="438912" bIns="219456" numCol="1" anchor="ctr" anchorCtr="0" compatLnSpc="1">
            <a:prstTxWarp prst="textNoShape">
              <a:avLst/>
            </a:prstTxWarp>
          </a:bodyPr>
          <a:lstStyle>
            <a:lvl1pPr>
              <a:defRPr sz="5800">
                <a:solidFill>
                  <a:srgbClr val="898989"/>
                </a:solidFill>
              </a:defRPr>
            </a:lvl1pPr>
          </a:lstStyle>
          <a:p>
            <a:fld id="{AB584D4F-C84C-487E-A34D-FED5D52E1FA9}" type="datetimeFigureOut">
              <a:rPr lang="en-US" altLang="zh-CN"/>
              <a:pPr/>
              <a:t>12/10/2015</a:t>
            </a:fld>
            <a:endParaRPr lang="en-US" altLang="zh-CN"/>
          </a:p>
        </p:txBody>
      </p:sp>
      <p:sp>
        <p:nvSpPr>
          <p:cNvPr id="5" name="Footer Placeholder 4"/>
          <p:cNvSpPr>
            <a:spLocks noGrp="1"/>
          </p:cNvSpPr>
          <p:nvPr>
            <p:ph type="ftr" sz="quarter" idx="3"/>
          </p:nvPr>
        </p:nvSpPr>
        <p:spPr>
          <a:xfrm>
            <a:off x="11247438" y="40681275"/>
            <a:ext cx="10423525" cy="2336800"/>
          </a:xfrm>
          <a:prstGeom prst="rect">
            <a:avLst/>
          </a:prstGeom>
        </p:spPr>
        <p:txBody>
          <a:bodyPr vert="horz" wrap="square" lIns="438912" tIns="219456" rIns="438912" bIns="219456" numCol="1" anchor="ctr" anchorCtr="0" compatLnSpc="1">
            <a:prstTxWarp prst="textNoShape">
              <a:avLst/>
            </a:prstTxWarp>
          </a:bodyPr>
          <a:lstStyle>
            <a:lvl1pPr algn="ctr">
              <a:defRPr sz="5800">
                <a:solidFill>
                  <a:srgbClr val="898989"/>
                </a:solidFill>
              </a:defRPr>
            </a:lvl1pPr>
          </a:lstStyle>
          <a:p>
            <a:endParaRPr lang="en-US" altLang="zh-CN"/>
          </a:p>
        </p:txBody>
      </p:sp>
      <p:sp>
        <p:nvSpPr>
          <p:cNvPr id="6" name="Slide Number Placeholder 5"/>
          <p:cNvSpPr>
            <a:spLocks noGrp="1"/>
          </p:cNvSpPr>
          <p:nvPr>
            <p:ph type="sldNum" sz="quarter" idx="4"/>
          </p:nvPr>
        </p:nvSpPr>
        <p:spPr>
          <a:xfrm>
            <a:off x="23591838" y="40681275"/>
            <a:ext cx="7680325" cy="2336800"/>
          </a:xfrm>
          <a:prstGeom prst="rect">
            <a:avLst/>
          </a:prstGeom>
        </p:spPr>
        <p:txBody>
          <a:bodyPr vert="horz" wrap="square" lIns="438912" tIns="219456" rIns="438912" bIns="219456" numCol="1" anchor="ctr" anchorCtr="0" compatLnSpc="1">
            <a:prstTxWarp prst="textNoShape">
              <a:avLst/>
            </a:prstTxWarp>
          </a:bodyPr>
          <a:lstStyle>
            <a:lvl1pPr algn="r">
              <a:defRPr sz="5800">
                <a:solidFill>
                  <a:srgbClr val="898989"/>
                </a:solidFill>
              </a:defRPr>
            </a:lvl1pPr>
          </a:lstStyle>
          <a:p>
            <a:fld id="{EEB66774-2B32-4EC6-96B7-D44DB87DFB5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pitchFamily="34"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pitchFamily="34"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pitchFamily="34"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pitchFamily="34"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pitchFamily="34"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790575" y="127000"/>
            <a:ext cx="21110575" cy="57150"/>
          </a:xfrm>
          <a:prstGeom prst="line">
            <a:avLst/>
          </a:prstGeom>
          <a:ln w="3175"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2051" name="TextBox 11"/>
          <p:cNvSpPr txBox="1">
            <a:spLocks noChangeArrowheads="1"/>
          </p:cNvSpPr>
          <p:nvPr/>
        </p:nvSpPr>
        <p:spPr bwMode="auto">
          <a:xfrm>
            <a:off x="882592" y="1430458"/>
            <a:ext cx="21830564" cy="1477328"/>
          </a:xfrm>
          <a:prstGeom prst="rect">
            <a:avLst/>
          </a:prstGeom>
          <a:noFill/>
          <a:ln w="9525">
            <a:noFill/>
            <a:miter lim="800000"/>
            <a:headEnd/>
            <a:tailEnd/>
          </a:ln>
        </p:spPr>
        <p:txBody>
          <a:bodyPr wrap="square">
            <a:spAutoFit/>
          </a:bodyPr>
          <a:lstStyle/>
          <a:p>
            <a:r>
              <a:rPr lang="en-US" altLang="zh-CN" sz="8800" b="1" dirty="0" smtClean="0">
                <a:latin typeface="Arial" panose="020B0604020202020204" pitchFamily="34" charset="0"/>
                <a:ea typeface="Arial Unicode MS" panose="020B0604020202020204" pitchFamily="34" charset="-122"/>
                <a:cs typeface="Arial" panose="020B0604020202020204" pitchFamily="34" charset="0"/>
              </a:rPr>
              <a:t>ADABOOST-BASED  EYE  DETECTION</a:t>
            </a:r>
            <a:r>
              <a:rPr lang="en-US" altLang="zh-CN" sz="8800" dirty="0" smtClean="0">
                <a:solidFill>
                  <a:schemeClr val="bg1"/>
                </a:solidFill>
                <a:latin typeface="Arial" panose="020B0604020202020204" pitchFamily="34" charset="0"/>
                <a:ea typeface="Arial Unicode MS" panose="020B0604020202020204" pitchFamily="34" charset="-122"/>
                <a:cs typeface="Arial" panose="020B0604020202020204" pitchFamily="34" charset="0"/>
              </a:rPr>
              <a:t>-</a:t>
            </a:r>
            <a:endParaRPr lang="zh-CN" altLang="en-US" sz="88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cxnSp>
        <p:nvCxnSpPr>
          <p:cNvPr id="28" name="Straight Connector 27"/>
          <p:cNvCxnSpPr/>
          <p:nvPr/>
        </p:nvCxnSpPr>
        <p:spPr>
          <a:xfrm>
            <a:off x="790575" y="7094205"/>
            <a:ext cx="31691263" cy="0"/>
          </a:xfrm>
          <a:prstGeom prst="line">
            <a:avLst/>
          </a:prstGeom>
          <a:ln w="3175" cmpd="sng">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64406" y="3885553"/>
            <a:ext cx="21748750" cy="2708434"/>
          </a:xfrm>
          <a:prstGeom prst="rect">
            <a:avLst/>
          </a:prstGeom>
          <a:noFill/>
        </p:spPr>
        <p:txBody>
          <a:bodyPr>
            <a:spAutoFit/>
          </a:bodyPr>
          <a:lstStyle/>
          <a:p>
            <a:r>
              <a:rPr lang="en-US" altLang="zh-CN" sz="4900" dirty="0" smtClean="0">
                <a:latin typeface="Arial" pitchFamily="34" charset="0"/>
                <a:cs typeface="Arial" pitchFamily="34" charset="0"/>
              </a:rPr>
              <a:t> Jiashen Zhang, Luting Wang, </a:t>
            </a:r>
            <a:r>
              <a:rPr lang="en-US" altLang="zh-CN" sz="4900" dirty="0">
                <a:latin typeface="Arial" pitchFamily="34" charset="0"/>
                <a:cs typeface="Arial" pitchFamily="34" charset="0"/>
              </a:rPr>
              <a:t>Gary </a:t>
            </a:r>
            <a:r>
              <a:rPr lang="en-US" altLang="zh-CN" sz="4900" dirty="0" smtClean="0">
                <a:latin typeface="Arial" pitchFamily="34" charset="0"/>
                <a:cs typeface="Arial" pitchFamily="34" charset="0"/>
              </a:rPr>
              <a:t>Overett</a:t>
            </a:r>
            <a:r>
              <a:rPr lang="en-US" altLang="zh-CN" sz="4900" baseline="30000" dirty="0">
                <a:latin typeface="Arial" pitchFamily="34" charset="0"/>
                <a:cs typeface="Arial" pitchFamily="34" charset="0"/>
              </a:rPr>
              <a:t> *</a:t>
            </a:r>
            <a:endParaRPr lang="en-US" altLang="zh-CN" sz="4900" dirty="0">
              <a:latin typeface="Arial" pitchFamily="34" charset="0"/>
              <a:cs typeface="Arial" pitchFamily="34" charset="0"/>
            </a:endParaRPr>
          </a:p>
          <a:p>
            <a:endParaRPr lang="en-US" altLang="zh-CN" sz="2000" dirty="0">
              <a:latin typeface="Arial" pitchFamily="34" charset="0"/>
              <a:cs typeface="Arial" pitchFamily="34" charset="0"/>
            </a:endParaRPr>
          </a:p>
          <a:p>
            <a:r>
              <a:rPr lang="zh-CN" altLang="en-US" sz="3200" dirty="0" smtClean="0">
                <a:latin typeface="Arial" pitchFamily="34" charset="0"/>
                <a:cs typeface="Arial" pitchFamily="34" charset="0"/>
              </a:rPr>
              <a:t>  </a:t>
            </a:r>
            <a:r>
              <a:rPr lang="en-US" altLang="zh-CN" sz="3200" dirty="0" smtClean="0">
                <a:latin typeface="Arial" pitchFamily="34" charset="0"/>
                <a:cs typeface="Arial" pitchFamily="34" charset="0"/>
              </a:rPr>
              <a:t>Sun </a:t>
            </a:r>
            <a:r>
              <a:rPr lang="en-US" altLang="zh-CN" sz="3200" dirty="0">
                <a:latin typeface="Arial" pitchFamily="34" charset="0"/>
                <a:cs typeface="Arial" pitchFamily="34" charset="0"/>
              </a:rPr>
              <a:t>Yat-sen University–Carnegie Mellon </a:t>
            </a:r>
            <a:r>
              <a:rPr lang="en-US" altLang="zh-CN" sz="3200" dirty="0" smtClean="0">
                <a:latin typeface="Arial" pitchFamily="34" charset="0"/>
                <a:cs typeface="Arial" pitchFamily="34" charset="0"/>
              </a:rPr>
              <a:t>University, SYSU-CMU Joint </a:t>
            </a:r>
            <a:r>
              <a:rPr lang="en-US" altLang="zh-CN" sz="3200" dirty="0">
                <a:latin typeface="Arial" pitchFamily="34" charset="0"/>
                <a:cs typeface="Arial" pitchFamily="34" charset="0"/>
              </a:rPr>
              <a:t>Institute of </a:t>
            </a:r>
            <a:r>
              <a:rPr lang="en-US" altLang="zh-CN" sz="3200" dirty="0" smtClean="0">
                <a:latin typeface="Arial" pitchFamily="34" charset="0"/>
                <a:cs typeface="Arial" pitchFamily="34" charset="0"/>
              </a:rPr>
              <a:t>Engineering</a:t>
            </a:r>
          </a:p>
          <a:p>
            <a:endParaRPr lang="en-US" altLang="zh-CN" sz="3200" dirty="0" smtClean="0">
              <a:latin typeface="Arial" pitchFamily="34" charset="0"/>
              <a:cs typeface="Arial" pitchFamily="34" charset="0"/>
            </a:endParaRPr>
          </a:p>
          <a:p>
            <a:r>
              <a:rPr lang="en-US" altLang="zh-CN" sz="3200" dirty="0" smtClean="0">
                <a:latin typeface="Arial" pitchFamily="34" charset="0"/>
                <a:cs typeface="Arial" pitchFamily="34" charset="0"/>
              </a:rPr>
              <a:t> *</a:t>
            </a:r>
            <a:r>
              <a:rPr lang="en-US" altLang="zh-CN" sz="3200" dirty="0" smtClean="0">
                <a:latin typeface="Arial" pitchFamily="34" charset="0"/>
                <a:cs typeface="Arial" pitchFamily="34" charset="0"/>
                <a:sym typeface="Arial" pitchFamily="34" charset="0"/>
              </a:rPr>
              <a:t>Email: </a:t>
            </a:r>
            <a:r>
              <a:rPr lang="zh-CN" altLang="en-US" sz="3200" dirty="0" smtClean="0">
                <a:latin typeface="Arial" pitchFamily="34" charset="0"/>
                <a:cs typeface="Arial" pitchFamily="34" charset="0"/>
                <a:sym typeface="Arial" pitchFamily="34" charset="0"/>
              </a:rPr>
              <a:t> </a:t>
            </a:r>
            <a:r>
              <a:rPr lang="en-US" altLang="zh-CN" sz="3200" dirty="0">
                <a:latin typeface="Arial" pitchFamily="34" charset="0"/>
                <a:cs typeface="Arial" pitchFamily="34" charset="0"/>
                <a:sym typeface="Arial" pitchFamily="34" charset="0"/>
              </a:rPr>
              <a:t>overett@mail.sysu.edu.cn</a:t>
            </a:r>
          </a:p>
        </p:txBody>
      </p:sp>
      <p:pic>
        <p:nvPicPr>
          <p:cNvPr id="2054" name="Picture 1" descr="CMU-SYSU_Wht_SPOT.eps"/>
          <p:cNvPicPr>
            <a:picLocks noChangeAspect="1"/>
          </p:cNvPicPr>
          <p:nvPr/>
        </p:nvPicPr>
        <p:blipFill>
          <a:blip r:embed="rId2"/>
          <a:srcRect/>
          <a:stretch>
            <a:fillRect/>
          </a:stretch>
        </p:blipFill>
        <p:spPr bwMode="auto">
          <a:xfrm>
            <a:off x="21707101" y="2676649"/>
            <a:ext cx="9442450" cy="3924300"/>
          </a:xfrm>
          <a:prstGeom prst="rect">
            <a:avLst/>
          </a:prstGeom>
          <a:noFill/>
          <a:ln w="9525">
            <a:noFill/>
            <a:miter lim="800000"/>
            <a:headEnd/>
            <a:tailEnd/>
          </a:ln>
        </p:spPr>
      </p:pic>
      <p:sp>
        <p:nvSpPr>
          <p:cNvPr id="2058" name="Rectangle 32"/>
          <p:cNvSpPr>
            <a:spLocks noChangeArrowheads="1"/>
          </p:cNvSpPr>
          <p:nvPr/>
        </p:nvSpPr>
        <p:spPr bwMode="auto">
          <a:xfrm>
            <a:off x="790575" y="11611412"/>
            <a:ext cx="9821863" cy="7478970"/>
          </a:xfrm>
          <a:prstGeom prst="rect">
            <a:avLst/>
          </a:prstGeom>
          <a:noFill/>
          <a:ln w="9525">
            <a:noFill/>
            <a:miter lim="800000"/>
            <a:headEnd/>
            <a:tailEnd/>
          </a:ln>
        </p:spPr>
        <p:txBody>
          <a:bodyPr>
            <a:spAutoFit/>
          </a:bodyPr>
          <a:lstStyle/>
          <a:p>
            <a:pPr algn="just"/>
            <a:r>
              <a:rPr lang="en-US" altLang="zh-CN" sz="4000" dirty="0">
                <a:solidFill>
                  <a:prstClr val="black"/>
                </a:solidFill>
                <a:latin typeface="Times New Roman" panose="02020603050405020304" pitchFamily="18" charset="0"/>
                <a:cs typeface="Times New Roman" panose="02020603050405020304" pitchFamily="18" charset="0"/>
              </a:rPr>
              <a:t>the </a:t>
            </a:r>
            <a:r>
              <a:rPr lang="en-US" altLang="zh-CN" sz="4000" dirty="0" smtClean="0">
                <a:solidFill>
                  <a:prstClr val="black"/>
                </a:solidFill>
                <a:latin typeface="Times New Roman" panose="02020603050405020304" pitchFamily="18" charset="0"/>
                <a:cs typeface="Times New Roman" panose="02020603050405020304" pitchFamily="18" charset="0"/>
              </a:rPr>
              <a:t>field </a:t>
            </a:r>
            <a:r>
              <a:rPr lang="en-US" altLang="zh-CN" sz="4000" dirty="0">
                <a:solidFill>
                  <a:prstClr val="black"/>
                </a:solidFill>
                <a:latin typeface="Times New Roman" panose="02020603050405020304" pitchFamily="18" charset="0"/>
                <a:cs typeface="Times New Roman" panose="02020603050405020304" pitchFamily="18" charset="0"/>
              </a:rPr>
              <a:t>of computer vision and pattern </a:t>
            </a:r>
            <a:r>
              <a:rPr lang="en-US" altLang="zh-CN" sz="4000" dirty="0" smtClean="0">
                <a:solidFill>
                  <a:prstClr val="black"/>
                </a:solidFill>
                <a:latin typeface="Times New Roman" panose="02020603050405020304" pitchFamily="18" charset="0"/>
                <a:cs typeface="Times New Roman" panose="02020603050405020304" pitchFamily="18" charset="0"/>
              </a:rPr>
              <a:t>classification.</a:t>
            </a:r>
            <a:r>
              <a:rPr lang="zh-CN" altLang="en-US" sz="4000" dirty="0" smtClean="0">
                <a:latin typeface="Times New Roman" panose="02020603050405020304" pitchFamily="18" charset="0"/>
                <a:cs typeface="Times New Roman" panose="02020603050405020304" pitchFamily="18" charset="0"/>
              </a:rPr>
              <a:t> </a:t>
            </a:r>
            <a:r>
              <a:rPr lang="en-US" altLang="zh-CN" sz="4000" dirty="0" smtClean="0">
                <a:latin typeface="Times New Roman" panose="02020603050405020304" pitchFamily="18" charset="0"/>
                <a:cs typeface="Times New Roman" panose="02020603050405020304" pitchFamily="18" charset="0"/>
              </a:rPr>
              <a:t>Among these research topics, one fundamental but very important problem to be solved is automatic eye detection</a:t>
            </a:r>
            <a:r>
              <a:rPr lang="en-US" altLang="zh-CN" sz="4000" dirty="0">
                <a:latin typeface="Times New Roman" panose="02020603050405020304" pitchFamily="18" charset="0"/>
                <a:cs typeface="Times New Roman" panose="02020603050405020304" pitchFamily="18" charset="0"/>
              </a:rPr>
              <a:t>. </a:t>
            </a:r>
            <a:r>
              <a:rPr lang="en-US" altLang="zh-CN" sz="4000" dirty="0" smtClean="0">
                <a:latin typeface="Times New Roman" panose="02020603050405020304" pitchFamily="18" charset="0"/>
                <a:cs typeface="Times New Roman" panose="02020603050405020304" pitchFamily="18" charset="0"/>
              </a:rPr>
              <a:t>One promising approach is </a:t>
            </a:r>
            <a:r>
              <a:rPr lang="en-US" altLang="zh-CN" sz="4000" dirty="0">
                <a:latin typeface="Times New Roman" panose="02020603050405020304" pitchFamily="18" charset="0"/>
                <a:cs typeface="Times New Roman" panose="02020603050405020304" pitchFamily="18" charset="0"/>
              </a:rPr>
              <a:t>to </a:t>
            </a:r>
            <a:r>
              <a:rPr lang="en-US" altLang="zh-CN" sz="4000" dirty="0" smtClean="0">
                <a:latin typeface="Times New Roman" panose="02020603050405020304" pitchFamily="18" charset="0"/>
                <a:cs typeface="Times New Roman" panose="02020603050405020304" pitchFamily="18" charset="0"/>
              </a:rPr>
              <a:t>use </a:t>
            </a:r>
            <a:r>
              <a:rPr lang="en-US" altLang="zh-CN" sz="4000" dirty="0">
                <a:latin typeface="Times New Roman" panose="02020603050405020304" pitchFamily="18" charset="0"/>
                <a:cs typeface="Times New Roman" panose="02020603050405020304" pitchFamily="18" charset="0"/>
              </a:rPr>
              <a:t>Haar features and </a:t>
            </a:r>
            <a:r>
              <a:rPr lang="en-US" altLang="zh-CN" sz="4000" dirty="0" smtClean="0">
                <a:latin typeface="Times New Roman" panose="02020603050405020304" pitchFamily="18" charset="0"/>
                <a:cs typeface="Times New Roman" panose="02020603050405020304" pitchFamily="18" charset="0"/>
              </a:rPr>
              <a:t>AdaBoost algorithm to get cascade classifiers. </a:t>
            </a:r>
            <a:r>
              <a:rPr lang="en-US" altLang="zh-CN" sz="4000" dirty="0">
                <a:latin typeface="Times New Roman" panose="02020603050405020304" pitchFamily="18" charset="0"/>
                <a:cs typeface="Times New Roman" panose="02020603050405020304" pitchFamily="18" charset="0"/>
              </a:rPr>
              <a:t>In this </a:t>
            </a:r>
            <a:r>
              <a:rPr lang="en-US" altLang="zh-CN" sz="4000" dirty="0" smtClean="0">
                <a:latin typeface="Times New Roman" panose="02020603050405020304" pitchFamily="18" charset="0"/>
                <a:cs typeface="Times New Roman" panose="02020603050405020304" pitchFamily="18" charset="0"/>
              </a:rPr>
              <a:t>project, first we </a:t>
            </a:r>
            <a:r>
              <a:rPr lang="en-US" altLang="zh-CN" sz="4000" dirty="0">
                <a:latin typeface="Times New Roman" panose="02020603050405020304" pitchFamily="18" charset="0"/>
                <a:cs typeface="Times New Roman" panose="02020603050405020304" pitchFamily="18" charset="0"/>
              </a:rPr>
              <a:t>will see </a:t>
            </a:r>
            <a:r>
              <a:rPr lang="en-US" altLang="zh-CN" sz="4000" dirty="0" smtClean="0">
                <a:latin typeface="Times New Roman" panose="02020603050405020304" pitchFamily="18" charset="0"/>
                <a:cs typeface="Times New Roman" panose="02020603050405020304" pitchFamily="18" charset="0"/>
              </a:rPr>
              <a:t>some </a:t>
            </a:r>
            <a:r>
              <a:rPr lang="en-US" altLang="zh-CN" sz="4000" dirty="0">
                <a:latin typeface="Times New Roman" panose="02020603050405020304" pitchFamily="18" charset="0"/>
                <a:cs typeface="Times New Roman" panose="02020603050405020304" pitchFamily="18" charset="0"/>
              </a:rPr>
              <a:t>basics of face detection using Haar Feature-based Cascade </a:t>
            </a:r>
            <a:r>
              <a:rPr lang="en-US" altLang="zh-CN" sz="4000" dirty="0" smtClean="0">
                <a:latin typeface="Times New Roman" panose="02020603050405020304" pitchFamily="18" charset="0"/>
                <a:cs typeface="Times New Roman" panose="02020603050405020304" pitchFamily="18" charset="0"/>
              </a:rPr>
              <a:t>Classifiers, which is an effective object detection method proposed by Paul Viola and Michael Jones in 2001[1]. Then we will extend </a:t>
            </a:r>
            <a:r>
              <a:rPr lang="en-US" altLang="zh-CN" sz="4000" dirty="0">
                <a:latin typeface="Times New Roman" panose="02020603050405020304" pitchFamily="18" charset="0"/>
                <a:cs typeface="Times New Roman" panose="02020603050405020304" pitchFamily="18" charset="0"/>
              </a:rPr>
              <a:t>the same </a:t>
            </a:r>
            <a:r>
              <a:rPr lang="en-US" altLang="zh-CN" sz="4000" dirty="0" smtClean="0">
                <a:latin typeface="Times New Roman" panose="02020603050405020304" pitchFamily="18" charset="0"/>
                <a:cs typeface="Times New Roman" panose="02020603050405020304" pitchFamily="18" charset="0"/>
              </a:rPr>
              <a:t>to </a:t>
            </a:r>
            <a:r>
              <a:rPr lang="en-US" altLang="zh-CN" sz="4000" dirty="0">
                <a:latin typeface="Times New Roman" panose="02020603050405020304" pitchFamily="18" charset="0"/>
                <a:cs typeface="Times New Roman" panose="02020603050405020304" pitchFamily="18" charset="0"/>
              </a:rPr>
              <a:t>eye </a:t>
            </a:r>
            <a:r>
              <a:rPr lang="en-US" altLang="zh-CN" sz="4000" dirty="0" smtClean="0">
                <a:latin typeface="Times New Roman" panose="02020603050405020304" pitchFamily="18" charset="0"/>
                <a:cs typeface="Times New Roman" panose="02020603050405020304" pitchFamily="18" charset="0"/>
              </a:rPr>
              <a:t>detection.</a:t>
            </a:r>
          </a:p>
        </p:txBody>
      </p:sp>
      <p:sp>
        <p:nvSpPr>
          <p:cNvPr id="2062" name="Rectangle 62"/>
          <p:cNvSpPr>
            <a:spLocks noChangeArrowheads="1"/>
          </p:cNvSpPr>
          <p:nvPr/>
        </p:nvSpPr>
        <p:spPr bwMode="auto">
          <a:xfrm>
            <a:off x="22376646" y="9117580"/>
            <a:ext cx="9521153" cy="3785652"/>
          </a:xfrm>
          <a:prstGeom prst="rect">
            <a:avLst/>
          </a:prstGeom>
          <a:noFill/>
          <a:ln w="9525">
            <a:noFill/>
            <a:miter lim="800000"/>
            <a:headEnd/>
            <a:tailEnd/>
          </a:ln>
        </p:spPr>
        <p:txBody>
          <a:bodyPr wrap="square">
            <a:spAutoFit/>
          </a:bodyPr>
          <a:lstStyle/>
          <a:p>
            <a:pPr algn="just"/>
            <a:r>
              <a:rPr lang="en-US" altLang="zh-CN" sz="4000" dirty="0" smtClean="0">
                <a:latin typeface="Times New Roman" panose="02020603050405020304" pitchFamily="18" charset="0"/>
                <a:cs typeface="Times New Roman" panose="02020603050405020304" pitchFamily="18" charset="0"/>
              </a:rPr>
              <a:t>In </a:t>
            </a:r>
            <a:r>
              <a:rPr lang="en-US" altLang="zh-CN" sz="4000" dirty="0">
                <a:latin typeface="Times New Roman" panose="02020603050405020304" pitchFamily="18" charset="0"/>
                <a:cs typeface="Times New Roman" panose="02020603050405020304" pitchFamily="18" charset="0"/>
              </a:rPr>
              <a:t>an image, most of the image region is </a:t>
            </a:r>
            <a:r>
              <a:rPr lang="en-US" altLang="zh-CN" sz="4000" dirty="0" smtClean="0">
                <a:latin typeface="Times New Roman" panose="02020603050405020304" pitchFamily="18" charset="0"/>
                <a:cs typeface="Times New Roman" panose="02020603050405020304" pitchFamily="18" charset="0"/>
              </a:rPr>
              <a:t>non-face. </a:t>
            </a:r>
            <a:r>
              <a:rPr lang="en-US" altLang="zh-CN" sz="4000" dirty="0">
                <a:latin typeface="Times New Roman" panose="02020603050405020304" pitchFamily="18" charset="0"/>
                <a:cs typeface="Times New Roman" panose="02020603050405020304" pitchFamily="18" charset="0"/>
              </a:rPr>
              <a:t>So it is </a:t>
            </a:r>
            <a:r>
              <a:rPr lang="en-US" altLang="zh-CN" sz="4000" dirty="0" smtClean="0">
                <a:latin typeface="Times New Roman" panose="02020603050405020304" pitchFamily="18" charset="0"/>
                <a:cs typeface="Times New Roman" panose="02020603050405020304" pitchFamily="18" charset="0"/>
              </a:rPr>
              <a:t>better </a:t>
            </a:r>
            <a:r>
              <a:rPr lang="en-US" altLang="zh-CN" sz="4000" dirty="0">
                <a:latin typeface="Times New Roman" panose="02020603050405020304" pitchFamily="18" charset="0"/>
                <a:cs typeface="Times New Roman" panose="02020603050405020304" pitchFamily="18" charset="0"/>
              </a:rPr>
              <a:t>to have a simple method to check if a window is </a:t>
            </a:r>
            <a:r>
              <a:rPr lang="en-US" altLang="zh-CN" sz="4000" dirty="0" smtClean="0">
                <a:latin typeface="Times New Roman" panose="02020603050405020304" pitchFamily="18" charset="0"/>
                <a:cs typeface="Times New Roman" panose="02020603050405020304" pitchFamily="18" charset="0"/>
              </a:rPr>
              <a:t>a </a:t>
            </a:r>
            <a:r>
              <a:rPr lang="en-US" altLang="zh-CN" sz="4000" dirty="0">
                <a:latin typeface="Times New Roman" panose="02020603050405020304" pitchFamily="18" charset="0"/>
                <a:cs typeface="Times New Roman" panose="02020603050405020304" pitchFamily="18" charset="0"/>
              </a:rPr>
              <a:t>face </a:t>
            </a:r>
            <a:r>
              <a:rPr lang="en-US" altLang="zh-CN" sz="4000" dirty="0" smtClean="0">
                <a:latin typeface="Times New Roman" panose="02020603050405020304" pitchFamily="18" charset="0"/>
                <a:cs typeface="Times New Roman" panose="02020603050405020304" pitchFamily="18" charset="0"/>
              </a:rPr>
              <a:t>region or not. </a:t>
            </a:r>
            <a:r>
              <a:rPr lang="en-US" altLang="zh-CN" sz="4000" dirty="0">
                <a:latin typeface="Times New Roman" panose="02020603050405020304" pitchFamily="18" charset="0"/>
                <a:cs typeface="Times New Roman" panose="02020603050405020304" pitchFamily="18" charset="0"/>
              </a:rPr>
              <a:t>If it is not, discard it in a single shot.</a:t>
            </a:r>
            <a:r>
              <a:rPr lang="en-US" altLang="zh-CN" sz="4000" dirty="0" smtClean="0">
                <a:latin typeface="Times New Roman" panose="02020603050405020304" pitchFamily="18" charset="0"/>
                <a:cs typeface="Times New Roman" panose="02020603050405020304" pitchFamily="18" charset="0"/>
              </a:rPr>
              <a:t> It is achieved by Cascade </a:t>
            </a:r>
            <a:r>
              <a:rPr lang="en-US" altLang="zh-CN" sz="4000" dirty="0">
                <a:latin typeface="Times New Roman" panose="02020603050405020304" pitchFamily="18" charset="0"/>
                <a:cs typeface="Times New Roman" panose="02020603050405020304" pitchFamily="18" charset="0"/>
              </a:rPr>
              <a:t>of </a:t>
            </a:r>
            <a:r>
              <a:rPr lang="en-US" altLang="zh-CN" sz="4000" dirty="0" smtClean="0">
                <a:latin typeface="Times New Roman" panose="02020603050405020304" pitchFamily="18" charset="0"/>
                <a:cs typeface="Times New Roman" panose="02020603050405020304" pitchFamily="18" charset="0"/>
              </a:rPr>
              <a:t>Classifiers. It is illustrated in the following figure.</a:t>
            </a:r>
            <a:endParaRPr lang="en-US" altLang="zh-CN" sz="6000" dirty="0">
              <a:solidFill>
                <a:srgbClr val="000000"/>
              </a:solidFill>
              <a:latin typeface="Arial" pitchFamily="34" charset="0"/>
              <a:cs typeface="Arial" pitchFamily="34" charset="0"/>
            </a:endParaRPr>
          </a:p>
        </p:txBody>
      </p:sp>
      <p:sp>
        <p:nvSpPr>
          <p:cNvPr id="2064" name="Rectangle 58"/>
          <p:cNvSpPr>
            <a:spLocks noChangeArrowheads="1"/>
          </p:cNvSpPr>
          <p:nvPr/>
        </p:nvSpPr>
        <p:spPr bwMode="auto">
          <a:xfrm>
            <a:off x="22518314" y="36871883"/>
            <a:ext cx="9556973" cy="5078313"/>
          </a:xfrm>
          <a:prstGeom prst="rect">
            <a:avLst/>
          </a:prstGeom>
          <a:noFill/>
          <a:ln w="9525">
            <a:noFill/>
            <a:miter lim="800000"/>
            <a:headEnd/>
            <a:tailEnd/>
          </a:ln>
        </p:spPr>
        <p:txBody>
          <a:bodyPr wrap="square">
            <a:spAutoFit/>
          </a:bodyPr>
          <a:lstStyle/>
          <a:p>
            <a:pPr algn="just"/>
            <a:r>
              <a:rPr lang="en-US" altLang="zh-CN" sz="3200" dirty="0" smtClean="0">
                <a:solidFill>
                  <a:prstClr val="black"/>
                </a:solidFill>
                <a:latin typeface="Times New Roman" panose="02020603050405020304" pitchFamily="18" charset="0"/>
                <a:cs typeface="Times New Roman" panose="02020603050405020304" pitchFamily="18" charset="0"/>
                <a:sym typeface="Calibri" pitchFamily="34" charset="0"/>
              </a:rPr>
              <a:t>[</a:t>
            </a:r>
            <a:r>
              <a:rPr lang="en-US" altLang="zh-CN" sz="3200" dirty="0">
                <a:solidFill>
                  <a:prstClr val="black"/>
                </a:solidFill>
                <a:latin typeface="Times New Roman" panose="02020603050405020304" pitchFamily="18" charset="0"/>
                <a:cs typeface="Times New Roman" panose="02020603050405020304" pitchFamily="18" charset="0"/>
                <a:sym typeface="Calibri" pitchFamily="34" charset="0"/>
              </a:rPr>
              <a:t>1] Viola P, Jones M. Rapid object detection using a boosted cascade of simple features</a:t>
            </a:r>
          </a:p>
          <a:p>
            <a:pPr algn="just"/>
            <a:r>
              <a:rPr lang="en-US" altLang="zh-CN" sz="3200" dirty="0">
                <a:solidFill>
                  <a:prstClr val="black"/>
                </a:solidFill>
                <a:latin typeface="Times New Roman" panose="02020603050405020304" pitchFamily="18" charset="0"/>
                <a:cs typeface="Times New Roman" panose="02020603050405020304" pitchFamily="18" charset="0"/>
                <a:sym typeface="Calibri" pitchFamily="34" charset="0"/>
              </a:rPr>
              <a:t>[2] Viola P, Jones M J. Robust real-time </a:t>
            </a:r>
            <a:r>
              <a:rPr lang="en-US" altLang="zh-CN" sz="3200" dirty="0" smtClean="0">
                <a:solidFill>
                  <a:prstClr val="black"/>
                </a:solidFill>
                <a:latin typeface="Times New Roman" panose="02020603050405020304" pitchFamily="18" charset="0"/>
                <a:cs typeface="Times New Roman" panose="02020603050405020304" pitchFamily="18" charset="0"/>
                <a:sym typeface="Calibri" pitchFamily="34" charset="0"/>
              </a:rPr>
              <a:t>face </a:t>
            </a:r>
          </a:p>
          <a:p>
            <a:pPr algn="just"/>
            <a:r>
              <a:rPr lang="en-US" altLang="zh-CN" sz="3200" dirty="0" smtClean="0">
                <a:solidFill>
                  <a:prstClr val="black"/>
                </a:solidFill>
                <a:latin typeface="Times New Roman" panose="02020603050405020304" pitchFamily="18" charset="0"/>
                <a:cs typeface="Times New Roman" panose="02020603050405020304" pitchFamily="18" charset="0"/>
                <a:sym typeface="Calibri" pitchFamily="34" charset="0"/>
              </a:rPr>
              <a:t>detection</a:t>
            </a:r>
            <a:endParaRPr lang="en-US" altLang="zh-CN" sz="3200" dirty="0">
              <a:solidFill>
                <a:prstClr val="black"/>
              </a:solidFill>
              <a:latin typeface="Times New Roman" panose="02020603050405020304" pitchFamily="18" charset="0"/>
              <a:cs typeface="Times New Roman" panose="02020603050405020304" pitchFamily="18" charset="0"/>
              <a:sym typeface="Calibri" pitchFamily="34" charset="0"/>
            </a:endParaRPr>
          </a:p>
          <a:p>
            <a:pPr algn="just"/>
            <a:r>
              <a:rPr lang="en-US" altLang="zh-CN" sz="3200" dirty="0">
                <a:solidFill>
                  <a:prstClr val="black"/>
                </a:solidFill>
                <a:latin typeface="Times New Roman" panose="02020603050405020304" pitchFamily="18" charset="0"/>
                <a:cs typeface="Times New Roman" panose="02020603050405020304" pitchFamily="18" charset="0"/>
                <a:sym typeface="Calibri" pitchFamily="34" charset="0"/>
              </a:rPr>
              <a:t>[3] Face Detection using Haar Cascades, </a:t>
            </a:r>
            <a:r>
              <a:rPr lang="en-US" altLang="zh-CN" sz="3200" dirty="0" smtClean="0">
                <a:solidFill>
                  <a:prstClr val="black"/>
                </a:solidFill>
                <a:latin typeface="Times New Roman" panose="02020603050405020304" pitchFamily="18" charset="0"/>
                <a:cs typeface="Times New Roman" panose="02020603050405020304" pitchFamily="18" charset="0"/>
                <a:sym typeface="Calibri" pitchFamily="34" charset="0"/>
              </a:rPr>
              <a:t>OpenCV-</a:t>
            </a:r>
          </a:p>
          <a:p>
            <a:pPr algn="just"/>
            <a:r>
              <a:rPr lang="en-US" altLang="zh-CN" sz="3200" dirty="0" smtClean="0">
                <a:solidFill>
                  <a:prstClr val="black"/>
                </a:solidFill>
                <a:latin typeface="Times New Roman" panose="02020603050405020304" pitchFamily="18" charset="0"/>
                <a:cs typeface="Times New Roman" panose="02020603050405020304" pitchFamily="18" charset="0"/>
                <a:sym typeface="Calibri" pitchFamily="34" charset="0"/>
              </a:rPr>
              <a:t>Python Tutorials</a:t>
            </a:r>
            <a:endParaRPr lang="en-US" altLang="zh-CN" sz="3200" dirty="0">
              <a:solidFill>
                <a:prstClr val="black"/>
              </a:solidFill>
              <a:latin typeface="Times New Roman" panose="02020603050405020304" pitchFamily="18" charset="0"/>
              <a:cs typeface="Times New Roman" panose="02020603050405020304" pitchFamily="18" charset="0"/>
              <a:sym typeface="Calibri" pitchFamily="34" charset="0"/>
            </a:endParaRPr>
          </a:p>
          <a:p>
            <a:pPr algn="just"/>
            <a:r>
              <a:rPr lang="en-US" altLang="zh-CN" sz="3200" dirty="0" smtClean="0">
                <a:latin typeface="Times New Roman" panose="02020603050405020304" pitchFamily="18" charset="0"/>
                <a:cs typeface="Times New Roman" panose="02020603050405020304" pitchFamily="18" charset="0"/>
                <a:sym typeface="Calibri" pitchFamily="34" charset="0"/>
              </a:rPr>
              <a:t>[4]T. Liao et al. "Structure-Aligned Guidance Estimation in Surface Parameterization Using Eigenfunction-based Cross Field." Graphical Models</a:t>
            </a:r>
            <a:endParaRPr lang="en-US" altLang="zh-CN" sz="3200" dirty="0">
              <a:latin typeface="Times New Roman" panose="02020603050405020304" pitchFamily="18" charset="0"/>
              <a:cs typeface="Times New Roman" panose="02020603050405020304" pitchFamily="18" charset="0"/>
              <a:sym typeface="Calibri" pitchFamily="34" charset="0"/>
            </a:endParaRPr>
          </a:p>
          <a:p>
            <a:pPr algn="just"/>
            <a:endParaRPr lang="en-US" altLang="zh-CN" sz="3600" dirty="0" smtClean="0">
              <a:sym typeface="Calibri" pitchFamily="34" charset="0"/>
            </a:endParaRPr>
          </a:p>
        </p:txBody>
      </p:sp>
      <p:sp>
        <p:nvSpPr>
          <p:cNvPr id="119" name="Shape 84"/>
          <p:cNvSpPr/>
          <p:nvPr/>
        </p:nvSpPr>
        <p:spPr>
          <a:xfrm>
            <a:off x="23219655" y="29358107"/>
            <a:ext cx="7929896" cy="707882"/>
          </a:xfrm>
          <a:prstGeom prst="rect">
            <a:avLst/>
          </a:prstGeom>
          <a:ln w="12700">
            <a:miter lim="400000"/>
          </a:ln>
          <a:extLst/>
        </p:spPr>
        <p:txBody>
          <a:bodyPr wrap="square" lIns="45718" tIns="45718" rIns="45718" bIns="45718">
            <a:spAutoFit/>
          </a:bodyPr>
          <a:lstStyle/>
          <a:p>
            <a:pPr algn="ctr" defTabSz="2194560" fontAlgn="auto">
              <a:spcBef>
                <a:spcPts val="0"/>
              </a:spcBef>
              <a:spcAft>
                <a:spcPts val="0"/>
              </a:spcAft>
              <a:defRPr sz="1800"/>
            </a:pPr>
            <a:r>
              <a:rPr lang="en-US" sz="4000" b="1" dirty="0">
                <a:latin typeface="Times New Roman" panose="02020603050405020304" pitchFamily="18" charset="0"/>
                <a:ea typeface="+mj-ea"/>
                <a:cs typeface="Times New Roman" panose="02020603050405020304" pitchFamily="18" charset="0"/>
                <a:sym typeface="Helvetica"/>
              </a:rPr>
              <a:t>    </a:t>
            </a:r>
            <a:r>
              <a:rPr lang="en-US" sz="4000" b="1" dirty="0" smtClean="0">
                <a:latin typeface="Times New Roman" panose="02020603050405020304" pitchFamily="18" charset="0"/>
                <a:ea typeface="+mj-ea"/>
                <a:cs typeface="Times New Roman" panose="02020603050405020304" pitchFamily="18" charset="0"/>
                <a:sym typeface="Helvetica"/>
              </a:rPr>
              <a:t> </a:t>
            </a:r>
            <a:r>
              <a:rPr sz="4000" b="1" dirty="0" smtClean="0">
                <a:latin typeface="Times New Roman" panose="02020603050405020304" pitchFamily="18" charset="0"/>
                <a:ea typeface="+mj-ea"/>
                <a:cs typeface="Times New Roman" panose="02020603050405020304" pitchFamily="18" charset="0"/>
                <a:sym typeface="Helvetica"/>
              </a:rPr>
              <a:t>Figure </a:t>
            </a:r>
            <a:r>
              <a:rPr lang="en-US" sz="4000" b="1" dirty="0">
                <a:latin typeface="Times New Roman" panose="02020603050405020304" pitchFamily="18" charset="0"/>
                <a:ea typeface="+mj-ea"/>
                <a:cs typeface="Times New Roman" panose="02020603050405020304" pitchFamily="18" charset="0"/>
                <a:sym typeface="Helvetica"/>
              </a:rPr>
              <a:t>5</a:t>
            </a:r>
            <a:r>
              <a:rPr sz="4000" b="1" dirty="0" smtClean="0">
                <a:latin typeface="Times New Roman" panose="02020603050405020304" pitchFamily="18" charset="0"/>
                <a:ea typeface="+mj-ea"/>
                <a:cs typeface="Times New Roman" panose="02020603050405020304" pitchFamily="18" charset="0"/>
                <a:sym typeface="Helvetica"/>
              </a:rPr>
              <a:t>.</a:t>
            </a:r>
            <a:r>
              <a:rPr lang="en-US" sz="4000" b="1" dirty="0" smtClean="0">
                <a:latin typeface="Times New Roman" panose="02020603050405020304" pitchFamily="18" charset="0"/>
                <a:ea typeface="+mj-ea"/>
                <a:cs typeface="Times New Roman" panose="02020603050405020304" pitchFamily="18" charset="0"/>
                <a:sym typeface="Helvetica"/>
              </a:rPr>
              <a:t>  result</a:t>
            </a:r>
            <a:r>
              <a:rPr sz="4000" b="1" dirty="0" smtClean="0">
                <a:latin typeface="Times New Roman" panose="02020603050405020304" pitchFamily="18" charset="0"/>
                <a:ea typeface="+mj-ea"/>
                <a:cs typeface="Times New Roman" panose="02020603050405020304" pitchFamily="18" charset="0"/>
                <a:sym typeface="Helvetica"/>
              </a:rPr>
              <a:t> </a:t>
            </a:r>
            <a:r>
              <a:rPr lang="zh-CN" altLang="en-US" sz="4000" b="1" dirty="0" smtClean="0">
                <a:latin typeface="Times New Roman" panose="02020603050405020304" pitchFamily="18" charset="0"/>
                <a:ea typeface="+mj-ea"/>
                <a:cs typeface="Times New Roman" panose="02020603050405020304" pitchFamily="18" charset="0"/>
                <a:sym typeface="Helvetica"/>
              </a:rPr>
              <a:t> </a:t>
            </a:r>
            <a:r>
              <a:rPr sz="4000" dirty="0" smtClean="0">
                <a:latin typeface="Times New Roman" panose="02020603050405020304" pitchFamily="18" charset="0"/>
                <a:ea typeface="+mj-ea"/>
                <a:cs typeface="Times New Roman" panose="02020603050405020304" pitchFamily="18" charset="0"/>
                <a:sym typeface="Helvetica"/>
              </a:rPr>
              <a:t> </a:t>
            </a:r>
            <a:endParaRPr sz="4000" dirty="0">
              <a:latin typeface="Times New Roman" panose="02020603050405020304" pitchFamily="18" charset="0"/>
              <a:ea typeface="+mj-ea"/>
              <a:cs typeface="Times New Roman" panose="02020603050405020304" pitchFamily="18" charset="0"/>
              <a:sym typeface="Helvetica"/>
            </a:endParaRPr>
          </a:p>
        </p:txBody>
      </p:sp>
      <p:sp>
        <p:nvSpPr>
          <p:cNvPr id="2112" name="Rectangle 138"/>
          <p:cNvSpPr>
            <a:spLocks noChangeArrowheads="1"/>
          </p:cNvSpPr>
          <p:nvPr/>
        </p:nvSpPr>
        <p:spPr bwMode="auto">
          <a:xfrm>
            <a:off x="22441387" y="31874610"/>
            <a:ext cx="9633901" cy="2554545"/>
          </a:xfrm>
          <a:prstGeom prst="rect">
            <a:avLst/>
          </a:prstGeom>
          <a:noFill/>
          <a:ln w="9525">
            <a:noFill/>
            <a:miter lim="800000"/>
            <a:headEnd/>
            <a:tailEnd/>
          </a:ln>
        </p:spPr>
        <p:txBody>
          <a:bodyPr wrap="square">
            <a:spAutoFit/>
          </a:bodyPr>
          <a:lstStyle/>
          <a:p>
            <a:pPr algn="just"/>
            <a:r>
              <a:rPr lang="en-US" altLang="zh-CN" sz="4000" dirty="0" smtClean="0">
                <a:latin typeface="Times New Roman" panose="02020603050405020304" pitchFamily="18" charset="0"/>
                <a:cs typeface="Times New Roman" panose="02020603050405020304" pitchFamily="18" charset="0"/>
              </a:rPr>
              <a:t>In </a:t>
            </a:r>
            <a:r>
              <a:rPr lang="en-US" altLang="zh-CN" sz="4000" dirty="0">
                <a:latin typeface="Times New Roman" panose="02020603050405020304" pitchFamily="18" charset="0"/>
                <a:cs typeface="Times New Roman" panose="02020603050405020304" pitchFamily="18" charset="0"/>
              </a:rPr>
              <a:t>this </a:t>
            </a:r>
            <a:r>
              <a:rPr lang="en-US" altLang="zh-CN" sz="4000" dirty="0" smtClean="0">
                <a:latin typeface="Times New Roman" panose="02020603050405020304" pitchFamily="18" charset="0"/>
                <a:cs typeface="Times New Roman" panose="02020603050405020304" pitchFamily="18" charset="0"/>
              </a:rPr>
              <a:t>project, </a:t>
            </a:r>
            <a:r>
              <a:rPr lang="en-US" altLang="zh-CN" sz="4000" dirty="0">
                <a:latin typeface="Times New Roman" panose="02020603050405020304" pitchFamily="18" charset="0"/>
                <a:cs typeface="Times New Roman" panose="02020603050405020304" pitchFamily="18" charset="0"/>
              </a:rPr>
              <a:t>we reviewed </a:t>
            </a:r>
            <a:r>
              <a:rPr lang="en-US" altLang="zh-CN" sz="4000" dirty="0" smtClean="0">
                <a:latin typeface="Times New Roman" panose="02020603050405020304" pitchFamily="18" charset="0"/>
                <a:cs typeface="Times New Roman" panose="02020603050405020304" pitchFamily="18" charset="0"/>
              </a:rPr>
              <a:t>one eye detection method based </a:t>
            </a:r>
            <a:r>
              <a:rPr lang="en-US" altLang="zh-CN" sz="4000" dirty="0">
                <a:latin typeface="Times New Roman" panose="02020603050405020304" pitchFamily="18" charset="0"/>
                <a:cs typeface="Times New Roman" panose="02020603050405020304" pitchFamily="18" charset="0"/>
              </a:rPr>
              <a:t>on </a:t>
            </a:r>
            <a:r>
              <a:rPr lang="en-US" altLang="zh-CN" sz="4000" dirty="0" smtClean="0">
                <a:latin typeface="Times New Roman" panose="02020603050405020304" pitchFamily="18" charset="0"/>
                <a:cs typeface="Times New Roman" panose="02020603050405020304" pitchFamily="18" charset="0"/>
              </a:rPr>
              <a:t>Haar-like features. We implemented it in OpenCV, and the result is shown in Figure 5.</a:t>
            </a:r>
            <a:endParaRPr lang="en-US" altLang="zh-CN" sz="4000" dirty="0" smtClean="0">
              <a:latin typeface="Times New Roman" panose="02020603050405020304" pitchFamily="18" charset="0"/>
              <a:cs typeface="Times New Roman" panose="02020603050405020304" pitchFamily="18" charset="0"/>
              <a:sym typeface="Calibri" pitchFamily="34" charset="0"/>
            </a:endParaRPr>
          </a:p>
        </p:txBody>
      </p:sp>
      <p:pic>
        <p:nvPicPr>
          <p:cNvPr id="8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945803" y="1032716"/>
            <a:ext cx="7972597" cy="2360926"/>
          </a:xfrm>
          <a:prstGeom prst="rect">
            <a:avLst/>
          </a:prstGeom>
          <a:noFill/>
          <a:ln w="9525">
            <a:noFill/>
            <a:miter lim="800000"/>
            <a:headEnd/>
            <a:tailEnd/>
          </a:ln>
        </p:spPr>
      </p:pic>
      <p:pic>
        <p:nvPicPr>
          <p:cNvPr id="84"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2294318" y="964887"/>
            <a:ext cx="2632097" cy="2541153"/>
          </a:xfrm>
          <a:prstGeom prst="rect">
            <a:avLst/>
          </a:prstGeom>
          <a:noFill/>
          <a:ln w="9525">
            <a:noFill/>
            <a:miter lim="800000"/>
            <a:headEnd/>
            <a:tailEnd/>
          </a:ln>
        </p:spPr>
      </p:pic>
      <p:sp>
        <p:nvSpPr>
          <p:cNvPr id="87" name="TextBox 86"/>
          <p:cNvSpPr txBox="1"/>
          <p:nvPr/>
        </p:nvSpPr>
        <p:spPr>
          <a:xfrm>
            <a:off x="25973548" y="3605429"/>
            <a:ext cx="5828840" cy="646331"/>
          </a:xfrm>
          <a:prstGeom prst="rect">
            <a:avLst/>
          </a:prstGeom>
          <a:noFill/>
        </p:spPr>
        <p:txBody>
          <a:bodyPr wrap="none" rtlCol="0">
            <a:spAutoFit/>
          </a:bodyPr>
          <a:lstStyle/>
          <a:p>
            <a:r>
              <a:rPr lang="en-US" sz="3600" dirty="0" smtClean="0"/>
              <a:t>Jiashen zhang      Luting Wang</a:t>
            </a:r>
            <a:endParaRPr lang="en-US" sz="3600" dirty="0"/>
          </a:p>
        </p:txBody>
      </p:sp>
      <p:sp>
        <p:nvSpPr>
          <p:cNvPr id="2" name="文本框 1"/>
          <p:cNvSpPr txBox="1"/>
          <p:nvPr/>
        </p:nvSpPr>
        <p:spPr>
          <a:xfrm>
            <a:off x="1539367" y="22975052"/>
            <a:ext cx="184666" cy="1415772"/>
          </a:xfrm>
          <a:prstGeom prst="rect">
            <a:avLst/>
          </a:prstGeom>
          <a:noFill/>
        </p:spPr>
        <p:txBody>
          <a:bodyPr wrap="none" rtlCol="0">
            <a:spAutoFit/>
          </a:bodyPr>
          <a:lstStyle/>
          <a:p>
            <a:endParaRPr kumimoji="1" lang="zh-CN" altLang="en-US" dirty="0"/>
          </a:p>
        </p:txBody>
      </p:sp>
      <p:sp>
        <p:nvSpPr>
          <p:cNvPr id="76" name="Rectangle 39"/>
          <p:cNvSpPr/>
          <p:nvPr/>
        </p:nvSpPr>
        <p:spPr>
          <a:xfrm>
            <a:off x="921408" y="25570368"/>
            <a:ext cx="9880897" cy="6370975"/>
          </a:xfrm>
          <a:prstGeom prst="rect">
            <a:avLst/>
          </a:prstGeom>
        </p:spPr>
        <p:txBody>
          <a:bodyPr wrap="square">
            <a:spAutoFit/>
          </a:bodyPr>
          <a:lstStyle/>
          <a:p>
            <a:pPr marL="685800" indent="-685800" algn="just">
              <a:buFont typeface="Arial" panose="020B0604020202020204" pitchFamily="34" charset="0"/>
              <a:buChar char="•"/>
            </a:pPr>
            <a:r>
              <a:rPr lang="en-US" altLang="zh-CN" sz="4800" dirty="0" smtClean="0">
                <a:solidFill>
                  <a:srgbClr val="000000"/>
                </a:solidFill>
                <a:latin typeface="Times New Roman" panose="02020603050405020304" pitchFamily="18" charset="0"/>
                <a:cs typeface="Times New Roman" panose="02020603050405020304" pitchFamily="18" charset="0"/>
              </a:rPr>
              <a:t>Extract Haar-like features</a:t>
            </a:r>
          </a:p>
          <a:p>
            <a:pPr algn="just"/>
            <a:r>
              <a:rPr lang="en-US" altLang="zh-CN" sz="4000" dirty="0" smtClean="0">
                <a:latin typeface="Times New Roman" panose="02020603050405020304" pitchFamily="18" charset="0"/>
                <a:cs typeface="Times New Roman" panose="02020603050405020304" pitchFamily="18" charset="0"/>
              </a:rPr>
              <a:t>Initially, we have a </a:t>
            </a:r>
            <a:r>
              <a:rPr lang="en-US" altLang="zh-CN" sz="4000" dirty="0">
                <a:latin typeface="Times New Roman" panose="02020603050405020304" pitchFamily="18" charset="0"/>
                <a:cs typeface="Times New Roman" panose="02020603050405020304" pitchFamily="18" charset="0"/>
              </a:rPr>
              <a:t>lot of positive images </a:t>
            </a:r>
            <a:r>
              <a:rPr lang="en-US" altLang="zh-CN" sz="4000" dirty="0" smtClean="0">
                <a:latin typeface="Times New Roman" panose="02020603050405020304" pitchFamily="18" charset="0"/>
                <a:cs typeface="Times New Roman" panose="02020603050405020304" pitchFamily="18" charset="0"/>
              </a:rPr>
              <a:t>and </a:t>
            </a:r>
            <a:r>
              <a:rPr lang="en-US" altLang="zh-CN" sz="4000" dirty="0">
                <a:latin typeface="Times New Roman" panose="02020603050405020304" pitchFamily="18" charset="0"/>
                <a:cs typeface="Times New Roman" panose="02020603050405020304" pitchFamily="18" charset="0"/>
              </a:rPr>
              <a:t>negative </a:t>
            </a:r>
            <a:r>
              <a:rPr lang="en-US" altLang="zh-CN" sz="4000" dirty="0" smtClean="0">
                <a:latin typeface="Times New Roman" panose="02020603050405020304" pitchFamily="18" charset="0"/>
                <a:cs typeface="Times New Roman" panose="02020603050405020304" pitchFamily="18" charset="0"/>
              </a:rPr>
              <a:t>images. </a:t>
            </a:r>
            <a:r>
              <a:rPr lang="en-US" altLang="zh-CN" sz="4000" dirty="0">
                <a:latin typeface="Times New Roman" panose="02020603050405020304" pitchFamily="18" charset="0"/>
                <a:cs typeface="Times New Roman" panose="02020603050405020304" pitchFamily="18" charset="0"/>
              </a:rPr>
              <a:t>Then we need to extract features from it. </a:t>
            </a:r>
            <a:r>
              <a:rPr lang="en-US" altLang="zh-CN" sz="4000" dirty="0" smtClean="0">
                <a:latin typeface="Times New Roman" panose="02020603050405020304" pitchFamily="18" charset="0"/>
                <a:cs typeface="Times New Roman" panose="02020603050405020304" pitchFamily="18" charset="0"/>
              </a:rPr>
              <a:t>Haar features are shown </a:t>
            </a:r>
            <a:r>
              <a:rPr lang="en-US" altLang="zh-CN" sz="4000" dirty="0">
                <a:latin typeface="Times New Roman" panose="02020603050405020304" pitchFamily="18" charset="0"/>
                <a:cs typeface="Times New Roman" panose="02020603050405020304" pitchFamily="18" charset="0"/>
              </a:rPr>
              <a:t>in </a:t>
            </a:r>
            <a:r>
              <a:rPr lang="en-US" altLang="zh-CN" sz="4000" dirty="0" smtClean="0">
                <a:latin typeface="Times New Roman" panose="02020603050405020304" pitchFamily="18" charset="0"/>
                <a:cs typeface="Times New Roman" panose="02020603050405020304" pitchFamily="18" charset="0"/>
              </a:rPr>
              <a:t>Figure 1. </a:t>
            </a:r>
            <a:r>
              <a:rPr lang="en-US" altLang="zh-CN" sz="4000" dirty="0">
                <a:latin typeface="Times New Roman" panose="02020603050405020304" pitchFamily="18" charset="0"/>
                <a:cs typeface="Times New Roman" panose="02020603050405020304" pitchFamily="18" charset="0"/>
              </a:rPr>
              <a:t>Each feature is a single value obtained by subtracting sum of pixels under white </a:t>
            </a:r>
            <a:r>
              <a:rPr lang="en-US" altLang="zh-CN" sz="4000" dirty="0" smtClean="0">
                <a:latin typeface="Times New Roman" panose="02020603050405020304" pitchFamily="18" charset="0"/>
                <a:cs typeface="Times New Roman" panose="02020603050405020304" pitchFamily="18" charset="0"/>
              </a:rPr>
              <a:t>rectangle </a:t>
            </a:r>
            <a:r>
              <a:rPr lang="en-US" altLang="zh-CN" sz="4000" dirty="0">
                <a:latin typeface="Times New Roman" panose="02020603050405020304" pitchFamily="18" charset="0"/>
                <a:cs typeface="Times New Roman" panose="02020603050405020304" pitchFamily="18" charset="0"/>
              </a:rPr>
              <a:t>from sum of </a:t>
            </a:r>
            <a:r>
              <a:rPr lang="en-US" altLang="zh-CN" sz="4000" dirty="0" smtClean="0">
                <a:latin typeface="Times New Roman" panose="02020603050405020304" pitchFamily="18" charset="0"/>
                <a:cs typeface="Times New Roman" panose="02020603050405020304" pitchFamily="18" charset="0"/>
              </a:rPr>
              <a:t>pixels </a:t>
            </a:r>
            <a:r>
              <a:rPr lang="en-US" altLang="zh-CN" sz="4000" dirty="0">
                <a:latin typeface="Times New Roman" panose="02020603050405020304" pitchFamily="18" charset="0"/>
                <a:cs typeface="Times New Roman" panose="02020603050405020304" pitchFamily="18" charset="0"/>
              </a:rPr>
              <a:t>under black rectangle. </a:t>
            </a:r>
            <a:r>
              <a:rPr lang="en-US" altLang="zh-CN" sz="4000" dirty="0" smtClean="0">
                <a:latin typeface="Times New Roman" panose="02020603050405020304" pitchFamily="18" charset="0"/>
                <a:cs typeface="Times New Roman" panose="02020603050405020304" pitchFamily="18" charset="0"/>
              </a:rPr>
              <a:t>Given a 24x24 window, it will result in </a:t>
            </a:r>
            <a:r>
              <a:rPr lang="en-US" altLang="zh-CN" sz="4000" dirty="0">
                <a:latin typeface="Times New Roman" panose="02020603050405020304" pitchFamily="18" charset="0"/>
                <a:cs typeface="Times New Roman" panose="02020603050405020304" pitchFamily="18" charset="0"/>
              </a:rPr>
              <a:t>over 160000 </a:t>
            </a:r>
            <a:r>
              <a:rPr lang="en-US" altLang="zh-CN" sz="4000" dirty="0" smtClean="0">
                <a:latin typeface="Times New Roman" panose="02020603050405020304" pitchFamily="18" charset="0"/>
                <a:cs typeface="Times New Roman" panose="02020603050405020304" pitchFamily="18" charset="0"/>
              </a:rPr>
              <a:t>features. </a:t>
            </a:r>
            <a:r>
              <a:rPr lang="en-US" altLang="zh-CN" sz="4000" dirty="0">
                <a:latin typeface="Times New Roman" panose="02020603050405020304" pitchFamily="18" charset="0"/>
                <a:cs typeface="Times New Roman" panose="02020603050405020304" pitchFamily="18" charset="0"/>
              </a:rPr>
              <a:t>So </a:t>
            </a:r>
            <a:r>
              <a:rPr lang="en-US" altLang="zh-CN" sz="4000" dirty="0" smtClean="0">
                <a:latin typeface="Times New Roman" panose="02020603050405020304" pitchFamily="18" charset="0"/>
                <a:cs typeface="Times New Roman" panose="02020603050405020304" pitchFamily="18" charset="0"/>
              </a:rPr>
              <a:t>integral images</a:t>
            </a:r>
            <a:r>
              <a:rPr lang="en-US" altLang="zh-CN" sz="4000" dirty="0">
                <a:latin typeface="Times New Roman" panose="02020603050405020304" pitchFamily="18" charset="0"/>
                <a:cs typeface="Times New Roman" panose="02020603050405020304" pitchFamily="18" charset="0"/>
              </a:rPr>
              <a:t> </a:t>
            </a:r>
            <a:r>
              <a:rPr lang="en-US" altLang="zh-CN" sz="4000" dirty="0" smtClean="0">
                <a:latin typeface="Times New Roman" panose="02020603050405020304" pitchFamily="18" charset="0"/>
                <a:cs typeface="Times New Roman" panose="02020603050405020304" pitchFamily="18" charset="0"/>
              </a:rPr>
              <a:t>is introduced to simplify and speed up calculation.</a:t>
            </a:r>
            <a:endParaRPr lang="en-US" altLang="zh-CN" sz="4000" dirty="0">
              <a:latin typeface="Times New Roman" panose="02020603050405020304" pitchFamily="18" charset="0"/>
              <a:cs typeface="Times New Roman" panose="02020603050405020304" pitchFamily="18" charset="0"/>
            </a:endParaRPr>
          </a:p>
        </p:txBody>
      </p:sp>
      <p:sp>
        <p:nvSpPr>
          <p:cNvPr id="3" name="矩形 17"/>
          <p:cNvSpPr>
            <a:spLocks noChangeArrowheads="1"/>
          </p:cNvSpPr>
          <p:nvPr/>
        </p:nvSpPr>
        <p:spPr bwMode="auto">
          <a:xfrm>
            <a:off x="0" y="41927032"/>
            <a:ext cx="32918400" cy="1952378"/>
          </a:xfrm>
          <a:prstGeom prst="rect">
            <a:avLst/>
          </a:prstGeom>
          <a:solidFill>
            <a:srgbClr val="272727"/>
          </a:solidFill>
          <a:ln>
            <a:noFill/>
          </a:ln>
          <a:extLst>
            <a:ext uri="{91240B29-F687-4f45-9708-019B960494DF}">
              <a14:hiddenLine xmlns="" xmlns:a14="http://schemas.microsoft.com/office/drawing/2010/main" w="25400">
                <a:solidFill>
                  <a:srgbClr val="000000"/>
                </a:solidFill>
                <a:miter lim="800000"/>
                <a:headEnd/>
                <a:tailEnd/>
              </a14:hiddenLine>
            </a:ext>
          </a:extLst>
        </p:spPr>
        <p:txBody>
          <a:bodyPr vert="horz" wrap="square" lIns="91440" tIns="45720" rIns="91440" bIns="45720" numCol="2" anchor="ctr" anchorCtr="0" compatLnSpc="1">
            <a:prstTxWarp prst="textNoShape">
              <a:avLst/>
            </a:prstTxWarp>
          </a:bodyPr>
          <a:lstStyle/>
          <a:p>
            <a:r>
              <a:rPr lang="zh-CN" altLang="en-US" sz="4000" dirty="0" smtClean="0">
                <a:solidFill>
                  <a:schemeClr val="bg1"/>
                </a:solidFill>
              </a:rPr>
              <a:t> </a:t>
            </a:r>
            <a:r>
              <a:rPr lang="en-US" altLang="zh-CN" sz="4000" dirty="0" smtClean="0">
                <a:solidFill>
                  <a:schemeClr val="bg1"/>
                </a:solidFill>
              </a:rPr>
              <a:t>Address: No. 132, East </a:t>
            </a:r>
            <a:r>
              <a:rPr lang="en-US" altLang="zh-CN" sz="4000" dirty="0" err="1" smtClean="0">
                <a:solidFill>
                  <a:schemeClr val="bg1"/>
                </a:solidFill>
              </a:rPr>
              <a:t>Waihuan</a:t>
            </a:r>
            <a:r>
              <a:rPr lang="en-US" altLang="zh-CN" sz="4000" dirty="0" smtClean="0">
                <a:solidFill>
                  <a:schemeClr val="bg1"/>
                </a:solidFill>
              </a:rPr>
              <a:t> Road, Guangzhou Higher Education Mega</a:t>
            </a:r>
            <a:r>
              <a:rPr lang="zh-CN" altLang="en-US" sz="4000" dirty="0" smtClean="0">
                <a:solidFill>
                  <a:schemeClr val="bg1"/>
                </a:solidFill>
              </a:rPr>
              <a:t>       </a:t>
            </a:r>
            <a:r>
              <a:rPr lang="en-US" altLang="zh-CN" sz="4000" dirty="0" smtClean="0">
                <a:solidFill>
                  <a:schemeClr val="bg1"/>
                </a:solidFill>
              </a:rPr>
              <a:t>Center, Guangzhou, 510006, P.R. China</a:t>
            </a:r>
            <a:r>
              <a:rPr lang="zh-CN" altLang="en-US" sz="4000" dirty="0" smtClean="0">
                <a:solidFill>
                  <a:schemeClr val="bg1"/>
                </a:solidFill>
              </a:rPr>
              <a:t>             </a:t>
            </a:r>
            <a:endParaRPr lang="zh-CN" altLang="en-US" sz="4000" dirty="0">
              <a:solidFill>
                <a:schemeClr val="bg1"/>
              </a:solidFill>
            </a:endParaRPr>
          </a:p>
        </p:txBody>
      </p:sp>
      <p:sp>
        <p:nvSpPr>
          <p:cNvPr id="6" name="文本框 5"/>
          <p:cNvSpPr txBox="1"/>
          <p:nvPr/>
        </p:nvSpPr>
        <p:spPr>
          <a:xfrm>
            <a:off x="19913600" y="42265600"/>
            <a:ext cx="11176000" cy="1323439"/>
          </a:xfrm>
          <a:prstGeom prst="rect">
            <a:avLst/>
          </a:prstGeom>
          <a:noFill/>
        </p:spPr>
        <p:txBody>
          <a:bodyPr wrap="square" rtlCol="0">
            <a:spAutoFit/>
          </a:bodyPr>
          <a:lstStyle/>
          <a:p>
            <a:pPr lvl="0"/>
            <a:r>
              <a:rPr lang="en-US" altLang="zh-CN" sz="4000" dirty="0">
                <a:solidFill>
                  <a:prstClr val="white"/>
                </a:solidFill>
              </a:rPr>
              <a:t>Tel: 86-20-39943579; 86-20-</a:t>
            </a:r>
            <a:r>
              <a:rPr lang="en-US" altLang="zh-CN" sz="4000" dirty="0" smtClean="0">
                <a:solidFill>
                  <a:prstClr val="white"/>
                </a:solidFill>
              </a:rPr>
              <a:t>39943581</a:t>
            </a:r>
          </a:p>
          <a:p>
            <a:pPr lvl="0"/>
            <a:r>
              <a:rPr lang="en-US" altLang="zh-CN" sz="4000" dirty="0" smtClean="0">
                <a:solidFill>
                  <a:prstClr val="white"/>
                </a:solidFill>
              </a:rPr>
              <a:t>E-mail:</a:t>
            </a:r>
            <a:r>
              <a:rPr lang="zh-CN" altLang="en-US" sz="4000" dirty="0" smtClean="0">
                <a:solidFill>
                  <a:prstClr val="white"/>
                </a:solidFill>
              </a:rPr>
              <a:t> </a:t>
            </a:r>
            <a:r>
              <a:rPr lang="en-US" altLang="zh-CN" sz="4000" dirty="0" err="1" smtClean="0">
                <a:solidFill>
                  <a:prstClr val="white"/>
                </a:solidFill>
              </a:rPr>
              <a:t>sysucmu@mail.sysu.edu</a:t>
            </a:r>
            <a:r>
              <a:rPr lang="zh-CN" altLang="zh-CN" sz="4000" dirty="0" smtClean="0">
                <a:solidFill>
                  <a:prstClr val="white"/>
                </a:solidFill>
              </a:rPr>
              <a:t>.</a:t>
            </a:r>
            <a:r>
              <a:rPr lang="en-US" altLang="zh-CN" sz="4000" dirty="0" err="1" smtClean="0">
                <a:solidFill>
                  <a:prstClr val="white"/>
                </a:solidFill>
              </a:rPr>
              <a:t>cn</a:t>
            </a:r>
            <a:r>
              <a:rPr lang="zh-CN" altLang="en-US" sz="4000" dirty="0" smtClean="0">
                <a:solidFill>
                  <a:prstClr val="white"/>
                </a:solidFill>
              </a:rPr>
              <a:t> </a:t>
            </a:r>
            <a:endParaRPr lang="zh-CN" altLang="en-US" sz="4000" dirty="0">
              <a:solidFill>
                <a:prstClr val="white"/>
              </a:solidFill>
            </a:endParaRPr>
          </a:p>
        </p:txBody>
      </p:sp>
      <p:pic>
        <p:nvPicPr>
          <p:cNvPr id="4" name="图片 3"/>
          <p:cNvPicPr>
            <a:picLocks noChangeAspect="1"/>
          </p:cNvPicPr>
          <p:nvPr/>
        </p:nvPicPr>
        <p:blipFill>
          <a:blip r:embed="rId5"/>
          <a:stretch>
            <a:fillRect/>
          </a:stretch>
        </p:blipFill>
        <p:spPr>
          <a:xfrm>
            <a:off x="277148" y="32975451"/>
            <a:ext cx="10734694" cy="5694546"/>
          </a:xfrm>
          <a:prstGeom prst="rect">
            <a:avLst/>
          </a:prstGeom>
        </p:spPr>
      </p:pic>
      <p:pic>
        <p:nvPicPr>
          <p:cNvPr id="5" name="图片 4"/>
          <p:cNvPicPr>
            <a:picLocks noChangeAspect="1"/>
          </p:cNvPicPr>
          <p:nvPr/>
        </p:nvPicPr>
        <p:blipFill>
          <a:blip r:embed="rId6"/>
          <a:stretch>
            <a:fillRect/>
          </a:stretch>
        </p:blipFill>
        <p:spPr>
          <a:xfrm>
            <a:off x="11500566" y="11692788"/>
            <a:ext cx="9987953" cy="4999893"/>
          </a:xfrm>
          <a:prstGeom prst="rect">
            <a:avLst/>
          </a:prstGeom>
        </p:spPr>
      </p:pic>
      <p:sp>
        <p:nvSpPr>
          <p:cNvPr id="9" name="Rectangle 2"/>
          <p:cNvSpPr>
            <a:spLocks noChangeArrowheads="1"/>
          </p:cNvSpPr>
          <p:nvPr/>
        </p:nvSpPr>
        <p:spPr bwMode="auto">
          <a:xfrm>
            <a:off x="152400" y="13901"/>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11" name="图片 10"/>
          <p:cNvPicPr>
            <a:picLocks noChangeAspect="1"/>
          </p:cNvPicPr>
          <p:nvPr/>
        </p:nvPicPr>
        <p:blipFill>
          <a:blip r:embed="rId7"/>
          <a:stretch>
            <a:fillRect/>
          </a:stretch>
        </p:blipFill>
        <p:spPr>
          <a:xfrm>
            <a:off x="23889771" y="13270941"/>
            <a:ext cx="7567732" cy="7935022"/>
          </a:xfrm>
          <a:prstGeom prst="rect">
            <a:avLst/>
          </a:prstGeom>
        </p:spPr>
      </p:pic>
      <p:pic>
        <p:nvPicPr>
          <p:cNvPr id="40" name="图片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4329107" y="24303543"/>
            <a:ext cx="6438098" cy="491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Shape 84"/>
          <p:cNvSpPr/>
          <p:nvPr/>
        </p:nvSpPr>
        <p:spPr>
          <a:xfrm>
            <a:off x="11388401" y="17002989"/>
            <a:ext cx="9356086" cy="646327"/>
          </a:xfrm>
          <a:prstGeom prst="rect">
            <a:avLst/>
          </a:prstGeom>
          <a:ln w="12700">
            <a:miter lim="400000"/>
          </a:ln>
          <a:extLst/>
        </p:spPr>
        <p:txBody>
          <a:bodyPr wrap="square" lIns="45718" tIns="45718" rIns="45718" bIns="45718">
            <a:spAutoFit/>
          </a:bodyPr>
          <a:lstStyle/>
          <a:p>
            <a:pPr algn="ctr" defTabSz="2194560" fontAlgn="auto">
              <a:spcBef>
                <a:spcPts val="0"/>
              </a:spcBef>
              <a:spcAft>
                <a:spcPts val="0"/>
              </a:spcAft>
              <a:defRPr sz="1800"/>
            </a:pPr>
            <a:r>
              <a:rPr lang="en-US" sz="2800" b="1" dirty="0">
                <a:latin typeface="Times New Roman" panose="02020603050405020304" pitchFamily="18" charset="0"/>
                <a:ea typeface="+mj-ea"/>
                <a:cs typeface="Times New Roman" panose="02020603050405020304" pitchFamily="18" charset="0"/>
                <a:sym typeface="Helvetica"/>
              </a:rPr>
              <a:t>    </a:t>
            </a:r>
            <a:r>
              <a:rPr sz="3600" b="1" dirty="0">
                <a:latin typeface="Times New Roman" panose="02020603050405020304" pitchFamily="18" charset="0"/>
                <a:ea typeface="+mj-ea"/>
                <a:cs typeface="Times New Roman" panose="02020603050405020304" pitchFamily="18" charset="0"/>
                <a:sym typeface="Helvetica"/>
              </a:rPr>
              <a:t>Figure </a:t>
            </a:r>
            <a:r>
              <a:rPr lang="en-US" sz="3600" b="1" dirty="0">
                <a:latin typeface="Times New Roman" panose="02020603050405020304" pitchFamily="18" charset="0"/>
                <a:ea typeface="+mj-ea"/>
                <a:cs typeface="Times New Roman" panose="02020603050405020304" pitchFamily="18" charset="0"/>
                <a:sym typeface="Helvetica"/>
              </a:rPr>
              <a:t>2</a:t>
            </a:r>
            <a:r>
              <a:rPr sz="3600" b="1" dirty="0" smtClean="0">
                <a:latin typeface="Times New Roman" panose="02020603050405020304" pitchFamily="18" charset="0"/>
                <a:ea typeface="+mj-ea"/>
                <a:cs typeface="Times New Roman" panose="02020603050405020304" pitchFamily="18" charset="0"/>
                <a:sym typeface="Helvetica"/>
              </a:rPr>
              <a:t>.</a:t>
            </a:r>
            <a:r>
              <a:rPr lang="en-US" sz="3600" b="1" dirty="0" smtClean="0">
                <a:latin typeface="Times New Roman" panose="02020603050405020304" pitchFamily="18" charset="0"/>
                <a:ea typeface="+mj-ea"/>
                <a:cs typeface="Times New Roman" panose="02020603050405020304" pitchFamily="18" charset="0"/>
                <a:sym typeface="Helvetica"/>
              </a:rPr>
              <a:t>  Integral Image</a:t>
            </a:r>
            <a:r>
              <a:rPr sz="3600" b="1" dirty="0" smtClean="0">
                <a:latin typeface="Times New Roman" panose="02020603050405020304" pitchFamily="18" charset="0"/>
                <a:ea typeface="+mj-ea"/>
                <a:cs typeface="Times New Roman" panose="02020603050405020304" pitchFamily="18" charset="0"/>
                <a:sym typeface="Helvetica"/>
              </a:rPr>
              <a:t> </a:t>
            </a:r>
            <a:r>
              <a:rPr lang="zh-CN" altLang="en-US" sz="3600" b="1" dirty="0" smtClean="0">
                <a:latin typeface="Times New Roman" panose="02020603050405020304" pitchFamily="18" charset="0"/>
                <a:ea typeface="+mj-ea"/>
                <a:cs typeface="Times New Roman" panose="02020603050405020304" pitchFamily="18" charset="0"/>
                <a:sym typeface="Helvetica"/>
              </a:rPr>
              <a:t> </a:t>
            </a:r>
            <a:r>
              <a:rPr sz="2800" dirty="0" smtClean="0">
                <a:latin typeface="Times New Roman" panose="02020603050405020304" pitchFamily="18" charset="0"/>
                <a:ea typeface="+mj-ea"/>
                <a:cs typeface="Times New Roman" panose="02020603050405020304" pitchFamily="18" charset="0"/>
                <a:sym typeface="Helvetica"/>
              </a:rPr>
              <a:t> </a:t>
            </a:r>
            <a:endParaRPr sz="2800" dirty="0">
              <a:latin typeface="Times New Roman" panose="02020603050405020304" pitchFamily="18" charset="0"/>
              <a:ea typeface="+mj-ea"/>
              <a:cs typeface="Times New Roman" panose="02020603050405020304" pitchFamily="18" charset="0"/>
              <a:sym typeface="Helvetica"/>
            </a:endParaRPr>
          </a:p>
        </p:txBody>
      </p:sp>
      <p:sp>
        <p:nvSpPr>
          <p:cNvPr id="42" name="Shape 84"/>
          <p:cNvSpPr/>
          <p:nvPr/>
        </p:nvSpPr>
        <p:spPr>
          <a:xfrm>
            <a:off x="277148" y="39236691"/>
            <a:ext cx="8845550" cy="707882"/>
          </a:xfrm>
          <a:prstGeom prst="rect">
            <a:avLst/>
          </a:prstGeom>
          <a:ln w="12700">
            <a:miter lim="400000"/>
          </a:ln>
          <a:extLst/>
        </p:spPr>
        <p:txBody>
          <a:bodyPr lIns="45718" tIns="45718" rIns="45718" bIns="45718">
            <a:spAutoFit/>
          </a:bodyPr>
          <a:lstStyle/>
          <a:p>
            <a:pPr algn="ctr" defTabSz="2194560" fontAlgn="auto">
              <a:spcBef>
                <a:spcPts val="0"/>
              </a:spcBef>
              <a:spcAft>
                <a:spcPts val="0"/>
              </a:spcAft>
              <a:defRPr sz="1800"/>
            </a:pPr>
            <a:r>
              <a:rPr lang="en-US" sz="4000" b="1" dirty="0">
                <a:latin typeface="Times New Roman" panose="02020603050405020304" pitchFamily="18" charset="0"/>
                <a:ea typeface="+mj-ea"/>
                <a:cs typeface="Times New Roman" panose="02020603050405020304" pitchFamily="18" charset="0"/>
                <a:sym typeface="Helvetica"/>
              </a:rPr>
              <a:t>    </a:t>
            </a:r>
            <a:r>
              <a:rPr sz="4000" b="1" dirty="0">
                <a:latin typeface="Times New Roman" panose="02020603050405020304" pitchFamily="18" charset="0"/>
                <a:ea typeface="+mj-ea"/>
                <a:cs typeface="Times New Roman" panose="02020603050405020304" pitchFamily="18" charset="0"/>
                <a:sym typeface="Helvetica"/>
              </a:rPr>
              <a:t>Figure </a:t>
            </a:r>
            <a:r>
              <a:rPr lang="en-US" sz="4000" b="1" dirty="0">
                <a:latin typeface="Times New Roman" panose="02020603050405020304" pitchFamily="18" charset="0"/>
                <a:ea typeface="+mj-ea"/>
                <a:cs typeface="Times New Roman" panose="02020603050405020304" pitchFamily="18" charset="0"/>
                <a:sym typeface="Helvetica"/>
              </a:rPr>
              <a:t>1</a:t>
            </a:r>
            <a:r>
              <a:rPr sz="4000" b="1" dirty="0" smtClean="0">
                <a:latin typeface="Times New Roman" panose="02020603050405020304" pitchFamily="18" charset="0"/>
                <a:ea typeface="+mj-ea"/>
                <a:cs typeface="Times New Roman" panose="02020603050405020304" pitchFamily="18" charset="0"/>
                <a:sym typeface="Helvetica"/>
              </a:rPr>
              <a:t>.</a:t>
            </a:r>
            <a:r>
              <a:rPr lang="en-US" sz="4000" b="1" dirty="0" smtClean="0">
                <a:latin typeface="Times New Roman" panose="02020603050405020304" pitchFamily="18" charset="0"/>
                <a:ea typeface="+mj-ea"/>
                <a:cs typeface="Times New Roman" panose="02020603050405020304" pitchFamily="18" charset="0"/>
                <a:sym typeface="Helvetica"/>
              </a:rPr>
              <a:t>  Haar features</a:t>
            </a:r>
            <a:r>
              <a:rPr sz="4000" b="1" dirty="0" smtClean="0">
                <a:latin typeface="Times New Roman" panose="02020603050405020304" pitchFamily="18" charset="0"/>
                <a:ea typeface="+mj-ea"/>
                <a:cs typeface="Times New Roman" panose="02020603050405020304" pitchFamily="18" charset="0"/>
                <a:sym typeface="Helvetica"/>
              </a:rPr>
              <a:t> </a:t>
            </a:r>
            <a:r>
              <a:rPr lang="zh-CN" altLang="en-US" sz="4000" b="1" dirty="0" smtClean="0">
                <a:latin typeface="Times New Roman" panose="02020603050405020304" pitchFamily="18" charset="0"/>
                <a:ea typeface="+mj-ea"/>
                <a:cs typeface="Times New Roman" panose="02020603050405020304" pitchFamily="18" charset="0"/>
                <a:sym typeface="Helvetica"/>
              </a:rPr>
              <a:t> </a:t>
            </a:r>
            <a:r>
              <a:rPr sz="4000" dirty="0" smtClean="0">
                <a:latin typeface="Times New Roman" panose="02020603050405020304" pitchFamily="18" charset="0"/>
                <a:ea typeface="+mj-ea"/>
                <a:cs typeface="Times New Roman" panose="02020603050405020304" pitchFamily="18" charset="0"/>
                <a:sym typeface="Helvetica"/>
              </a:rPr>
              <a:t> </a:t>
            </a:r>
            <a:endParaRPr sz="4000" dirty="0">
              <a:latin typeface="Times New Roman" panose="02020603050405020304" pitchFamily="18" charset="0"/>
              <a:ea typeface="+mj-ea"/>
              <a:cs typeface="Times New Roman" panose="02020603050405020304" pitchFamily="18" charset="0"/>
              <a:sym typeface="Helvetica"/>
            </a:endParaRPr>
          </a:p>
        </p:txBody>
      </p:sp>
      <p:sp>
        <p:nvSpPr>
          <p:cNvPr id="44" name="Shape 84"/>
          <p:cNvSpPr/>
          <p:nvPr/>
        </p:nvSpPr>
        <p:spPr>
          <a:xfrm>
            <a:off x="22792059" y="21221367"/>
            <a:ext cx="8845550" cy="646327"/>
          </a:xfrm>
          <a:prstGeom prst="rect">
            <a:avLst/>
          </a:prstGeom>
          <a:ln w="12700">
            <a:miter lim="400000"/>
          </a:ln>
          <a:extLst/>
        </p:spPr>
        <p:txBody>
          <a:bodyPr lIns="45718" tIns="45718" rIns="45718" bIns="45718">
            <a:spAutoFit/>
          </a:bodyPr>
          <a:lstStyle/>
          <a:p>
            <a:pPr algn="ctr" defTabSz="2194560" fontAlgn="auto">
              <a:spcBef>
                <a:spcPts val="0"/>
              </a:spcBef>
              <a:spcAft>
                <a:spcPts val="0"/>
              </a:spcAft>
              <a:defRPr sz="1800"/>
            </a:pPr>
            <a:r>
              <a:rPr lang="en-US" sz="2800" b="1" dirty="0">
                <a:latin typeface="Times New Roman" panose="02020603050405020304" pitchFamily="18" charset="0"/>
                <a:ea typeface="+mj-ea"/>
                <a:cs typeface="Times New Roman" panose="02020603050405020304" pitchFamily="18" charset="0"/>
                <a:sym typeface="Helvetica"/>
              </a:rPr>
              <a:t>    </a:t>
            </a:r>
            <a:r>
              <a:rPr sz="3600" b="1" dirty="0">
                <a:latin typeface="Times New Roman" panose="02020603050405020304" pitchFamily="18" charset="0"/>
                <a:ea typeface="+mj-ea"/>
                <a:cs typeface="Times New Roman" panose="02020603050405020304" pitchFamily="18" charset="0"/>
                <a:sym typeface="Helvetica"/>
              </a:rPr>
              <a:t>Figure </a:t>
            </a:r>
            <a:r>
              <a:rPr lang="en-US" sz="3600" b="1" dirty="0">
                <a:latin typeface="Times New Roman" panose="02020603050405020304" pitchFamily="18" charset="0"/>
                <a:ea typeface="+mj-ea"/>
                <a:cs typeface="Times New Roman" panose="02020603050405020304" pitchFamily="18" charset="0"/>
                <a:sym typeface="Helvetica"/>
              </a:rPr>
              <a:t>4</a:t>
            </a:r>
            <a:r>
              <a:rPr sz="3600" b="1" dirty="0" smtClean="0">
                <a:latin typeface="Times New Roman" panose="02020603050405020304" pitchFamily="18" charset="0"/>
                <a:ea typeface="+mj-ea"/>
                <a:cs typeface="Times New Roman" panose="02020603050405020304" pitchFamily="18" charset="0"/>
                <a:sym typeface="Helvetica"/>
              </a:rPr>
              <a:t>.</a:t>
            </a:r>
            <a:r>
              <a:rPr lang="en-US" sz="3600" b="1" dirty="0" smtClean="0">
                <a:latin typeface="Times New Roman" panose="02020603050405020304" pitchFamily="18" charset="0"/>
                <a:ea typeface="+mj-ea"/>
                <a:cs typeface="Times New Roman" panose="02020603050405020304" pitchFamily="18" charset="0"/>
                <a:sym typeface="Helvetica"/>
              </a:rPr>
              <a:t>  Recognition</a:t>
            </a:r>
            <a:r>
              <a:rPr sz="3600" b="1" dirty="0" smtClean="0">
                <a:latin typeface="Times New Roman" panose="02020603050405020304" pitchFamily="18" charset="0"/>
                <a:ea typeface="+mj-ea"/>
                <a:cs typeface="Times New Roman" panose="02020603050405020304" pitchFamily="18" charset="0"/>
                <a:sym typeface="Helvetica"/>
              </a:rPr>
              <a:t> </a:t>
            </a:r>
            <a:r>
              <a:rPr lang="zh-CN" altLang="en-US" sz="3600" b="1" dirty="0" smtClean="0">
                <a:latin typeface="Times New Roman" panose="02020603050405020304" pitchFamily="18" charset="0"/>
                <a:ea typeface="+mj-ea"/>
                <a:cs typeface="Times New Roman" panose="02020603050405020304" pitchFamily="18" charset="0"/>
                <a:sym typeface="Helvetica"/>
              </a:rPr>
              <a:t> </a:t>
            </a:r>
            <a:r>
              <a:rPr sz="2800" dirty="0" smtClean="0">
                <a:latin typeface="Times New Roman" panose="02020603050405020304" pitchFamily="18" charset="0"/>
                <a:ea typeface="+mj-ea"/>
                <a:cs typeface="Times New Roman" panose="02020603050405020304" pitchFamily="18" charset="0"/>
                <a:sym typeface="Helvetica"/>
              </a:rPr>
              <a:t> </a:t>
            </a:r>
            <a:endParaRPr sz="2800" dirty="0">
              <a:latin typeface="Times New Roman" panose="02020603050405020304" pitchFamily="18" charset="0"/>
              <a:ea typeface="+mj-ea"/>
              <a:cs typeface="Times New Roman" panose="02020603050405020304" pitchFamily="18" charset="0"/>
              <a:sym typeface="Helvetica"/>
            </a:endParaRPr>
          </a:p>
        </p:txBody>
      </p:sp>
      <p:pic>
        <p:nvPicPr>
          <p:cNvPr id="12" name="图片 11"/>
          <p:cNvPicPr>
            <a:picLocks noChangeAspect="1"/>
          </p:cNvPicPr>
          <p:nvPr/>
        </p:nvPicPr>
        <p:blipFill>
          <a:blip r:embed="rId9"/>
          <a:stretch>
            <a:fillRect/>
          </a:stretch>
        </p:blipFill>
        <p:spPr>
          <a:xfrm>
            <a:off x="26133246" y="4704080"/>
            <a:ext cx="1892397" cy="2071469"/>
          </a:xfrm>
          <a:prstGeom prst="rect">
            <a:avLst/>
          </a:prstGeom>
        </p:spPr>
      </p:pic>
      <p:pic>
        <p:nvPicPr>
          <p:cNvPr id="8" name="图片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655931" y="4501639"/>
            <a:ext cx="1728726" cy="2304967"/>
          </a:xfrm>
          <a:prstGeom prst="rect">
            <a:avLst/>
          </a:prstGeom>
        </p:spPr>
      </p:pic>
      <p:pic>
        <p:nvPicPr>
          <p:cNvPr id="10" name="图片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4406" y="9396081"/>
            <a:ext cx="2839024" cy="1845607"/>
          </a:xfrm>
          <a:prstGeom prst="rect">
            <a:avLst/>
          </a:prstGeom>
          <a:noFill/>
          <a:ln>
            <a:noFill/>
          </a:ln>
        </p:spPr>
      </p:pic>
      <p:sp>
        <p:nvSpPr>
          <p:cNvPr id="16" name="矩形 15"/>
          <p:cNvSpPr/>
          <p:nvPr/>
        </p:nvSpPr>
        <p:spPr>
          <a:xfrm>
            <a:off x="865475" y="7827812"/>
            <a:ext cx="5570756" cy="1200329"/>
          </a:xfrm>
          <a:prstGeom prst="rect">
            <a:avLst/>
          </a:prstGeom>
        </p:spPr>
        <p:txBody>
          <a:bodyPr wrap="none">
            <a:spAutoFit/>
          </a:bodyPr>
          <a:lstStyle/>
          <a:p>
            <a:pPr>
              <a:spcAft>
                <a:spcPts val="600"/>
              </a:spcAft>
            </a:pPr>
            <a:r>
              <a:rPr lang="en-US" altLang="zh-CN" sz="7200" b="1" dirty="0">
                <a:solidFill>
                  <a:srgbClr val="0287CA"/>
                </a:solidFill>
                <a:latin typeface="Arial" pitchFamily="34" charset="0"/>
                <a:cs typeface="Arial" pitchFamily="34" charset="0"/>
              </a:rPr>
              <a:t>Introduction</a:t>
            </a:r>
          </a:p>
        </p:txBody>
      </p:sp>
      <p:sp>
        <p:nvSpPr>
          <p:cNvPr id="17" name="文本框 16"/>
          <p:cNvSpPr txBox="1"/>
          <p:nvPr/>
        </p:nvSpPr>
        <p:spPr>
          <a:xfrm>
            <a:off x="4132236" y="9174267"/>
            <a:ext cx="6511602" cy="2554545"/>
          </a:xfrm>
          <a:prstGeom prst="rect">
            <a:avLst/>
          </a:prstGeom>
          <a:noFill/>
        </p:spPr>
        <p:txBody>
          <a:bodyPr wrap="square" rtlCol="0">
            <a:spAutoFit/>
          </a:bodyPr>
          <a:lstStyle/>
          <a:p>
            <a:pPr algn="just"/>
            <a:r>
              <a:rPr lang="en-US" altLang="zh-CN" sz="4000" dirty="0">
                <a:solidFill>
                  <a:prstClr val="black"/>
                </a:solidFill>
                <a:latin typeface="Times New Roman" panose="02020603050405020304" pitchFamily="18" charset="0"/>
                <a:cs typeface="Times New Roman" panose="02020603050405020304" pitchFamily="18" charset="0"/>
              </a:rPr>
              <a:t>Human face image analysis, detection and recognition have become some of the most important research topics </a:t>
            </a:r>
            <a:r>
              <a:rPr lang="en-US" altLang="zh-CN" sz="4000" dirty="0" smtClean="0">
                <a:solidFill>
                  <a:prstClr val="black"/>
                </a:solidFill>
                <a:latin typeface="Times New Roman" panose="02020603050405020304" pitchFamily="18" charset="0"/>
                <a:cs typeface="Times New Roman" panose="02020603050405020304" pitchFamily="18" charset="0"/>
              </a:rPr>
              <a:t>in</a:t>
            </a:r>
            <a:endParaRPr lang="zh-CN" altLang="en-US" sz="8800" dirty="0"/>
          </a:p>
        </p:txBody>
      </p:sp>
      <p:sp>
        <p:nvSpPr>
          <p:cNvPr id="19" name="矩形 18"/>
          <p:cNvSpPr/>
          <p:nvPr/>
        </p:nvSpPr>
        <p:spPr>
          <a:xfrm>
            <a:off x="880464" y="24052271"/>
            <a:ext cx="4294765" cy="1446550"/>
          </a:xfrm>
          <a:prstGeom prst="rect">
            <a:avLst/>
          </a:prstGeom>
        </p:spPr>
        <p:txBody>
          <a:bodyPr wrap="none">
            <a:spAutoFit/>
          </a:bodyPr>
          <a:lstStyle/>
          <a:p>
            <a:pPr algn="just"/>
            <a:r>
              <a:rPr lang="en-US" altLang="zh-CN" sz="7200" b="1" dirty="0" smtClean="0">
                <a:solidFill>
                  <a:srgbClr val="0287CA"/>
                </a:solidFill>
                <a:latin typeface="Arial" pitchFamily="34" charset="0"/>
                <a:cs typeface="Arial" pitchFamily="34" charset="0"/>
              </a:rPr>
              <a:t>Methods</a:t>
            </a:r>
            <a:r>
              <a:rPr lang="en-US" altLang="zh-CN" sz="8800" b="1" dirty="0" smtClean="0">
                <a:solidFill>
                  <a:srgbClr val="000000"/>
                </a:solidFill>
                <a:latin typeface="Arial" pitchFamily="34" charset="0"/>
                <a:cs typeface="Arial" pitchFamily="34" charset="0"/>
              </a:rPr>
              <a:t> </a:t>
            </a:r>
            <a:endParaRPr lang="en-US" altLang="zh-CN" sz="8800" b="1" dirty="0">
              <a:solidFill>
                <a:srgbClr val="000000"/>
              </a:solidFill>
              <a:latin typeface="Arial" pitchFamily="34" charset="0"/>
              <a:cs typeface="Arial" pitchFamily="34" charset="0"/>
            </a:endParaRPr>
          </a:p>
        </p:txBody>
      </p:sp>
      <p:pic>
        <p:nvPicPr>
          <p:cNvPr id="20" name="图片 19"/>
          <p:cNvPicPr>
            <a:picLocks noChangeAspect="1"/>
          </p:cNvPicPr>
          <p:nvPr/>
        </p:nvPicPr>
        <p:blipFill>
          <a:blip r:embed="rId12"/>
          <a:stretch>
            <a:fillRect/>
          </a:stretch>
        </p:blipFill>
        <p:spPr>
          <a:xfrm>
            <a:off x="12172272" y="28898280"/>
            <a:ext cx="8471233" cy="5227370"/>
          </a:xfrm>
          <a:prstGeom prst="rect">
            <a:avLst/>
          </a:prstGeom>
        </p:spPr>
      </p:pic>
      <p:sp>
        <p:nvSpPr>
          <p:cNvPr id="23" name="矩形 22"/>
          <p:cNvSpPr/>
          <p:nvPr/>
        </p:nvSpPr>
        <p:spPr>
          <a:xfrm>
            <a:off x="882592" y="19339413"/>
            <a:ext cx="10586772" cy="3785652"/>
          </a:xfrm>
          <a:prstGeom prst="rect">
            <a:avLst/>
          </a:prstGeom>
        </p:spPr>
        <p:txBody>
          <a:bodyPr wrap="square">
            <a:spAutoFit/>
          </a:bodyPr>
          <a:lstStyle/>
          <a:p>
            <a:pPr lvl="0" algn="just"/>
            <a:r>
              <a:rPr lang="en-US" altLang="zh-CN" sz="4000" dirty="0">
                <a:solidFill>
                  <a:prstClr val="black"/>
                </a:solidFill>
                <a:latin typeface="Times New Roman" panose="02020603050405020304" pitchFamily="18" charset="0"/>
                <a:cs typeface="Times New Roman" panose="02020603050405020304" pitchFamily="18" charset="0"/>
              </a:rPr>
              <a:t> There are several </a:t>
            </a:r>
            <a:r>
              <a:rPr lang="en-US" altLang="zh-CN" sz="4000" dirty="0" smtClean="0">
                <a:solidFill>
                  <a:prstClr val="black"/>
                </a:solidFill>
                <a:latin typeface="Times New Roman" panose="02020603050405020304" pitchFamily="18" charset="0"/>
                <a:cs typeface="Times New Roman" panose="02020603050405020304" pitchFamily="18" charset="0"/>
              </a:rPr>
              <a:t>steps to achieve it:</a:t>
            </a:r>
            <a:endParaRPr lang="en-US" altLang="zh-CN" sz="4000" dirty="0">
              <a:solidFill>
                <a:prstClr val="black"/>
              </a:solidFill>
              <a:latin typeface="Times New Roman" panose="02020603050405020304" pitchFamily="18" charset="0"/>
              <a:cs typeface="Times New Roman" panose="02020603050405020304" pitchFamily="18" charset="0"/>
            </a:endParaRPr>
          </a:p>
          <a:p>
            <a:pPr marL="571500" lvl="0" indent="-571500">
              <a:buFont typeface="Arial" panose="020B0604020202020204" pitchFamily="34" charset="0"/>
              <a:buChar char="•"/>
            </a:pPr>
            <a:r>
              <a:rPr lang="en-US" altLang="zh-CN" sz="4000" dirty="0">
                <a:solidFill>
                  <a:prstClr val="black"/>
                </a:solidFill>
                <a:latin typeface="Times New Roman" panose="02020603050405020304" pitchFamily="18" charset="0"/>
                <a:cs typeface="Times New Roman" panose="02020603050405020304" pitchFamily="18" charset="0"/>
                <a:sym typeface="Calibri" pitchFamily="34" charset="0"/>
              </a:rPr>
              <a:t>Extract Haar-like features</a:t>
            </a:r>
          </a:p>
          <a:p>
            <a:pPr marL="571500" lvl="0" indent="-571500">
              <a:buFont typeface="Arial" panose="020B0604020202020204" pitchFamily="34" charset="0"/>
              <a:buChar char="•"/>
            </a:pPr>
            <a:r>
              <a:rPr lang="en-US" altLang="zh-CN" sz="4000" dirty="0">
                <a:solidFill>
                  <a:prstClr val="black"/>
                </a:solidFill>
                <a:latin typeface="Times New Roman" panose="02020603050405020304" pitchFamily="18" charset="0"/>
                <a:cs typeface="Times New Roman" panose="02020603050405020304" pitchFamily="18" charset="0"/>
              </a:rPr>
              <a:t>Use Integral Image to speed up calculation</a:t>
            </a:r>
          </a:p>
          <a:p>
            <a:pPr marL="571500" lvl="0" indent="-571500">
              <a:buFont typeface="Arial" panose="020B0604020202020204" pitchFamily="34" charset="0"/>
              <a:buChar char="•"/>
            </a:pPr>
            <a:r>
              <a:rPr lang="en-US" altLang="zh-CN" sz="4000" dirty="0">
                <a:solidFill>
                  <a:prstClr val="black"/>
                </a:solidFill>
                <a:latin typeface="Times New Roman" panose="02020603050405020304" pitchFamily="18" charset="0"/>
                <a:cs typeface="Times New Roman" panose="02020603050405020304" pitchFamily="18" charset="0"/>
              </a:rPr>
              <a:t>Train strong classifier </a:t>
            </a:r>
            <a:r>
              <a:rPr lang="en-US" altLang="zh-CN" sz="4000" dirty="0" smtClean="0">
                <a:solidFill>
                  <a:prstClr val="black"/>
                </a:solidFill>
                <a:latin typeface="Times New Roman" panose="02020603050405020304" pitchFamily="18" charset="0"/>
                <a:cs typeface="Times New Roman" panose="02020603050405020304" pitchFamily="18" charset="0"/>
              </a:rPr>
              <a:t>use Adaboost Algorithm</a:t>
            </a:r>
          </a:p>
          <a:p>
            <a:pPr marL="571500" lvl="0" indent="-571500">
              <a:buFont typeface="Arial" panose="020B0604020202020204" pitchFamily="34" charset="0"/>
              <a:buChar char="•"/>
            </a:pPr>
            <a:r>
              <a:rPr lang="en-US" altLang="zh-CN" sz="4000" dirty="0" smtClean="0">
                <a:solidFill>
                  <a:prstClr val="black"/>
                </a:solidFill>
                <a:latin typeface="Times New Roman" panose="02020603050405020304" pitchFamily="18" charset="0"/>
                <a:cs typeface="Times New Roman" panose="02020603050405020304" pitchFamily="18" charset="0"/>
              </a:rPr>
              <a:t>Cascade </a:t>
            </a:r>
            <a:r>
              <a:rPr lang="en-US" altLang="zh-CN" sz="4000" dirty="0">
                <a:solidFill>
                  <a:prstClr val="black"/>
                </a:solidFill>
                <a:latin typeface="Times New Roman" panose="02020603050405020304" pitchFamily="18" charset="0"/>
                <a:cs typeface="Times New Roman" panose="02020603050405020304" pitchFamily="18" charset="0"/>
              </a:rPr>
              <a:t>strong classifiers together </a:t>
            </a:r>
          </a:p>
          <a:p>
            <a:pPr marL="571500" lvl="0" indent="-571500">
              <a:buFont typeface="Arial" panose="020B0604020202020204" pitchFamily="34" charset="0"/>
              <a:buChar char="•"/>
            </a:pPr>
            <a:r>
              <a:rPr lang="en-US" altLang="zh-CN" sz="4000" dirty="0">
                <a:solidFill>
                  <a:prstClr val="black"/>
                </a:solidFill>
                <a:latin typeface="Times New Roman" panose="02020603050405020304" pitchFamily="18" charset="0"/>
                <a:cs typeface="Times New Roman" panose="02020603050405020304" pitchFamily="18" charset="0"/>
              </a:rPr>
              <a:t>Sliding window to detect </a:t>
            </a:r>
          </a:p>
        </p:txBody>
      </p:sp>
      <p:pic>
        <p:nvPicPr>
          <p:cNvPr id="47" name="图片 46"/>
          <p:cNvPicPr>
            <a:picLocks noChangeAspect="1"/>
          </p:cNvPicPr>
          <p:nvPr/>
        </p:nvPicPr>
        <p:blipFill>
          <a:blip r:embed="rId5"/>
          <a:stretch>
            <a:fillRect/>
          </a:stretch>
        </p:blipFill>
        <p:spPr>
          <a:xfrm>
            <a:off x="218629" y="32879576"/>
            <a:ext cx="10734694" cy="5694546"/>
          </a:xfrm>
          <a:prstGeom prst="rect">
            <a:avLst/>
          </a:prstGeom>
        </p:spPr>
      </p:pic>
      <p:sp>
        <p:nvSpPr>
          <p:cNvPr id="24" name="矩形 23"/>
          <p:cNvSpPr/>
          <p:nvPr/>
        </p:nvSpPr>
        <p:spPr>
          <a:xfrm>
            <a:off x="11571747" y="8015185"/>
            <a:ext cx="5591595" cy="830997"/>
          </a:xfrm>
          <a:prstGeom prst="rect">
            <a:avLst/>
          </a:prstGeom>
        </p:spPr>
        <p:txBody>
          <a:bodyPr wrap="none">
            <a:spAutoFit/>
          </a:bodyPr>
          <a:lstStyle/>
          <a:p>
            <a:pPr marL="685800" indent="-685800" algn="just">
              <a:buFont typeface="Arial" panose="020B0604020202020204" pitchFamily="34" charset="0"/>
              <a:buChar char="•"/>
            </a:pPr>
            <a:r>
              <a:rPr lang="en-US" altLang="zh-CN" sz="4800" dirty="0" smtClean="0">
                <a:solidFill>
                  <a:srgbClr val="000000"/>
                </a:solidFill>
                <a:latin typeface="Times New Roman" panose="02020603050405020304" pitchFamily="18" charset="0"/>
                <a:cs typeface="Times New Roman" panose="02020603050405020304" pitchFamily="18" charset="0"/>
              </a:rPr>
              <a:t>Use </a:t>
            </a:r>
            <a:r>
              <a:rPr lang="en-US" altLang="zh-CN" sz="4800" dirty="0">
                <a:solidFill>
                  <a:srgbClr val="000000"/>
                </a:solidFill>
                <a:latin typeface="Times New Roman" panose="02020603050405020304" pitchFamily="18" charset="0"/>
                <a:cs typeface="Times New Roman" panose="02020603050405020304" pitchFamily="18" charset="0"/>
              </a:rPr>
              <a:t>Integral Image</a:t>
            </a:r>
          </a:p>
        </p:txBody>
      </p:sp>
      <p:sp>
        <p:nvSpPr>
          <p:cNvPr id="26" name="矩形 25"/>
          <p:cNvSpPr/>
          <p:nvPr/>
        </p:nvSpPr>
        <p:spPr>
          <a:xfrm>
            <a:off x="11611808" y="9176614"/>
            <a:ext cx="9699220" cy="1938992"/>
          </a:xfrm>
          <a:prstGeom prst="rect">
            <a:avLst/>
          </a:prstGeom>
        </p:spPr>
        <p:txBody>
          <a:bodyPr wrap="square">
            <a:spAutoFit/>
          </a:bodyPr>
          <a:lstStyle/>
          <a:p>
            <a:pPr lvl="0" algn="just"/>
            <a:r>
              <a:rPr lang="en-US" altLang="zh-CN" sz="4000" dirty="0">
                <a:solidFill>
                  <a:srgbClr val="000000"/>
                </a:solidFill>
                <a:latin typeface="Times New Roman" panose="02020603050405020304" pitchFamily="18" charset="0"/>
                <a:cs typeface="Times New Roman" panose="02020603050405020304" pitchFamily="18" charset="0"/>
              </a:rPr>
              <a:t>The Integral Image is used as a quick and effective way of calculating the sum of values </a:t>
            </a:r>
            <a:r>
              <a:rPr lang="en-US" altLang="zh-CN" sz="4000" dirty="0" smtClean="0">
                <a:solidFill>
                  <a:srgbClr val="000000"/>
                </a:solidFill>
                <a:latin typeface="Times New Roman" panose="02020603050405020304" pitchFamily="18" charset="0"/>
                <a:cs typeface="Times New Roman" panose="02020603050405020304" pitchFamily="18" charset="0"/>
              </a:rPr>
              <a:t>in </a:t>
            </a:r>
            <a:r>
              <a:rPr lang="en-US" altLang="zh-CN" sz="4000" dirty="0">
                <a:solidFill>
                  <a:srgbClr val="000000"/>
                </a:solidFill>
                <a:latin typeface="Times New Roman" panose="02020603050405020304" pitchFamily="18" charset="0"/>
                <a:cs typeface="Times New Roman" panose="02020603050405020304" pitchFamily="18" charset="0"/>
              </a:rPr>
              <a:t>a given image</a:t>
            </a:r>
            <a:r>
              <a:rPr lang="en-US" altLang="zh-CN" sz="4000" dirty="0" smtClean="0">
                <a:solidFill>
                  <a:srgbClr val="000000"/>
                </a:solidFill>
                <a:latin typeface="Times New Roman" panose="02020603050405020304" pitchFamily="18" charset="0"/>
                <a:cs typeface="Times New Roman" panose="02020603050405020304" pitchFamily="18" charset="0"/>
              </a:rPr>
              <a:t>. Figure 2 shows how it works.</a:t>
            </a:r>
            <a:endParaRPr lang="en-US" altLang="zh-CN" sz="4000" dirty="0">
              <a:solidFill>
                <a:srgbClr val="000000"/>
              </a:solidFill>
              <a:latin typeface="Times New Roman" panose="02020603050405020304" pitchFamily="18" charset="0"/>
              <a:cs typeface="Times New Roman" panose="02020603050405020304" pitchFamily="18" charset="0"/>
            </a:endParaRPr>
          </a:p>
        </p:txBody>
      </p:sp>
      <p:sp>
        <p:nvSpPr>
          <p:cNvPr id="30" name="矩形 29"/>
          <p:cNvSpPr/>
          <p:nvPr/>
        </p:nvSpPr>
        <p:spPr>
          <a:xfrm>
            <a:off x="11611809" y="17898347"/>
            <a:ext cx="9699220" cy="1938992"/>
          </a:xfrm>
          <a:prstGeom prst="rect">
            <a:avLst/>
          </a:prstGeom>
        </p:spPr>
        <p:txBody>
          <a:bodyPr wrap="square">
            <a:spAutoFit/>
          </a:bodyPr>
          <a:lstStyle/>
          <a:p>
            <a:pPr lvl="0" algn="just"/>
            <a:r>
              <a:rPr lang="en-US" altLang="zh-CN" sz="4000" dirty="0">
                <a:solidFill>
                  <a:srgbClr val="000000"/>
                </a:solidFill>
                <a:latin typeface="Times New Roman" panose="02020603050405020304" pitchFamily="18" charset="0"/>
                <a:cs typeface="Times New Roman" panose="02020603050405020304" pitchFamily="18" charset="0"/>
              </a:rPr>
              <a:t>As shown in the figure above, to find the sum of the highlighted parts, sum = C+A-B-D. So we have sum = 22.</a:t>
            </a:r>
          </a:p>
        </p:txBody>
      </p:sp>
      <p:sp>
        <p:nvSpPr>
          <p:cNvPr id="32" name="矩形 31"/>
          <p:cNvSpPr/>
          <p:nvPr/>
        </p:nvSpPr>
        <p:spPr>
          <a:xfrm>
            <a:off x="11469363" y="20801670"/>
            <a:ext cx="6998391" cy="830997"/>
          </a:xfrm>
          <a:prstGeom prst="rect">
            <a:avLst/>
          </a:prstGeom>
        </p:spPr>
        <p:txBody>
          <a:bodyPr wrap="none">
            <a:spAutoFit/>
          </a:bodyPr>
          <a:lstStyle/>
          <a:p>
            <a:pPr marL="685800" lvl="0" indent="-685800">
              <a:buFont typeface="Arial" panose="020B0604020202020204" pitchFamily="34" charset="0"/>
              <a:buChar char="•"/>
            </a:pPr>
            <a:r>
              <a:rPr lang="en-US" altLang="zh-CN" sz="4800" dirty="0">
                <a:solidFill>
                  <a:prstClr val="black"/>
                </a:solidFill>
                <a:latin typeface="Times New Roman" panose="02020603050405020304" pitchFamily="18" charset="0"/>
                <a:cs typeface="Times New Roman" panose="02020603050405020304" pitchFamily="18" charset="0"/>
              </a:rPr>
              <a:t>The </a:t>
            </a:r>
            <a:r>
              <a:rPr lang="en-US" altLang="zh-CN" sz="4800" dirty="0" smtClean="0">
                <a:solidFill>
                  <a:prstClr val="black"/>
                </a:solidFill>
                <a:latin typeface="Times New Roman" panose="02020603050405020304" pitchFamily="18" charset="0"/>
                <a:cs typeface="Times New Roman" panose="02020603050405020304" pitchFamily="18" charset="0"/>
              </a:rPr>
              <a:t>Adaboost Algorithm</a:t>
            </a:r>
            <a:endParaRPr lang="en-US" altLang="zh-CN" sz="4800" dirty="0">
              <a:solidFill>
                <a:prstClr val="black"/>
              </a:solidFill>
              <a:latin typeface="Times New Roman" panose="02020603050405020304" pitchFamily="18" charset="0"/>
              <a:cs typeface="Times New Roman" panose="02020603050405020304" pitchFamily="18" charset="0"/>
            </a:endParaRPr>
          </a:p>
        </p:txBody>
      </p:sp>
      <p:sp>
        <p:nvSpPr>
          <p:cNvPr id="33" name="矩形 32"/>
          <p:cNvSpPr/>
          <p:nvPr/>
        </p:nvSpPr>
        <p:spPr>
          <a:xfrm>
            <a:off x="11571747" y="21734601"/>
            <a:ext cx="9774669" cy="6863417"/>
          </a:xfrm>
          <a:prstGeom prst="rect">
            <a:avLst/>
          </a:prstGeom>
        </p:spPr>
        <p:txBody>
          <a:bodyPr wrap="square">
            <a:spAutoFit/>
          </a:bodyPr>
          <a:lstStyle/>
          <a:p>
            <a:pPr algn="just"/>
            <a:r>
              <a:rPr lang="en-US" altLang="zh-CN" sz="4000" dirty="0">
                <a:solidFill>
                  <a:srgbClr val="000000"/>
                </a:solidFill>
                <a:latin typeface="Times New Roman" panose="02020603050405020304" pitchFamily="18" charset="0"/>
                <a:cs typeface="Times New Roman" panose="02020603050405020304" pitchFamily="18" charset="0"/>
              </a:rPr>
              <a:t>C</a:t>
            </a:r>
            <a:r>
              <a:rPr lang="en-US" altLang="zh-CN" sz="4000" dirty="0" smtClean="0">
                <a:solidFill>
                  <a:srgbClr val="000000"/>
                </a:solidFill>
                <a:latin typeface="Times New Roman" panose="02020603050405020304" pitchFamily="18" charset="0"/>
                <a:cs typeface="Times New Roman" panose="02020603050405020304" pitchFamily="18" charset="0"/>
              </a:rPr>
              <a:t>onsider </a:t>
            </a:r>
            <a:r>
              <a:rPr lang="en-US" altLang="zh-CN" sz="4000" dirty="0">
                <a:solidFill>
                  <a:srgbClr val="000000"/>
                </a:solidFill>
                <a:latin typeface="Times New Roman" panose="02020603050405020304" pitchFamily="18" charset="0"/>
                <a:cs typeface="Times New Roman" panose="02020603050405020304" pitchFamily="18" charset="0"/>
              </a:rPr>
              <a:t>the image </a:t>
            </a:r>
            <a:r>
              <a:rPr lang="en-US" altLang="zh-CN" sz="4000" dirty="0" smtClean="0">
                <a:solidFill>
                  <a:srgbClr val="000000"/>
                </a:solidFill>
                <a:latin typeface="Times New Roman" panose="02020603050405020304" pitchFamily="18" charset="0"/>
                <a:cs typeface="Times New Roman" panose="02020603050405020304" pitchFamily="18" charset="0"/>
              </a:rPr>
              <a:t>below. </a:t>
            </a:r>
            <a:r>
              <a:rPr lang="en-US" altLang="zh-CN" sz="4000" dirty="0">
                <a:solidFill>
                  <a:srgbClr val="000000"/>
                </a:solidFill>
                <a:latin typeface="Times New Roman" panose="02020603050405020304" pitchFamily="18" charset="0"/>
                <a:cs typeface="Times New Roman" panose="02020603050405020304" pitchFamily="18" charset="0"/>
              </a:rPr>
              <a:t>Top row shows two good features. The first feature selected seems to focus on the property that the region of the eyes is often darker than the region of the nose and cheeks. The second feature selected relies on the property that the eyes are darker than the bridge of the nose. But the same windows applying on cheeks or any other place is irrelevant. So </a:t>
            </a:r>
            <a:r>
              <a:rPr lang="en-US" altLang="zh-CN" sz="4000" dirty="0" smtClean="0">
                <a:solidFill>
                  <a:srgbClr val="000000"/>
                </a:solidFill>
                <a:latin typeface="Times New Roman" panose="02020603050405020304" pitchFamily="18" charset="0"/>
                <a:cs typeface="Times New Roman" panose="02020603050405020304" pitchFamily="18" charset="0"/>
              </a:rPr>
              <a:t>we should select </a:t>
            </a:r>
            <a:r>
              <a:rPr lang="en-US" altLang="zh-CN" sz="4000" dirty="0">
                <a:solidFill>
                  <a:srgbClr val="000000"/>
                </a:solidFill>
                <a:latin typeface="Times New Roman" panose="02020603050405020304" pitchFamily="18" charset="0"/>
                <a:cs typeface="Times New Roman" panose="02020603050405020304" pitchFamily="18" charset="0"/>
              </a:rPr>
              <a:t>the best </a:t>
            </a:r>
            <a:r>
              <a:rPr lang="en-US" altLang="zh-CN" sz="4000" dirty="0" smtClean="0">
                <a:solidFill>
                  <a:srgbClr val="000000"/>
                </a:solidFill>
                <a:latin typeface="Times New Roman" panose="02020603050405020304" pitchFamily="18" charset="0"/>
                <a:cs typeface="Times New Roman" panose="02020603050405020304" pitchFamily="18" charset="0"/>
              </a:rPr>
              <a:t>features, and it </a:t>
            </a:r>
            <a:r>
              <a:rPr lang="en-US" altLang="zh-CN" sz="4000" dirty="0">
                <a:solidFill>
                  <a:srgbClr val="000000"/>
                </a:solidFill>
                <a:latin typeface="Times New Roman" panose="02020603050405020304" pitchFamily="18" charset="0"/>
                <a:cs typeface="Times New Roman" panose="02020603050405020304" pitchFamily="18" charset="0"/>
              </a:rPr>
              <a:t>is achieved by </a:t>
            </a:r>
            <a:r>
              <a:rPr lang="en-US" altLang="zh-CN" sz="4000" dirty="0" smtClean="0">
                <a:solidFill>
                  <a:srgbClr val="000000"/>
                </a:solidFill>
                <a:latin typeface="Times New Roman" panose="02020603050405020304" pitchFamily="18" charset="0"/>
                <a:cs typeface="Times New Roman" panose="02020603050405020304" pitchFamily="18" charset="0"/>
              </a:rPr>
              <a:t>Adaboost Algorithm. </a:t>
            </a:r>
            <a:endParaRPr lang="zh-CN" altLang="en-US" sz="4000" dirty="0">
              <a:latin typeface="Times New Roman" panose="02020603050405020304" pitchFamily="18" charset="0"/>
              <a:cs typeface="Times New Roman" panose="02020603050405020304" pitchFamily="18" charset="0"/>
            </a:endParaRPr>
          </a:p>
        </p:txBody>
      </p:sp>
      <p:sp>
        <p:nvSpPr>
          <p:cNvPr id="57" name="Shape 84"/>
          <p:cNvSpPr/>
          <p:nvPr/>
        </p:nvSpPr>
        <p:spPr>
          <a:xfrm>
            <a:off x="11611808" y="34702614"/>
            <a:ext cx="8845550" cy="707882"/>
          </a:xfrm>
          <a:prstGeom prst="rect">
            <a:avLst/>
          </a:prstGeom>
          <a:ln w="12700">
            <a:miter lim="400000"/>
          </a:ln>
          <a:extLst/>
        </p:spPr>
        <p:txBody>
          <a:bodyPr lIns="45718" tIns="45718" rIns="45718" bIns="45718">
            <a:spAutoFit/>
          </a:bodyPr>
          <a:lstStyle/>
          <a:p>
            <a:pPr algn="ctr" defTabSz="2194560" fontAlgn="auto">
              <a:spcBef>
                <a:spcPts val="0"/>
              </a:spcBef>
              <a:spcAft>
                <a:spcPts val="0"/>
              </a:spcAft>
              <a:defRPr sz="1800"/>
            </a:pPr>
            <a:r>
              <a:rPr lang="en-US" sz="4000" b="1" dirty="0">
                <a:latin typeface="Times New Roman" panose="02020603050405020304" pitchFamily="18" charset="0"/>
                <a:ea typeface="+mj-ea"/>
                <a:cs typeface="Times New Roman" panose="02020603050405020304" pitchFamily="18" charset="0"/>
                <a:sym typeface="Helvetica"/>
              </a:rPr>
              <a:t>    </a:t>
            </a:r>
            <a:r>
              <a:rPr sz="4000" b="1" dirty="0">
                <a:latin typeface="Times New Roman" panose="02020603050405020304" pitchFamily="18" charset="0"/>
                <a:ea typeface="+mj-ea"/>
                <a:cs typeface="Times New Roman" panose="02020603050405020304" pitchFamily="18" charset="0"/>
                <a:sym typeface="Helvetica"/>
              </a:rPr>
              <a:t>Figure </a:t>
            </a:r>
            <a:r>
              <a:rPr lang="en-US" sz="4000" b="1" dirty="0">
                <a:latin typeface="Times New Roman" panose="02020603050405020304" pitchFamily="18" charset="0"/>
                <a:ea typeface="+mj-ea"/>
                <a:cs typeface="Times New Roman" panose="02020603050405020304" pitchFamily="18" charset="0"/>
                <a:sym typeface="Helvetica"/>
              </a:rPr>
              <a:t>3</a:t>
            </a:r>
            <a:r>
              <a:rPr sz="4000" b="1" dirty="0" smtClean="0">
                <a:latin typeface="Times New Roman" panose="02020603050405020304" pitchFamily="18" charset="0"/>
                <a:ea typeface="+mj-ea"/>
                <a:cs typeface="Times New Roman" panose="02020603050405020304" pitchFamily="18" charset="0"/>
                <a:sym typeface="Helvetica"/>
              </a:rPr>
              <a:t>.</a:t>
            </a:r>
            <a:r>
              <a:rPr lang="en-US" sz="4000" b="1" dirty="0" smtClean="0">
                <a:latin typeface="Times New Roman" panose="02020603050405020304" pitchFamily="18" charset="0"/>
                <a:ea typeface="+mj-ea"/>
                <a:cs typeface="Times New Roman" panose="02020603050405020304" pitchFamily="18" charset="0"/>
                <a:sym typeface="Helvetica"/>
              </a:rPr>
              <a:t>  Good Haar features of eyes</a:t>
            </a:r>
            <a:r>
              <a:rPr sz="4000" b="1" dirty="0" smtClean="0">
                <a:latin typeface="Times New Roman" panose="02020603050405020304" pitchFamily="18" charset="0"/>
                <a:ea typeface="+mj-ea"/>
                <a:cs typeface="Times New Roman" panose="02020603050405020304" pitchFamily="18" charset="0"/>
                <a:sym typeface="Helvetica"/>
              </a:rPr>
              <a:t> </a:t>
            </a:r>
            <a:r>
              <a:rPr lang="zh-CN" altLang="en-US" sz="4000" b="1" dirty="0" smtClean="0">
                <a:latin typeface="Times New Roman" panose="02020603050405020304" pitchFamily="18" charset="0"/>
                <a:ea typeface="+mj-ea"/>
                <a:cs typeface="Times New Roman" panose="02020603050405020304" pitchFamily="18" charset="0"/>
                <a:sym typeface="Helvetica"/>
              </a:rPr>
              <a:t> </a:t>
            </a:r>
            <a:r>
              <a:rPr sz="4000" dirty="0" smtClean="0">
                <a:latin typeface="Times New Roman" panose="02020603050405020304" pitchFamily="18" charset="0"/>
                <a:ea typeface="+mj-ea"/>
                <a:cs typeface="Times New Roman" panose="02020603050405020304" pitchFamily="18" charset="0"/>
                <a:sym typeface="Helvetica"/>
              </a:rPr>
              <a:t> </a:t>
            </a:r>
            <a:endParaRPr sz="4000" dirty="0">
              <a:latin typeface="Times New Roman" panose="02020603050405020304" pitchFamily="18" charset="0"/>
              <a:ea typeface="+mj-ea"/>
              <a:cs typeface="Times New Roman" panose="02020603050405020304" pitchFamily="18" charset="0"/>
              <a:sym typeface="Helvetica"/>
            </a:endParaRPr>
          </a:p>
        </p:txBody>
      </p:sp>
      <p:sp>
        <p:nvSpPr>
          <p:cNvPr id="45" name="文本框 44"/>
          <p:cNvSpPr txBox="1"/>
          <p:nvPr/>
        </p:nvSpPr>
        <p:spPr>
          <a:xfrm>
            <a:off x="11611808" y="35987460"/>
            <a:ext cx="9699219" cy="5016758"/>
          </a:xfrm>
          <a:prstGeom prst="rect">
            <a:avLst/>
          </a:prstGeom>
          <a:noFill/>
        </p:spPr>
        <p:txBody>
          <a:bodyPr wrap="square" rtlCol="0">
            <a:spAutoFit/>
          </a:bodyPr>
          <a:lstStyle/>
          <a:p>
            <a:pPr marL="571500" indent="-571500" algn="just">
              <a:buFont typeface="Arial" panose="020B0604020202020204" pitchFamily="34" charset="0"/>
              <a:buChar char="•"/>
            </a:pPr>
            <a:r>
              <a:rPr lang="en-US" altLang="zh-CN" sz="4000" dirty="0" smtClean="0">
                <a:latin typeface="Times New Roman" panose="02020603050405020304" pitchFamily="18" charset="0"/>
                <a:cs typeface="Times New Roman" panose="02020603050405020304" pitchFamily="18" charset="0"/>
              </a:rPr>
              <a:t>For </a:t>
            </a:r>
            <a:r>
              <a:rPr lang="en-US" altLang="zh-CN" sz="4000" dirty="0">
                <a:latin typeface="Times New Roman" panose="02020603050405020304" pitchFamily="18" charset="0"/>
                <a:cs typeface="Times New Roman" panose="02020603050405020304" pitchFamily="18" charset="0"/>
              </a:rPr>
              <a:t>each </a:t>
            </a:r>
            <a:r>
              <a:rPr lang="en-US" altLang="zh-CN" sz="4000" dirty="0" smtClean="0">
                <a:latin typeface="Times New Roman" panose="02020603050405020304" pitchFamily="18" charset="0"/>
                <a:cs typeface="Times New Roman" panose="02020603050405020304" pitchFamily="18" charset="0"/>
              </a:rPr>
              <a:t>feature, find </a:t>
            </a:r>
            <a:r>
              <a:rPr lang="en-US" altLang="zh-CN" sz="4000" dirty="0">
                <a:latin typeface="Times New Roman" panose="02020603050405020304" pitchFamily="18" charset="0"/>
                <a:cs typeface="Times New Roman" panose="02020603050405020304" pitchFamily="18" charset="0"/>
              </a:rPr>
              <a:t>the best threshold </a:t>
            </a:r>
            <a:r>
              <a:rPr lang="en-US" altLang="zh-CN" sz="4000" dirty="0" smtClean="0">
                <a:latin typeface="Times New Roman" panose="02020603050405020304" pitchFamily="18" charset="0"/>
                <a:cs typeface="Times New Roman" panose="02020603050405020304" pitchFamily="18" charset="0"/>
              </a:rPr>
              <a:t>classifies faces </a:t>
            </a:r>
            <a:r>
              <a:rPr lang="en-US" altLang="zh-CN" sz="4000" dirty="0">
                <a:latin typeface="Times New Roman" panose="02020603050405020304" pitchFamily="18" charset="0"/>
                <a:cs typeface="Times New Roman" panose="02020603050405020304" pitchFamily="18" charset="0"/>
              </a:rPr>
              <a:t>to positive and </a:t>
            </a:r>
            <a:r>
              <a:rPr lang="en-US" altLang="zh-CN" sz="4000" dirty="0" smtClean="0">
                <a:latin typeface="Times New Roman" panose="02020603050405020304" pitchFamily="18" charset="0"/>
                <a:cs typeface="Times New Roman" panose="02020603050405020304" pitchFamily="18" charset="0"/>
              </a:rPr>
              <a:t>negative, </a:t>
            </a:r>
            <a:r>
              <a:rPr lang="en-US" altLang="zh-CN" sz="4000" dirty="0" smtClean="0">
                <a:latin typeface="Times New Roman" panose="02020603050405020304" pitchFamily="18" charset="0"/>
                <a:cs typeface="Times New Roman" panose="02020603050405020304" pitchFamily="18" charset="0"/>
              </a:rPr>
              <a:t>select </a:t>
            </a:r>
            <a:r>
              <a:rPr lang="en-US" altLang="zh-CN" sz="4000" dirty="0" smtClean="0">
                <a:latin typeface="Times New Roman" panose="02020603050405020304" pitchFamily="18" charset="0"/>
                <a:cs typeface="Times New Roman" panose="02020603050405020304" pitchFamily="18" charset="0"/>
              </a:rPr>
              <a:t>the feature with </a:t>
            </a:r>
            <a:r>
              <a:rPr lang="en-US" altLang="zh-CN" sz="4000" dirty="0">
                <a:latin typeface="Times New Roman" panose="02020603050405020304" pitchFamily="18" charset="0"/>
                <a:cs typeface="Times New Roman" panose="02020603050405020304" pitchFamily="18" charset="0"/>
              </a:rPr>
              <a:t>minimum error </a:t>
            </a:r>
            <a:r>
              <a:rPr lang="en-US" altLang="zh-CN" sz="4000" dirty="0" smtClean="0">
                <a:latin typeface="Times New Roman" panose="02020603050405020304" pitchFamily="18" charset="0"/>
                <a:cs typeface="Times New Roman" panose="02020603050405020304" pitchFamily="18" charset="0"/>
              </a:rPr>
              <a:t>rate.</a:t>
            </a:r>
            <a:endParaRPr lang="en-US" altLang="zh-CN" sz="40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altLang="zh-CN" sz="4000" dirty="0" smtClean="0">
                <a:latin typeface="Times New Roman" panose="02020603050405020304" pitchFamily="18" charset="0"/>
                <a:cs typeface="Times New Roman" panose="02020603050405020304" pitchFamily="18" charset="0"/>
              </a:rPr>
              <a:t>For </a:t>
            </a:r>
            <a:r>
              <a:rPr lang="en-US" altLang="zh-CN" sz="4000" dirty="0">
                <a:latin typeface="Times New Roman" panose="02020603050405020304" pitchFamily="18" charset="0"/>
                <a:cs typeface="Times New Roman" panose="02020603050405020304" pitchFamily="18" charset="0"/>
              </a:rPr>
              <a:t>each iteration, pick the optimal weak classifier with the lowest error rate, and update sample’s </a:t>
            </a:r>
            <a:r>
              <a:rPr lang="en-US" altLang="zh-CN" sz="4000" dirty="0" smtClean="0">
                <a:latin typeface="Times New Roman" panose="02020603050405020304" pitchFamily="18" charset="0"/>
                <a:cs typeface="Times New Roman" panose="02020603050405020304" pitchFamily="18" charset="0"/>
              </a:rPr>
              <a:t>weight</a:t>
            </a:r>
          </a:p>
          <a:p>
            <a:pPr marL="571500" indent="-571500" algn="just">
              <a:buFont typeface="Arial" panose="020B0604020202020204" pitchFamily="34" charset="0"/>
              <a:buChar char="•"/>
            </a:pPr>
            <a:r>
              <a:rPr lang="en-US" altLang="zh-CN" sz="4000" dirty="0" smtClean="0">
                <a:latin typeface="Times New Roman" panose="02020603050405020304" pitchFamily="18" charset="0"/>
                <a:cs typeface="Times New Roman" panose="02020603050405020304" pitchFamily="18" charset="0"/>
              </a:rPr>
              <a:t>Final </a:t>
            </a:r>
            <a:r>
              <a:rPr lang="en-US" altLang="zh-CN" sz="4000" dirty="0">
                <a:latin typeface="Times New Roman" panose="02020603050405020304" pitchFamily="18" charset="0"/>
                <a:cs typeface="Times New Roman" panose="02020603050405020304" pitchFamily="18" charset="0"/>
              </a:rPr>
              <a:t>classifier is a weighted sum of these weak </a:t>
            </a:r>
            <a:r>
              <a:rPr lang="en-US" altLang="zh-CN" sz="4000" dirty="0" smtClean="0">
                <a:latin typeface="Times New Roman" panose="02020603050405020304" pitchFamily="18" charset="0"/>
                <a:cs typeface="Times New Roman" panose="02020603050405020304" pitchFamily="18" charset="0"/>
              </a:rPr>
              <a:t>classifiers</a:t>
            </a:r>
            <a:endParaRPr lang="en-US" altLang="zh-CN" sz="4000" dirty="0">
              <a:latin typeface="Times New Roman" panose="02020603050405020304" pitchFamily="18" charset="0"/>
              <a:cs typeface="Times New Roman" panose="02020603050405020304" pitchFamily="18" charset="0"/>
            </a:endParaRPr>
          </a:p>
        </p:txBody>
      </p:sp>
      <p:sp>
        <p:nvSpPr>
          <p:cNvPr id="62" name="矩形 61"/>
          <p:cNvSpPr/>
          <p:nvPr/>
        </p:nvSpPr>
        <p:spPr>
          <a:xfrm>
            <a:off x="22426067" y="8003425"/>
            <a:ext cx="7229864" cy="830997"/>
          </a:xfrm>
          <a:prstGeom prst="rect">
            <a:avLst/>
          </a:prstGeom>
        </p:spPr>
        <p:txBody>
          <a:bodyPr wrap="none">
            <a:spAutoFit/>
          </a:bodyPr>
          <a:lstStyle/>
          <a:p>
            <a:pPr marL="685800" indent="-685800" algn="just">
              <a:buFont typeface="Arial" panose="020B0604020202020204" pitchFamily="34" charset="0"/>
              <a:buChar char="•"/>
            </a:pPr>
            <a:r>
              <a:rPr lang="en-US" altLang="zh-CN" sz="4800" dirty="0">
                <a:latin typeface="Times New Roman" panose="02020603050405020304" pitchFamily="18" charset="0"/>
                <a:cs typeface="Times New Roman" panose="02020603050405020304" pitchFamily="18" charset="0"/>
              </a:rPr>
              <a:t>Cascade strong classifiers</a:t>
            </a:r>
          </a:p>
        </p:txBody>
      </p:sp>
      <p:sp>
        <p:nvSpPr>
          <p:cNvPr id="64" name="矩形 63"/>
          <p:cNvSpPr/>
          <p:nvPr/>
        </p:nvSpPr>
        <p:spPr>
          <a:xfrm>
            <a:off x="22518314" y="22470777"/>
            <a:ext cx="3833101" cy="1446550"/>
          </a:xfrm>
          <a:prstGeom prst="rect">
            <a:avLst/>
          </a:prstGeom>
        </p:spPr>
        <p:txBody>
          <a:bodyPr wrap="none">
            <a:spAutoFit/>
          </a:bodyPr>
          <a:lstStyle/>
          <a:p>
            <a:pPr algn="just"/>
            <a:r>
              <a:rPr lang="en-US" altLang="zh-CN" sz="7200" b="1" dirty="0" smtClean="0">
                <a:solidFill>
                  <a:srgbClr val="0287CA"/>
                </a:solidFill>
                <a:latin typeface="Arial" pitchFamily="34" charset="0"/>
                <a:cs typeface="Arial" pitchFamily="34" charset="0"/>
              </a:rPr>
              <a:t>Results</a:t>
            </a:r>
            <a:r>
              <a:rPr lang="en-US" altLang="zh-CN" sz="8800" b="1" dirty="0" smtClean="0">
                <a:solidFill>
                  <a:srgbClr val="000000"/>
                </a:solidFill>
                <a:latin typeface="Arial" pitchFamily="34" charset="0"/>
                <a:cs typeface="Arial" pitchFamily="34" charset="0"/>
              </a:rPr>
              <a:t> </a:t>
            </a:r>
            <a:endParaRPr lang="en-US" altLang="zh-CN" sz="8800" b="1" dirty="0">
              <a:solidFill>
                <a:srgbClr val="000000"/>
              </a:solidFill>
              <a:latin typeface="Arial" pitchFamily="34" charset="0"/>
              <a:cs typeface="Arial" pitchFamily="34" charset="0"/>
            </a:endParaRPr>
          </a:p>
        </p:txBody>
      </p:sp>
      <p:sp>
        <p:nvSpPr>
          <p:cNvPr id="65" name="矩形 64"/>
          <p:cNvSpPr/>
          <p:nvPr/>
        </p:nvSpPr>
        <p:spPr>
          <a:xfrm>
            <a:off x="22376647" y="30809952"/>
            <a:ext cx="5724644" cy="1200329"/>
          </a:xfrm>
          <a:prstGeom prst="rect">
            <a:avLst/>
          </a:prstGeom>
        </p:spPr>
        <p:txBody>
          <a:bodyPr wrap="none">
            <a:spAutoFit/>
          </a:bodyPr>
          <a:lstStyle/>
          <a:p>
            <a:pPr algn="just"/>
            <a:r>
              <a:rPr lang="en-US" altLang="zh-CN" sz="7200" b="1" dirty="0">
                <a:solidFill>
                  <a:srgbClr val="0287CA"/>
                </a:solidFill>
                <a:latin typeface="Arial" pitchFamily="34" charset="0"/>
                <a:cs typeface="Arial" pitchFamily="34" charset="0"/>
              </a:rPr>
              <a:t>Conclusions</a:t>
            </a:r>
            <a:endParaRPr lang="en-US" altLang="zh-CN" sz="8800" b="1" dirty="0">
              <a:solidFill>
                <a:srgbClr val="0287CA"/>
              </a:solidFill>
              <a:latin typeface="Arial" pitchFamily="34" charset="0"/>
              <a:cs typeface="Arial" pitchFamily="34" charset="0"/>
            </a:endParaRPr>
          </a:p>
        </p:txBody>
      </p:sp>
      <p:sp>
        <p:nvSpPr>
          <p:cNvPr id="66" name="矩形 65"/>
          <p:cNvSpPr/>
          <p:nvPr/>
        </p:nvSpPr>
        <p:spPr>
          <a:xfrm>
            <a:off x="22335434" y="35625210"/>
            <a:ext cx="5160387" cy="1200329"/>
          </a:xfrm>
          <a:prstGeom prst="rect">
            <a:avLst/>
          </a:prstGeom>
        </p:spPr>
        <p:txBody>
          <a:bodyPr wrap="none">
            <a:spAutoFit/>
          </a:bodyPr>
          <a:lstStyle/>
          <a:p>
            <a:pPr algn="just"/>
            <a:r>
              <a:rPr lang="en-US" altLang="zh-CN" sz="7200" b="1" dirty="0" smtClean="0">
                <a:solidFill>
                  <a:srgbClr val="0287CA"/>
                </a:solidFill>
                <a:latin typeface="Arial" pitchFamily="34" charset="0"/>
                <a:cs typeface="Arial" pitchFamily="34" charset="0"/>
              </a:rPr>
              <a:t>References</a:t>
            </a:r>
            <a:endParaRPr lang="en-US" altLang="zh-CN" sz="8800" b="1" dirty="0">
              <a:solidFill>
                <a:srgbClr val="0287CA"/>
              </a:solidFill>
              <a:latin typeface="Arial" pitchFamily="34" charset="0"/>
              <a:cs typeface="Arial" pitchFamily="34" charset="0"/>
            </a:endParaRPr>
          </a:p>
        </p:txBody>
      </p:sp>
      <p:sp>
        <p:nvSpPr>
          <p:cNvPr id="13" name="矩形 12"/>
          <p:cNvSpPr/>
          <p:nvPr/>
        </p:nvSpPr>
        <p:spPr>
          <a:xfrm>
            <a:off x="218629" y="7827812"/>
            <a:ext cx="10945119" cy="15657765"/>
          </a:xfrm>
          <a:prstGeom prst="rect">
            <a:avLst/>
          </a:prstGeom>
          <a:noFill/>
          <a:ln w="38100">
            <a:solidFill>
              <a:srgbClr val="0287C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8" name="矩形 47"/>
          <p:cNvSpPr/>
          <p:nvPr/>
        </p:nvSpPr>
        <p:spPr>
          <a:xfrm>
            <a:off x="218629" y="24219183"/>
            <a:ext cx="10945119" cy="17207630"/>
          </a:xfrm>
          <a:prstGeom prst="rect">
            <a:avLst/>
          </a:prstGeom>
          <a:noFill/>
          <a:ln w="38100">
            <a:solidFill>
              <a:srgbClr val="0287C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9" name="矩形 48"/>
          <p:cNvSpPr/>
          <p:nvPr/>
        </p:nvSpPr>
        <p:spPr>
          <a:xfrm>
            <a:off x="11422062" y="7827812"/>
            <a:ext cx="10361239" cy="12161579"/>
          </a:xfrm>
          <a:prstGeom prst="rect">
            <a:avLst/>
          </a:prstGeom>
          <a:noFill/>
          <a:ln w="38100">
            <a:solidFill>
              <a:srgbClr val="0287C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0" name="矩形 49"/>
          <p:cNvSpPr/>
          <p:nvPr/>
        </p:nvSpPr>
        <p:spPr>
          <a:xfrm>
            <a:off x="11422062" y="20682743"/>
            <a:ext cx="10361239" cy="20727655"/>
          </a:xfrm>
          <a:prstGeom prst="rect">
            <a:avLst/>
          </a:prstGeom>
          <a:noFill/>
          <a:ln w="38100">
            <a:solidFill>
              <a:srgbClr val="0287C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1" name="矩形 50"/>
          <p:cNvSpPr/>
          <p:nvPr/>
        </p:nvSpPr>
        <p:spPr>
          <a:xfrm>
            <a:off x="22056135" y="7824654"/>
            <a:ext cx="10361239" cy="14285147"/>
          </a:xfrm>
          <a:prstGeom prst="rect">
            <a:avLst/>
          </a:prstGeom>
          <a:noFill/>
          <a:ln w="38100">
            <a:solidFill>
              <a:srgbClr val="0287C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2" name="矩形 51"/>
          <p:cNvSpPr/>
          <p:nvPr/>
        </p:nvSpPr>
        <p:spPr>
          <a:xfrm>
            <a:off x="22096626" y="22732339"/>
            <a:ext cx="10361239" cy="7488037"/>
          </a:xfrm>
          <a:prstGeom prst="rect">
            <a:avLst/>
          </a:prstGeom>
          <a:noFill/>
          <a:ln w="38100">
            <a:solidFill>
              <a:srgbClr val="0287CA"/>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2193925" rtl="0" fontAlgn="base">
              <a:spcBef>
                <a:spcPct val="0"/>
              </a:spcBef>
              <a:spcAft>
                <a:spcPct val="0"/>
              </a:spcAft>
              <a:defRPr sz="8600" kern="1200">
                <a:solidFill>
                  <a:schemeClr val="lt1"/>
                </a:solidFill>
                <a:latin typeface="+mn-lt"/>
                <a:ea typeface="+mn-ea"/>
                <a:cs typeface="+mn-cs"/>
              </a:defRPr>
            </a:lvl1pPr>
            <a:lvl2pPr marL="2193925" indent="-1736725" algn="l" defTabSz="2193925" rtl="0" fontAlgn="base">
              <a:spcBef>
                <a:spcPct val="0"/>
              </a:spcBef>
              <a:spcAft>
                <a:spcPct val="0"/>
              </a:spcAft>
              <a:defRPr sz="8600" kern="1200">
                <a:solidFill>
                  <a:schemeClr val="lt1"/>
                </a:solidFill>
                <a:latin typeface="+mn-lt"/>
                <a:ea typeface="+mn-ea"/>
                <a:cs typeface="+mn-cs"/>
              </a:defRPr>
            </a:lvl2pPr>
            <a:lvl3pPr marL="4387850" indent="-3473450" algn="l" defTabSz="2193925" rtl="0" fontAlgn="base">
              <a:spcBef>
                <a:spcPct val="0"/>
              </a:spcBef>
              <a:spcAft>
                <a:spcPct val="0"/>
              </a:spcAft>
              <a:defRPr sz="8600" kern="1200">
                <a:solidFill>
                  <a:schemeClr val="lt1"/>
                </a:solidFill>
                <a:latin typeface="+mn-lt"/>
                <a:ea typeface="+mn-ea"/>
                <a:cs typeface="+mn-cs"/>
              </a:defRPr>
            </a:lvl3pPr>
            <a:lvl4pPr marL="6583363" indent="-5211763" algn="l" defTabSz="2193925" rtl="0" fontAlgn="base">
              <a:spcBef>
                <a:spcPct val="0"/>
              </a:spcBef>
              <a:spcAft>
                <a:spcPct val="0"/>
              </a:spcAft>
              <a:defRPr sz="8600" kern="1200">
                <a:solidFill>
                  <a:schemeClr val="lt1"/>
                </a:solidFill>
                <a:latin typeface="+mn-lt"/>
                <a:ea typeface="+mn-ea"/>
                <a:cs typeface="+mn-cs"/>
              </a:defRPr>
            </a:lvl4pPr>
            <a:lvl5pPr marL="8777288" indent="-6948488" algn="l" defTabSz="2193925" rtl="0" fontAlgn="base">
              <a:spcBef>
                <a:spcPct val="0"/>
              </a:spcBef>
              <a:spcAft>
                <a:spcPct val="0"/>
              </a:spcAft>
              <a:defRPr sz="8600" kern="1200">
                <a:solidFill>
                  <a:schemeClr val="lt1"/>
                </a:solidFill>
                <a:latin typeface="+mn-lt"/>
                <a:ea typeface="+mn-ea"/>
                <a:cs typeface="+mn-cs"/>
              </a:defRPr>
            </a:lvl5pPr>
            <a:lvl6pPr marL="2286000" algn="l" defTabSz="914400" rtl="0" eaLnBrk="1" latinLnBrk="0" hangingPunct="1">
              <a:defRPr sz="8600" kern="1200">
                <a:solidFill>
                  <a:schemeClr val="lt1"/>
                </a:solidFill>
                <a:latin typeface="+mn-lt"/>
                <a:ea typeface="+mn-ea"/>
                <a:cs typeface="+mn-cs"/>
              </a:defRPr>
            </a:lvl6pPr>
            <a:lvl7pPr marL="2743200" algn="l" defTabSz="914400" rtl="0" eaLnBrk="1" latinLnBrk="0" hangingPunct="1">
              <a:defRPr sz="8600" kern="1200">
                <a:solidFill>
                  <a:schemeClr val="lt1"/>
                </a:solidFill>
                <a:latin typeface="+mn-lt"/>
                <a:ea typeface="+mn-ea"/>
                <a:cs typeface="+mn-cs"/>
              </a:defRPr>
            </a:lvl7pPr>
            <a:lvl8pPr marL="3200400" algn="l" defTabSz="914400" rtl="0" eaLnBrk="1" latinLnBrk="0" hangingPunct="1">
              <a:defRPr sz="8600" kern="1200">
                <a:solidFill>
                  <a:schemeClr val="lt1"/>
                </a:solidFill>
                <a:latin typeface="+mn-lt"/>
                <a:ea typeface="+mn-ea"/>
                <a:cs typeface="+mn-cs"/>
              </a:defRPr>
            </a:lvl8pPr>
            <a:lvl9pPr marL="3657600" algn="l" defTabSz="914400" rtl="0" eaLnBrk="1" latinLnBrk="0" hangingPunct="1">
              <a:defRPr sz="8600" kern="1200">
                <a:solidFill>
                  <a:schemeClr val="lt1"/>
                </a:solidFill>
                <a:latin typeface="+mn-lt"/>
                <a:ea typeface="+mn-ea"/>
                <a:cs typeface="+mn-cs"/>
              </a:defRPr>
            </a:lvl9pPr>
          </a:lstStyle>
          <a:p>
            <a:pPr algn="ctr"/>
            <a:endParaRPr lang="zh-CN" altLang="en-US"/>
          </a:p>
        </p:txBody>
      </p:sp>
      <p:sp>
        <p:nvSpPr>
          <p:cNvPr id="53" name="矩形 52"/>
          <p:cNvSpPr/>
          <p:nvPr/>
        </p:nvSpPr>
        <p:spPr>
          <a:xfrm>
            <a:off x="22056135" y="30848052"/>
            <a:ext cx="10425703" cy="3991487"/>
          </a:xfrm>
          <a:prstGeom prst="rect">
            <a:avLst/>
          </a:prstGeom>
          <a:noFill/>
          <a:ln w="38100">
            <a:solidFill>
              <a:srgbClr val="0287CA"/>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2193925" rtl="0" fontAlgn="base">
              <a:spcBef>
                <a:spcPct val="0"/>
              </a:spcBef>
              <a:spcAft>
                <a:spcPct val="0"/>
              </a:spcAft>
              <a:defRPr sz="8600" kern="1200">
                <a:solidFill>
                  <a:schemeClr val="lt1"/>
                </a:solidFill>
                <a:latin typeface="+mn-lt"/>
                <a:ea typeface="+mn-ea"/>
                <a:cs typeface="+mn-cs"/>
              </a:defRPr>
            </a:lvl1pPr>
            <a:lvl2pPr marL="2193925" indent="-1736725" algn="l" defTabSz="2193925" rtl="0" fontAlgn="base">
              <a:spcBef>
                <a:spcPct val="0"/>
              </a:spcBef>
              <a:spcAft>
                <a:spcPct val="0"/>
              </a:spcAft>
              <a:defRPr sz="8600" kern="1200">
                <a:solidFill>
                  <a:schemeClr val="lt1"/>
                </a:solidFill>
                <a:latin typeface="+mn-lt"/>
                <a:ea typeface="+mn-ea"/>
                <a:cs typeface="+mn-cs"/>
              </a:defRPr>
            </a:lvl2pPr>
            <a:lvl3pPr marL="4387850" indent="-3473450" algn="l" defTabSz="2193925" rtl="0" fontAlgn="base">
              <a:spcBef>
                <a:spcPct val="0"/>
              </a:spcBef>
              <a:spcAft>
                <a:spcPct val="0"/>
              </a:spcAft>
              <a:defRPr sz="8600" kern="1200">
                <a:solidFill>
                  <a:schemeClr val="lt1"/>
                </a:solidFill>
                <a:latin typeface="+mn-lt"/>
                <a:ea typeface="+mn-ea"/>
                <a:cs typeface="+mn-cs"/>
              </a:defRPr>
            </a:lvl3pPr>
            <a:lvl4pPr marL="6583363" indent="-5211763" algn="l" defTabSz="2193925" rtl="0" fontAlgn="base">
              <a:spcBef>
                <a:spcPct val="0"/>
              </a:spcBef>
              <a:spcAft>
                <a:spcPct val="0"/>
              </a:spcAft>
              <a:defRPr sz="8600" kern="1200">
                <a:solidFill>
                  <a:schemeClr val="lt1"/>
                </a:solidFill>
                <a:latin typeface="+mn-lt"/>
                <a:ea typeface="+mn-ea"/>
                <a:cs typeface="+mn-cs"/>
              </a:defRPr>
            </a:lvl4pPr>
            <a:lvl5pPr marL="8777288" indent="-6948488" algn="l" defTabSz="2193925" rtl="0" fontAlgn="base">
              <a:spcBef>
                <a:spcPct val="0"/>
              </a:spcBef>
              <a:spcAft>
                <a:spcPct val="0"/>
              </a:spcAft>
              <a:defRPr sz="8600" kern="1200">
                <a:solidFill>
                  <a:schemeClr val="lt1"/>
                </a:solidFill>
                <a:latin typeface="+mn-lt"/>
                <a:ea typeface="+mn-ea"/>
                <a:cs typeface="+mn-cs"/>
              </a:defRPr>
            </a:lvl5pPr>
            <a:lvl6pPr marL="2286000" algn="l" defTabSz="914400" rtl="0" eaLnBrk="1" latinLnBrk="0" hangingPunct="1">
              <a:defRPr sz="8600" kern="1200">
                <a:solidFill>
                  <a:schemeClr val="lt1"/>
                </a:solidFill>
                <a:latin typeface="+mn-lt"/>
                <a:ea typeface="+mn-ea"/>
                <a:cs typeface="+mn-cs"/>
              </a:defRPr>
            </a:lvl6pPr>
            <a:lvl7pPr marL="2743200" algn="l" defTabSz="914400" rtl="0" eaLnBrk="1" latinLnBrk="0" hangingPunct="1">
              <a:defRPr sz="8600" kern="1200">
                <a:solidFill>
                  <a:schemeClr val="lt1"/>
                </a:solidFill>
                <a:latin typeface="+mn-lt"/>
                <a:ea typeface="+mn-ea"/>
                <a:cs typeface="+mn-cs"/>
              </a:defRPr>
            </a:lvl7pPr>
            <a:lvl8pPr marL="3200400" algn="l" defTabSz="914400" rtl="0" eaLnBrk="1" latinLnBrk="0" hangingPunct="1">
              <a:defRPr sz="8600" kern="1200">
                <a:solidFill>
                  <a:schemeClr val="lt1"/>
                </a:solidFill>
                <a:latin typeface="+mn-lt"/>
                <a:ea typeface="+mn-ea"/>
                <a:cs typeface="+mn-cs"/>
              </a:defRPr>
            </a:lvl8pPr>
            <a:lvl9pPr marL="3657600" algn="l" defTabSz="914400" rtl="0" eaLnBrk="1" latinLnBrk="0" hangingPunct="1">
              <a:defRPr sz="8600" kern="1200">
                <a:solidFill>
                  <a:schemeClr val="lt1"/>
                </a:solidFill>
                <a:latin typeface="+mn-lt"/>
                <a:ea typeface="+mn-ea"/>
                <a:cs typeface="+mn-cs"/>
              </a:defRPr>
            </a:lvl9pPr>
          </a:lstStyle>
          <a:p>
            <a:pPr algn="ctr"/>
            <a:endParaRPr lang="zh-CN" altLang="en-US"/>
          </a:p>
        </p:txBody>
      </p:sp>
      <p:sp>
        <p:nvSpPr>
          <p:cNvPr id="54" name="矩形 53"/>
          <p:cNvSpPr/>
          <p:nvPr/>
        </p:nvSpPr>
        <p:spPr>
          <a:xfrm>
            <a:off x="22096626" y="35475181"/>
            <a:ext cx="10425703" cy="5935218"/>
          </a:xfrm>
          <a:prstGeom prst="rect">
            <a:avLst/>
          </a:prstGeom>
          <a:noFill/>
          <a:ln w="38100">
            <a:solidFill>
              <a:srgbClr val="0287CA"/>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2193925" rtl="0" fontAlgn="base">
              <a:spcBef>
                <a:spcPct val="0"/>
              </a:spcBef>
              <a:spcAft>
                <a:spcPct val="0"/>
              </a:spcAft>
              <a:defRPr sz="8600" kern="1200">
                <a:solidFill>
                  <a:schemeClr val="lt1"/>
                </a:solidFill>
                <a:latin typeface="+mn-lt"/>
                <a:ea typeface="+mn-ea"/>
                <a:cs typeface="+mn-cs"/>
              </a:defRPr>
            </a:lvl1pPr>
            <a:lvl2pPr marL="2193925" indent="-1736725" algn="l" defTabSz="2193925" rtl="0" fontAlgn="base">
              <a:spcBef>
                <a:spcPct val="0"/>
              </a:spcBef>
              <a:spcAft>
                <a:spcPct val="0"/>
              </a:spcAft>
              <a:defRPr sz="8600" kern="1200">
                <a:solidFill>
                  <a:schemeClr val="lt1"/>
                </a:solidFill>
                <a:latin typeface="+mn-lt"/>
                <a:ea typeface="+mn-ea"/>
                <a:cs typeface="+mn-cs"/>
              </a:defRPr>
            </a:lvl2pPr>
            <a:lvl3pPr marL="4387850" indent="-3473450" algn="l" defTabSz="2193925" rtl="0" fontAlgn="base">
              <a:spcBef>
                <a:spcPct val="0"/>
              </a:spcBef>
              <a:spcAft>
                <a:spcPct val="0"/>
              </a:spcAft>
              <a:defRPr sz="8600" kern="1200">
                <a:solidFill>
                  <a:schemeClr val="lt1"/>
                </a:solidFill>
                <a:latin typeface="+mn-lt"/>
                <a:ea typeface="+mn-ea"/>
                <a:cs typeface="+mn-cs"/>
              </a:defRPr>
            </a:lvl3pPr>
            <a:lvl4pPr marL="6583363" indent="-5211763" algn="l" defTabSz="2193925" rtl="0" fontAlgn="base">
              <a:spcBef>
                <a:spcPct val="0"/>
              </a:spcBef>
              <a:spcAft>
                <a:spcPct val="0"/>
              </a:spcAft>
              <a:defRPr sz="8600" kern="1200">
                <a:solidFill>
                  <a:schemeClr val="lt1"/>
                </a:solidFill>
                <a:latin typeface="+mn-lt"/>
                <a:ea typeface="+mn-ea"/>
                <a:cs typeface="+mn-cs"/>
              </a:defRPr>
            </a:lvl4pPr>
            <a:lvl5pPr marL="8777288" indent="-6948488" algn="l" defTabSz="2193925" rtl="0" fontAlgn="base">
              <a:spcBef>
                <a:spcPct val="0"/>
              </a:spcBef>
              <a:spcAft>
                <a:spcPct val="0"/>
              </a:spcAft>
              <a:defRPr sz="8600" kern="1200">
                <a:solidFill>
                  <a:schemeClr val="lt1"/>
                </a:solidFill>
                <a:latin typeface="+mn-lt"/>
                <a:ea typeface="+mn-ea"/>
                <a:cs typeface="+mn-cs"/>
              </a:defRPr>
            </a:lvl5pPr>
            <a:lvl6pPr marL="2286000" algn="l" defTabSz="914400" rtl="0" eaLnBrk="1" latinLnBrk="0" hangingPunct="1">
              <a:defRPr sz="8600" kern="1200">
                <a:solidFill>
                  <a:schemeClr val="lt1"/>
                </a:solidFill>
                <a:latin typeface="+mn-lt"/>
                <a:ea typeface="+mn-ea"/>
                <a:cs typeface="+mn-cs"/>
              </a:defRPr>
            </a:lvl6pPr>
            <a:lvl7pPr marL="2743200" algn="l" defTabSz="914400" rtl="0" eaLnBrk="1" latinLnBrk="0" hangingPunct="1">
              <a:defRPr sz="8600" kern="1200">
                <a:solidFill>
                  <a:schemeClr val="lt1"/>
                </a:solidFill>
                <a:latin typeface="+mn-lt"/>
                <a:ea typeface="+mn-ea"/>
                <a:cs typeface="+mn-cs"/>
              </a:defRPr>
            </a:lvl7pPr>
            <a:lvl8pPr marL="3200400" algn="l" defTabSz="914400" rtl="0" eaLnBrk="1" latinLnBrk="0" hangingPunct="1">
              <a:defRPr sz="8600" kern="1200">
                <a:solidFill>
                  <a:schemeClr val="lt1"/>
                </a:solidFill>
                <a:latin typeface="+mn-lt"/>
                <a:ea typeface="+mn-ea"/>
                <a:cs typeface="+mn-cs"/>
              </a:defRPr>
            </a:lvl8pPr>
            <a:lvl9pPr marL="3657600" algn="l" defTabSz="914400" rtl="0" eaLnBrk="1" latinLnBrk="0" hangingPunct="1">
              <a:defRPr sz="8600"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2366</TotalTime>
  <Words>687</Words>
  <Application>Microsoft Office PowerPoint</Application>
  <PresentationFormat>自定义</PresentationFormat>
  <Paragraphs>47</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 Unicode MS</vt:lpstr>
      <vt:lpstr>宋体</vt:lpstr>
      <vt:lpstr>Arial</vt:lpstr>
      <vt:lpstr>Calibri</vt:lpstr>
      <vt:lpstr>Helvetica</vt:lpstr>
      <vt:lpstr>Times New Roman</vt:lpstr>
      <vt:lpstr>Office Theme</vt:lpstr>
      <vt:lpstr>PowerPoint 演示文稿</vt:lpstr>
    </vt:vector>
  </TitlesOfParts>
  <Company>Carnegie Mellon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Bush</dc:creator>
  <cp:lastModifiedBy>Christina</cp:lastModifiedBy>
  <cp:revision>214</cp:revision>
  <cp:lastPrinted>2014-05-13T07:10:52Z</cp:lastPrinted>
  <dcterms:created xsi:type="dcterms:W3CDTF">2014-04-24T15:53:50Z</dcterms:created>
  <dcterms:modified xsi:type="dcterms:W3CDTF">2015-12-10T14:22:24Z</dcterms:modified>
</cp:coreProperties>
</file>