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432" y="-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099B0-B6BE-45CC-B7D0-88404966B430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B4F60-A733-4253-A0EE-CFF70C20DB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53CB3-7BDE-4417-9919-A3546BD9E525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29802-9910-4748-B8F1-A35C83A6A6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C03B06-A830-410E-B0C4-43DC60CD925B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8925B-6B31-4F3A-BD46-F69BC56838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288A1-14DF-47AC-A0BD-123014B9C1D1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44714-FB5D-4F34-B61F-DEFD18709F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B6B5B-7583-4916-835D-DDE75B0F0E7F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1835-25A0-4D53-BF09-B3F5A49725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6C847-A7BE-46D3-9296-A5AA6A744FBB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100F7-FA7C-44CB-84DD-5992A0D0F4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98CC7A-B4EA-48A2-91BA-61206445307B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2A2A5-8CB1-4CE7-89B1-D5F7A281FB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339CC-93F0-4239-8A0E-C65ABF1DF840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8B0B9-4575-44E2-97FC-A2052AA4C7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F9F33-7F03-4C38-A3FC-9608D1DD9CC2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DF46-61BD-4231-B783-41E4784F78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1B1FB-897B-453D-B2BC-89F2EC4A942C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B8A23-46A9-4CA2-B70A-6379E64A28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0DFF6-EC28-44B4-A9A4-EC61F5B61BD5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675EB-A872-4074-B84E-3697E0857E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59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10240963"/>
            <a:ext cx="29625925" cy="289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AB584D4F-C84C-487E-A34D-FED5D52E1FA9}" type="datetimeFigureOut">
              <a:rPr lang="en-US" altLang="zh-CN"/>
              <a:pPr/>
              <a:t>15-5-11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40681275"/>
            <a:ext cx="104235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EEB66774-2B32-4EC6-96B7-D44DB87DFB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219392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90575" y="127000"/>
            <a:ext cx="21110575" cy="57150"/>
          </a:xfrm>
          <a:prstGeom prst="line">
            <a:avLst/>
          </a:prstGeom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1" name="TextBox 11"/>
          <p:cNvSpPr txBox="1">
            <a:spLocks noChangeArrowheads="1"/>
          </p:cNvSpPr>
          <p:nvPr/>
        </p:nvSpPr>
        <p:spPr bwMode="auto">
          <a:xfrm>
            <a:off x="762000" y="633413"/>
            <a:ext cx="217503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b="1" dirty="0" smtClean="0">
                <a:latin typeface="Arial" pitchFamily="34" charset="0"/>
                <a:cs typeface="Arial" pitchFamily="34" charset="0"/>
              </a:rPr>
              <a:t>PROJECT TITLE</a:t>
            </a:r>
            <a:endParaRPr lang="en-US" altLang="zh-CN" sz="9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90575" y="7094205"/>
            <a:ext cx="31691263" cy="0"/>
          </a:xfrm>
          <a:prstGeom prst="line">
            <a:avLst/>
          </a:prstGeom>
          <a:ln w="31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8675" y="3325813"/>
            <a:ext cx="21748750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4900" dirty="0" smtClean="0">
                <a:latin typeface="Arial" pitchFamily="34" charset="0"/>
                <a:cs typeface="Arial" pitchFamily="34" charset="0"/>
              </a:rPr>
              <a:t>Team Member A, Team Member B, XX&lt;&lt;</a:t>
            </a:r>
            <a:r>
              <a:rPr lang="en-US" altLang="zh-CN" sz="5400" dirty="0"/>
              <a:t>Insert </a:t>
            </a:r>
            <a:r>
              <a:rPr lang="en-US" altLang="zh-CN" sz="5400" dirty="0" smtClean="0"/>
              <a:t>name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of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your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instructor</a:t>
            </a:r>
            <a:r>
              <a:rPr lang="en-US" altLang="zh-CN" sz="4900" dirty="0" smtClean="0">
                <a:latin typeface="Arial" pitchFamily="34" charset="0"/>
                <a:cs typeface="Arial" pitchFamily="34" charset="0"/>
              </a:rPr>
              <a:t>&gt;&gt;</a:t>
            </a:r>
            <a:r>
              <a:rPr lang="zh-CN" altLang="en-US" sz="4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4900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49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4900" dirty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Sun </a:t>
            </a:r>
            <a:r>
              <a:rPr lang="en-US" altLang="zh-CN" sz="3200" dirty="0" err="1">
                <a:latin typeface="Arial" pitchFamily="34" charset="0"/>
                <a:cs typeface="Arial" pitchFamily="34" charset="0"/>
              </a:rPr>
              <a:t>Yat-sen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 University–Carnegie Mellon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University, SYSU-CMU Joint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Institute of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Engineering</a:t>
            </a:r>
          </a:p>
          <a:p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Email: 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endParaRPr lang="en-US" altLang="zh-CN" sz="3200" dirty="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054" name="Picture 1" descr="CMU-SYSU_Wht_SPOT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413" y="1290638"/>
            <a:ext cx="94424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22126575" y="15287685"/>
            <a:ext cx="10018713" cy="1228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ym typeface="Calibri" pitchFamily="34" charset="0"/>
              </a:rPr>
              <a:t> </a:t>
            </a:r>
            <a:r>
              <a:rPr lang="en-US" altLang="zh-CN" sz="3600" dirty="0"/>
              <a:t>&lt;&lt;Insert contents&gt;&gt;</a:t>
            </a:r>
            <a:r>
              <a:rPr lang="zh-CN" altLang="zh-CN" sz="3600" dirty="0"/>
              <a:t> </a:t>
            </a:r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b="1" dirty="0">
              <a:sym typeface="Calibri" pitchFamily="34" charset="0"/>
            </a:endParaRPr>
          </a:p>
        </p:txBody>
      </p:sp>
      <p:sp>
        <p:nvSpPr>
          <p:cNvPr id="2058" name="Rectangle 32"/>
          <p:cNvSpPr>
            <a:spLocks noChangeArrowheads="1"/>
          </p:cNvSpPr>
          <p:nvPr/>
        </p:nvSpPr>
        <p:spPr bwMode="auto">
          <a:xfrm>
            <a:off x="762000" y="7500938"/>
            <a:ext cx="9821863" cy="139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Introduction / Background</a:t>
            </a:r>
            <a:endParaRPr lang="en-US" altLang="zh-CN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3600" dirty="0" smtClean="0">
                <a:sym typeface="Calibri" pitchFamily="34" charset="0"/>
              </a:rPr>
              <a:t> </a:t>
            </a:r>
            <a:r>
              <a:rPr lang="en-US" altLang="zh-CN" sz="3600" dirty="0"/>
              <a:t>&lt;&lt;Insert </a:t>
            </a:r>
            <a:r>
              <a:rPr lang="en-US" altLang="zh-CN" sz="3600" dirty="0" smtClean="0"/>
              <a:t>contents&gt;&gt;</a:t>
            </a:r>
            <a:r>
              <a:rPr lang="zh-CN" altLang="zh-CN" sz="3600" dirty="0"/>
              <a:t> </a:t>
            </a:r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b="1" dirty="0">
              <a:sym typeface="Calibri" pitchFamily="34" charset="0"/>
            </a:endParaRPr>
          </a:p>
          <a:p>
            <a:pPr algn="just"/>
            <a:endParaRPr lang="en-US" altLang="zh-CN" sz="3600" b="1" dirty="0" smtClean="0">
              <a:sym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19442113"/>
            <a:ext cx="9936163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1827213"/>
            <a:r>
              <a:rPr lang="en-US" altLang="zh-CN" sz="6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endParaRPr lang="en-US" altLang="zh-CN" sz="3600" dirty="0" smtClean="0">
              <a:sym typeface="Calibri" pitchFamily="34" charset="0"/>
            </a:endParaRPr>
          </a:p>
          <a:p>
            <a:pPr algn="just" defTabSz="1827213"/>
            <a:r>
              <a:rPr lang="en-US" altLang="zh-CN" sz="3600" dirty="0" smtClean="0">
                <a:sym typeface="Calibri" pitchFamily="34" charset="0"/>
              </a:rPr>
              <a:t>                                    </a:t>
            </a:r>
            <a:endParaRPr lang="en-US" altLang="zh-CN" sz="3600" dirty="0">
              <a:sym typeface="Calibri" pitchFamily="34" charset="0"/>
            </a:endParaRPr>
          </a:p>
          <a:p>
            <a:pPr algn="just" defTabSz="1827213"/>
            <a:endParaRPr lang="en-US" altLang="zh-CN" sz="3600" dirty="0">
              <a:sym typeface="Calibri" pitchFamily="34" charset="0"/>
            </a:endParaRPr>
          </a:p>
          <a:p>
            <a:pPr algn="just" defTabSz="1827213"/>
            <a:r>
              <a:rPr lang="en-US" altLang="zh-CN" sz="3600" dirty="0" smtClean="0">
                <a:sym typeface="Calibri" pitchFamily="34" charset="0"/>
              </a:rPr>
              <a:t> </a:t>
            </a:r>
            <a:endParaRPr lang="en-US" altLang="zh-CN" sz="3600" dirty="0">
              <a:sym typeface="Calibri" pitchFamily="34" charset="0"/>
            </a:endParaRPr>
          </a:p>
        </p:txBody>
      </p:sp>
      <p:sp>
        <p:nvSpPr>
          <p:cNvPr id="2062" name="Rectangle 62"/>
          <p:cNvSpPr>
            <a:spLocks noChangeArrowheads="1"/>
          </p:cNvSpPr>
          <p:nvPr/>
        </p:nvSpPr>
        <p:spPr bwMode="auto">
          <a:xfrm>
            <a:off x="11729280" y="7378757"/>
            <a:ext cx="10018713" cy="348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60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Result / Analysis    </a:t>
            </a:r>
          </a:p>
          <a:p>
            <a:r>
              <a:rPr lang="zh-CN" altLang="en-US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>
                <a:sym typeface="Calibri" pitchFamily="34" charset="0"/>
              </a:rPr>
              <a:t> </a:t>
            </a:r>
            <a:r>
              <a:rPr lang="en-US" altLang="zh-CN" sz="3600" dirty="0"/>
              <a:t>&lt;&lt;Insert contents&gt;&gt;</a:t>
            </a:r>
            <a:r>
              <a:rPr lang="zh-CN" altLang="zh-CN" sz="3600" dirty="0"/>
              <a:t> </a:t>
            </a:r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dirty="0">
              <a:sym typeface="Calibri" pitchFamily="34" charset="0"/>
            </a:endParaRP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dirty="0">
              <a:sym typeface="Calibri" pitchFamily="34" charset="0"/>
            </a:endParaRP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dirty="0">
              <a:sym typeface="Calibri" pitchFamily="34" charset="0"/>
            </a:endParaRPr>
          </a:p>
          <a:p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r>
              <a:rPr lang="en-US" altLang="zh-CN" sz="3600" dirty="0" smtClean="0">
                <a:sym typeface="Calibri" pitchFamily="34" charset="0"/>
              </a:rPr>
              <a:t>XXXXXXXXXXXXX</a:t>
            </a:r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r>
              <a:rPr lang="en-US" altLang="zh-CN" sz="3600" dirty="0" smtClean="0">
                <a:sym typeface="Calibri" pitchFamily="34" charset="0"/>
              </a:rPr>
              <a:t>XXXXXXXXXXXXX</a:t>
            </a:r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 </a:t>
            </a:r>
            <a:endParaRPr lang="en-US" altLang="zh-CN" sz="3600" b="1" dirty="0">
              <a:sym typeface="Calibri" pitchFamily="34" charset="0"/>
            </a:endParaRPr>
          </a:p>
        </p:txBody>
      </p:sp>
      <p:sp>
        <p:nvSpPr>
          <p:cNvPr id="2064" name="Rectangle 58"/>
          <p:cNvSpPr>
            <a:spLocks noChangeArrowheads="1"/>
          </p:cNvSpPr>
          <p:nvPr/>
        </p:nvSpPr>
        <p:spPr bwMode="auto">
          <a:xfrm>
            <a:off x="22188424" y="33709396"/>
            <a:ext cx="10020300" cy="82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References</a:t>
            </a:r>
            <a:r>
              <a:rPr lang="zh-CN" alt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6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3600" dirty="0">
                <a:solidFill>
                  <a:prstClr val="black"/>
                </a:solidFill>
                <a:sym typeface="Calibri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</a:rPr>
              <a:t>&lt;&lt;Insert </a:t>
            </a:r>
            <a:r>
              <a:rPr lang="en-US" altLang="zh-CN" sz="3600" dirty="0" smtClean="0">
                <a:solidFill>
                  <a:prstClr val="black"/>
                </a:solidFill>
              </a:rPr>
              <a:t>contents</a:t>
            </a:r>
            <a:r>
              <a:rPr lang="zh-CN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</a:rPr>
              <a:t>following</a:t>
            </a:r>
            <a:r>
              <a:rPr lang="zh-CN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</a:rPr>
              <a:t>the</a:t>
            </a:r>
            <a:r>
              <a:rPr lang="zh-CN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</a:rPr>
              <a:t>format</a:t>
            </a:r>
            <a:r>
              <a:rPr lang="zh-CN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</a:rPr>
              <a:t>below&gt;</a:t>
            </a:r>
            <a:r>
              <a:rPr lang="en-US" altLang="zh-CN" sz="3600" dirty="0">
                <a:solidFill>
                  <a:prstClr val="black"/>
                </a:solidFill>
              </a:rPr>
              <a:t>&gt;</a:t>
            </a:r>
            <a:r>
              <a:rPr lang="zh-CN" altLang="zh-CN" sz="3600" dirty="0">
                <a:solidFill>
                  <a:prstClr val="black"/>
                </a:solidFill>
              </a:rPr>
              <a:t> </a:t>
            </a:r>
            <a:endParaRPr lang="en-US" altLang="zh-CN" sz="36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 pitchFamily="34" charset="0"/>
            </a:endParaRPr>
          </a:p>
          <a:p>
            <a:r>
              <a:rPr lang="en-US" altLang="zh-CN" sz="3600" dirty="0" smtClean="0">
                <a:sym typeface="Calibri" pitchFamily="34" charset="0"/>
              </a:rPr>
              <a:t>[</a:t>
            </a:r>
            <a:r>
              <a:rPr lang="en-US" altLang="zh-CN" sz="3600" dirty="0">
                <a:sym typeface="Calibri" pitchFamily="34" charset="0"/>
              </a:rPr>
              <a:t>1] </a:t>
            </a:r>
            <a:r>
              <a:rPr lang="en-US" altLang="zh-CN" sz="3600" dirty="0" smtClean="0">
                <a:sym typeface="Calibri" pitchFamily="34" charset="0"/>
              </a:rPr>
              <a:t>T</a:t>
            </a:r>
            <a:r>
              <a:rPr lang="en-US" altLang="zh-CN" sz="3600" dirty="0">
                <a:sym typeface="Calibri" pitchFamily="34" charset="0"/>
              </a:rPr>
              <a:t>. </a:t>
            </a:r>
            <a:r>
              <a:rPr lang="en-US" altLang="zh-CN" sz="3600" dirty="0" smtClean="0">
                <a:sym typeface="Calibri" pitchFamily="34" charset="0"/>
              </a:rPr>
              <a:t>Liao</a:t>
            </a:r>
            <a:r>
              <a:rPr lang="en-US" altLang="zh-CN" sz="3600" dirty="0">
                <a:sym typeface="Calibri" pitchFamily="34" charset="0"/>
              </a:rPr>
              <a:t> </a:t>
            </a:r>
            <a:r>
              <a:rPr lang="en-US" altLang="zh-CN" sz="3600" dirty="0" smtClean="0">
                <a:sym typeface="Calibri" pitchFamily="34" charset="0"/>
              </a:rPr>
              <a:t>et al. </a:t>
            </a:r>
            <a:r>
              <a:rPr lang="en-US" altLang="zh-CN" sz="3600" dirty="0">
                <a:sym typeface="Calibri" pitchFamily="34" charset="0"/>
              </a:rPr>
              <a:t>"Structure-Aligned Guidance Estimation in Surface Parameterization Using </a:t>
            </a:r>
            <a:r>
              <a:rPr lang="en-US" altLang="zh-CN" sz="3600" dirty="0" err="1">
                <a:sym typeface="Calibri" pitchFamily="34" charset="0"/>
              </a:rPr>
              <a:t>Eigenfunction</a:t>
            </a:r>
            <a:r>
              <a:rPr lang="en-US" altLang="zh-CN" sz="3600" dirty="0">
                <a:sym typeface="Calibri" pitchFamily="34" charset="0"/>
              </a:rPr>
              <a:t>-based Cross Field." </a:t>
            </a:r>
            <a:r>
              <a:rPr lang="en-US" altLang="zh-CN" sz="3600" i="1" dirty="0">
                <a:sym typeface="Calibri" pitchFamily="34" charset="0"/>
              </a:rPr>
              <a:t>Graphical Models</a:t>
            </a:r>
            <a:r>
              <a:rPr lang="en-US" altLang="zh-CN" sz="3600" dirty="0">
                <a:sym typeface="Calibri" pitchFamily="34" charset="0"/>
              </a:rPr>
              <a:t>, accepted, 2014.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[2</a:t>
            </a:r>
            <a:r>
              <a:rPr lang="en-US" altLang="zh-CN" sz="3600" dirty="0" smtClean="0">
                <a:sym typeface="Calibri" pitchFamily="34" charset="0"/>
              </a:rPr>
              <a:t>] H. </a:t>
            </a:r>
            <a:r>
              <a:rPr lang="en-US" altLang="zh-CN" sz="3600" dirty="0" err="1" smtClean="0">
                <a:sym typeface="Calibri" pitchFamily="34" charset="0"/>
              </a:rPr>
              <a:t>Lombaert</a:t>
            </a:r>
            <a:r>
              <a:rPr lang="en-US" altLang="zh-CN" sz="3600" dirty="0" smtClean="0">
                <a:sym typeface="Calibri" pitchFamily="34" charset="0"/>
              </a:rPr>
              <a:t> et al. "</a:t>
            </a:r>
            <a:r>
              <a:rPr lang="en-US" altLang="zh-CN" sz="3600" dirty="0" err="1" smtClean="0">
                <a:sym typeface="Calibri" pitchFamily="34" charset="0"/>
              </a:rPr>
              <a:t>Diffeomorphic</a:t>
            </a:r>
            <a:r>
              <a:rPr lang="en-US" altLang="zh-CN" sz="3600" dirty="0" smtClean="0">
                <a:sym typeface="Calibri" pitchFamily="34" charset="0"/>
              </a:rPr>
              <a:t> Spectral Matching of Cortical Surfaces."   </a:t>
            </a:r>
            <a:r>
              <a:rPr lang="en-US" altLang="zh-CN" sz="3600" i="1" dirty="0" smtClean="0">
                <a:sym typeface="Calibri" pitchFamily="34" charset="0"/>
              </a:rPr>
              <a:t>Lecture Notes in Computer Science</a:t>
            </a:r>
            <a:r>
              <a:rPr lang="en-US" altLang="zh-CN" sz="3600" dirty="0" smtClean="0">
                <a:sym typeface="Calibri" pitchFamily="34" charset="0"/>
              </a:rPr>
              <a:t>,7917: 376-389,2013.</a:t>
            </a:r>
            <a:endParaRPr lang="en-US" altLang="zh-CN" sz="3600" dirty="0">
              <a:sym typeface="Calibri" pitchFamily="34" charset="0"/>
            </a:endParaRPr>
          </a:p>
          <a:p>
            <a:pPr algn="just"/>
            <a:r>
              <a:rPr lang="en-US" altLang="zh-CN" sz="3600" dirty="0">
                <a:sym typeface="Calibri" pitchFamily="34" charset="0"/>
              </a:rPr>
              <a:t>[3] </a:t>
            </a:r>
            <a:r>
              <a:rPr lang="en-US" altLang="zh-CN" sz="3600" dirty="0" smtClean="0">
                <a:sym typeface="Calibri" pitchFamily="34" charset="0"/>
              </a:rPr>
              <a:t>P. G. </a:t>
            </a:r>
            <a:r>
              <a:rPr lang="en-US" altLang="zh-CN" sz="3600" dirty="0">
                <a:sym typeface="Calibri" pitchFamily="34" charset="0"/>
              </a:rPr>
              <a:t>Menon, </a:t>
            </a:r>
            <a:r>
              <a:rPr lang="en-US" altLang="zh-CN" sz="3600" dirty="0" smtClean="0">
                <a:sym typeface="Calibri" pitchFamily="34" charset="0"/>
              </a:rPr>
              <a:t>et al. "</a:t>
            </a:r>
            <a:r>
              <a:rPr lang="en-US" altLang="zh-CN" sz="3600" dirty="0">
                <a:sym typeface="Calibri" pitchFamily="34" charset="0"/>
              </a:rPr>
              <a:t>Novel MRI-derived quantitative biomarker for cardiac function applied to classifying ischemic </a:t>
            </a:r>
            <a:r>
              <a:rPr lang="en-US" altLang="zh-CN" sz="3600" dirty="0" err="1">
                <a:sym typeface="Calibri" pitchFamily="34" charset="0"/>
              </a:rPr>
              <a:t>cardiomyopathy</a:t>
            </a:r>
            <a:r>
              <a:rPr lang="en-US" altLang="zh-CN" sz="3600" dirty="0">
                <a:sym typeface="Calibri" pitchFamily="34" charset="0"/>
              </a:rPr>
              <a:t> within a Bayesian rule learning framework." </a:t>
            </a:r>
            <a:r>
              <a:rPr lang="en-US" altLang="zh-CN" sz="3600" i="1" dirty="0">
                <a:sym typeface="Calibri" pitchFamily="34" charset="0"/>
              </a:rPr>
              <a:t>Proc. SPIE 9034, Medical Imaging 2014: Image Processing</a:t>
            </a:r>
            <a:r>
              <a:rPr lang="en-US" altLang="zh-CN" sz="3600" dirty="0">
                <a:sym typeface="Calibri" pitchFamily="34" charset="0"/>
              </a:rPr>
              <a:t>, 90341L.</a:t>
            </a:r>
          </a:p>
        </p:txBody>
      </p:sp>
      <p:pic>
        <p:nvPicPr>
          <p:cNvPr id="79" name="image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272450" y="4852037"/>
            <a:ext cx="1065213" cy="1393825"/>
          </a:xfrm>
          <a:prstGeom prst="rect">
            <a:avLst/>
          </a:prstGeom>
          <a:ln w="38100" cap="sq">
            <a:solidFill/>
            <a:miter/>
          </a:ln>
          <a:effectLst>
            <a:outerShdw blurRad="50800" dist="38100" dir="2700000" rotWithShape="0">
              <a:srgbClr val="000000">
                <a:alpha val="43000"/>
              </a:srgbClr>
            </a:outerShdw>
          </a:effectLst>
        </p:spPr>
      </p:pic>
      <p:pic>
        <p:nvPicPr>
          <p:cNvPr id="80" name="image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5846875" y="4847275"/>
            <a:ext cx="1066800" cy="1397000"/>
          </a:xfrm>
          <a:prstGeom prst="rect">
            <a:avLst/>
          </a:prstGeom>
          <a:ln w="38100" cap="sq">
            <a:solidFill/>
            <a:miter/>
          </a:ln>
          <a:effectLst>
            <a:outerShdw blurRad="50800" dist="38100" dir="2700000" rotWithShape="0">
              <a:srgbClr val="000000">
                <a:alpha val="43000"/>
              </a:srgbClr>
            </a:outerShdw>
          </a:effectLst>
        </p:spPr>
      </p:pic>
      <p:sp>
        <p:nvSpPr>
          <p:cNvPr id="116" name="Shape 79"/>
          <p:cNvSpPr/>
          <p:nvPr/>
        </p:nvSpPr>
        <p:spPr>
          <a:xfrm>
            <a:off x="22188488" y="8994775"/>
            <a:ext cx="361950" cy="533400"/>
          </a:xfrm>
          <a:prstGeom prst="rect">
            <a:avLst/>
          </a:prstGeom>
          <a:ln w="12700">
            <a:miter lim="400000"/>
          </a:ln>
          <a:extLst/>
        </p:spPr>
        <p:txBody>
          <a:bodyPr wrap="none" lIns="50800" tIns="50800" rIns="50800" bIns="50800" anchor="ctr">
            <a:spAutoFit/>
          </a:bodyPr>
          <a:lstStyle/>
          <a:p>
            <a:pPr algn="ctr" defTabSz="584200"/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A</a:t>
            </a:r>
          </a:p>
        </p:txBody>
      </p:sp>
      <p:sp>
        <p:nvSpPr>
          <p:cNvPr id="117" name="Shape 80"/>
          <p:cNvSpPr/>
          <p:nvPr/>
        </p:nvSpPr>
        <p:spPr>
          <a:xfrm>
            <a:off x="22131338" y="11339513"/>
            <a:ext cx="341312" cy="533400"/>
          </a:xfrm>
          <a:prstGeom prst="rect">
            <a:avLst/>
          </a:prstGeom>
          <a:ln w="12700">
            <a:miter lim="400000"/>
          </a:ln>
          <a:extLst/>
        </p:spPr>
        <p:txBody>
          <a:bodyPr wrap="none" lIns="50800" tIns="50800" rIns="50800" bIns="50800" anchor="ctr">
            <a:spAutoFit/>
          </a:bodyPr>
          <a:lstStyle/>
          <a:p>
            <a:pPr algn="ctr" defTabSz="584200"/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B</a:t>
            </a:r>
          </a:p>
        </p:txBody>
      </p:sp>
      <p:sp>
        <p:nvSpPr>
          <p:cNvPr id="118" name="Shape 81"/>
          <p:cNvSpPr/>
          <p:nvPr/>
        </p:nvSpPr>
        <p:spPr>
          <a:xfrm>
            <a:off x="22123400" y="13079413"/>
            <a:ext cx="341313" cy="533400"/>
          </a:xfrm>
          <a:prstGeom prst="rect">
            <a:avLst/>
          </a:prstGeom>
          <a:ln w="12700">
            <a:miter lim="400000"/>
          </a:ln>
          <a:extLst/>
        </p:spPr>
        <p:txBody>
          <a:bodyPr wrap="none" lIns="50800" tIns="50800" rIns="50800" bIns="50800" anchor="ctr">
            <a:spAutoFit/>
          </a:bodyPr>
          <a:lstStyle/>
          <a:p>
            <a:pPr algn="ctr" defTabSz="584200"/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C</a:t>
            </a:r>
          </a:p>
        </p:txBody>
      </p:sp>
      <p:sp>
        <p:nvSpPr>
          <p:cNvPr id="119" name="Shape 84"/>
          <p:cNvSpPr/>
          <p:nvPr/>
        </p:nvSpPr>
        <p:spPr>
          <a:xfrm>
            <a:off x="22956838" y="14054138"/>
            <a:ext cx="8845550" cy="646327"/>
          </a:xfrm>
          <a:prstGeom prst="rect">
            <a:avLst/>
          </a:prstGeom>
          <a:ln w="12700">
            <a:miter lim="400000"/>
          </a:ln>
          <a:extLst/>
        </p:spPr>
        <p:txBody>
          <a:bodyPr lIns="45718" tIns="45718" rIns="45718" bIns="45718">
            <a:spAutoFit/>
          </a:bodyPr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    </a:t>
            </a:r>
            <a:r>
              <a:rPr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Figure </a:t>
            </a: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1</a:t>
            </a:r>
            <a:r>
              <a:rPr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.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XXXXXXX</a:t>
            </a:r>
            <a:r>
              <a:rPr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Helvetica"/>
              </a:rPr>
              <a:t>.  </a:t>
            </a:r>
            <a:endParaRPr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Helvetica"/>
            </a:endParaRPr>
          </a:p>
        </p:txBody>
      </p:sp>
      <p:pic>
        <p:nvPicPr>
          <p:cNvPr id="2095" name="image1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0913" y="8147050"/>
            <a:ext cx="9712325" cy="58435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96" name="Shape 86"/>
          <p:cNvSpPr>
            <a:spLocks noChangeArrowheads="1"/>
          </p:cNvSpPr>
          <p:nvPr/>
        </p:nvSpPr>
        <p:spPr bwMode="auto">
          <a:xfrm>
            <a:off x="23175913" y="7666038"/>
            <a:ext cx="1090612" cy="5222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Source</a:t>
            </a:r>
          </a:p>
        </p:txBody>
      </p:sp>
      <p:sp>
        <p:nvSpPr>
          <p:cNvPr id="2097" name="Shape 87"/>
          <p:cNvSpPr>
            <a:spLocks noChangeArrowheads="1"/>
          </p:cNvSpPr>
          <p:nvPr/>
        </p:nvSpPr>
        <p:spPr bwMode="auto">
          <a:xfrm>
            <a:off x="28267025" y="7710488"/>
            <a:ext cx="996950" cy="431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Source</a:t>
            </a:r>
          </a:p>
        </p:txBody>
      </p:sp>
      <p:sp>
        <p:nvSpPr>
          <p:cNvPr id="2098" name="Shape 88"/>
          <p:cNvSpPr>
            <a:spLocks noChangeArrowheads="1"/>
          </p:cNvSpPr>
          <p:nvPr/>
        </p:nvSpPr>
        <p:spPr bwMode="auto">
          <a:xfrm>
            <a:off x="30856238" y="7710488"/>
            <a:ext cx="904875" cy="431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Target</a:t>
            </a:r>
          </a:p>
        </p:txBody>
      </p:sp>
      <p:sp>
        <p:nvSpPr>
          <p:cNvPr id="2099" name="Shape 91"/>
          <p:cNvSpPr>
            <a:spLocks noChangeArrowheads="1"/>
          </p:cNvSpPr>
          <p:nvPr/>
        </p:nvSpPr>
        <p:spPr bwMode="auto">
          <a:xfrm>
            <a:off x="25682575" y="7666038"/>
            <a:ext cx="996950" cy="5222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8" tIns="45718" rIns="45718" bIns="45718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Helvetica" pitchFamily="34" charset="0"/>
              </a:rPr>
              <a:t>Target</a:t>
            </a:r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22139275" y="28529645"/>
            <a:ext cx="1001871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6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Conclusions</a:t>
            </a:r>
            <a:endParaRPr lang="en-US" altLang="zh-CN" sz="3600" dirty="0">
              <a:sym typeface="Calibri" pitchFamily="34" charset="0"/>
            </a:endParaRPr>
          </a:p>
          <a:p>
            <a:r>
              <a:rPr lang="en-US" altLang="zh-CN" sz="3600" dirty="0">
                <a:sym typeface="Calibri" pitchFamily="34" charset="0"/>
              </a:rPr>
              <a:t> </a:t>
            </a:r>
            <a:r>
              <a:rPr lang="en-US" altLang="zh-CN" sz="3600" dirty="0"/>
              <a:t>&lt;&lt;Insert contents&gt;&gt;</a:t>
            </a:r>
            <a:r>
              <a:rPr lang="zh-CN" altLang="zh-CN" sz="3600" dirty="0"/>
              <a:t> </a:t>
            </a:r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</a:t>
            </a:r>
          </a:p>
          <a:p>
            <a:r>
              <a:rPr lang="zh-CN" altLang="en-US" sz="3600" dirty="0" smtClean="0">
                <a:sym typeface="Calibri" pitchFamily="34" charset="0"/>
              </a:rPr>
              <a:t> </a:t>
            </a:r>
            <a:endParaRPr lang="en-US" altLang="zh-CN" sz="3600" dirty="0">
              <a:sym typeface="Calibri" pitchFamily="34" charset="0"/>
            </a:endParaRPr>
          </a:p>
        </p:txBody>
      </p:sp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45803" y="1032716"/>
            <a:ext cx="7972597" cy="236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94318" y="964887"/>
            <a:ext cx="2632097" cy="254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Box 86"/>
          <p:cNvSpPr txBox="1"/>
          <p:nvPr/>
        </p:nvSpPr>
        <p:spPr>
          <a:xfrm>
            <a:off x="24990084" y="4205706"/>
            <a:ext cx="4955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YOUR PICTURES GO HERE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9367" y="22975052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6" name="Rectangle 39"/>
          <p:cNvSpPr/>
          <p:nvPr/>
        </p:nvSpPr>
        <p:spPr>
          <a:xfrm>
            <a:off x="800484" y="22212102"/>
            <a:ext cx="10067925" cy="196750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Methods &lt;&lt; Update this!&gt;&gt;</a:t>
            </a:r>
          </a:p>
          <a:p>
            <a:pPr algn="just"/>
            <a:r>
              <a:rPr lang="en-US" altLang="zh-CN" sz="3600" dirty="0"/>
              <a:t>&lt;&lt;Insert contents&gt;&gt;</a:t>
            </a:r>
            <a:r>
              <a:rPr lang="zh-CN" altLang="zh-CN" sz="3600" dirty="0"/>
              <a:t> </a:t>
            </a:r>
            <a:endParaRPr lang="en-US" altLang="zh-CN" sz="3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600" dirty="0">
              <a:sym typeface="Calibri" pitchFamily="34" charset="0"/>
            </a:endParaRP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just"/>
            <a:r>
              <a:rPr lang="en-US" altLang="zh-CN" sz="3600" dirty="0" smtClean="0">
                <a:sym typeface="Calibri" pitchFamily="34" charset="0"/>
              </a:rPr>
              <a:t>XXXXXXXXXXXXXXXXXXXXXXXXXXXXXXXXXXXXXXXXXXXXXXXXXXXXXXXXXXXXXXXXXXXXXXXXXXXXXXXXXXXXXXXXXXXXXXXXXXXXXXXXXXXXXXXXXXXXXXXXXXXXXXXXXXXXXXXXXXXXXXXXXXXXXXXXXXXXXXXXXXXXXXXXXXXXXXXXXXXXXXXXXXXXXXXXXXXXXXXX</a:t>
            </a:r>
            <a:endParaRPr lang="en-US" altLang="zh-CN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1300"/>
              </a:lnSpc>
            </a:pPr>
            <a:r>
              <a:rPr lang="en-US" altLang="zh-CN" sz="3200" u="sng" dirty="0" smtClean="0">
                <a:cs typeface="Times New Roman" pitchFamily="18" charset="0"/>
              </a:rPr>
              <a:t> </a:t>
            </a:r>
          </a:p>
          <a:p>
            <a:pPr algn="just">
              <a:lnSpc>
                <a:spcPts val="1300"/>
              </a:lnSpc>
            </a:pPr>
            <a:r>
              <a:rPr lang="zh-CN" altLang="en-US" sz="2800" dirty="0" smtClean="0">
                <a:cs typeface="Times New Roman" pitchFamily="18" charset="0"/>
              </a:rPr>
              <a:t> </a:t>
            </a:r>
            <a:endParaRPr lang="zh-CN" altLang="zh-CN" sz="2800" dirty="0">
              <a:cs typeface="Times New Roman" pitchFamily="18" charset="0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0" y="41927032"/>
            <a:ext cx="32918400" cy="1952378"/>
          </a:xfrm>
          <a:prstGeom prst="rect">
            <a:avLst/>
          </a:pr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Address: No. 132, East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Waihuan</a:t>
            </a:r>
            <a:r>
              <a:rPr lang="en-US" altLang="zh-CN" sz="4000" dirty="0" smtClean="0">
                <a:solidFill>
                  <a:schemeClr val="bg1"/>
                </a:solidFill>
              </a:rPr>
              <a:t> Road, Guangzhou Higher Education Mega</a:t>
            </a:r>
            <a:r>
              <a:rPr lang="zh-CN" altLang="en-US" sz="4000" dirty="0" smtClean="0">
                <a:solidFill>
                  <a:schemeClr val="bg1"/>
                </a:solidFill>
              </a:rPr>
              <a:t>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Center, Guangzhou, 510006, P.R. China</a:t>
            </a:r>
            <a:r>
              <a:rPr lang="zh-CN" altLang="en-US" sz="4000" dirty="0" smtClean="0">
                <a:solidFill>
                  <a:schemeClr val="bg1"/>
                </a:solidFill>
              </a:rPr>
              <a:t>            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13600" y="42265600"/>
            <a:ext cx="111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dirty="0">
                <a:solidFill>
                  <a:prstClr val="white"/>
                </a:solidFill>
              </a:rPr>
              <a:t>Tel: 86-20-39943579; 86-20-</a:t>
            </a:r>
            <a:r>
              <a:rPr lang="en-US" altLang="zh-CN" sz="4000" dirty="0" smtClean="0">
                <a:solidFill>
                  <a:prstClr val="white"/>
                </a:solidFill>
              </a:rPr>
              <a:t>39943581</a:t>
            </a:r>
          </a:p>
          <a:p>
            <a:pPr lvl="0"/>
            <a:r>
              <a:rPr lang="en-US" altLang="zh-CN" sz="4000" dirty="0" smtClean="0">
                <a:solidFill>
                  <a:prstClr val="white"/>
                </a:solidFill>
              </a:rPr>
              <a:t>E-mail:</a:t>
            </a:r>
            <a:r>
              <a:rPr lang="zh-CN" altLang="en-US" sz="4000" dirty="0" smtClean="0">
                <a:solidFill>
                  <a:prstClr val="white"/>
                </a:solidFill>
              </a:rPr>
              <a:t> </a:t>
            </a:r>
            <a:r>
              <a:rPr lang="en-US" altLang="zh-CN" sz="4000" dirty="0" err="1" smtClean="0">
                <a:solidFill>
                  <a:prstClr val="white"/>
                </a:solidFill>
              </a:rPr>
              <a:t>sysucmu@mail.sysu.edu</a:t>
            </a:r>
            <a:r>
              <a:rPr lang="zh-CN" altLang="zh-CN" sz="4000" dirty="0" smtClean="0">
                <a:solidFill>
                  <a:prstClr val="white"/>
                </a:solidFill>
              </a:rPr>
              <a:t>.</a:t>
            </a:r>
            <a:r>
              <a:rPr lang="en-US" altLang="zh-CN" sz="4000" dirty="0" err="1" smtClean="0">
                <a:solidFill>
                  <a:prstClr val="white"/>
                </a:solidFill>
              </a:rPr>
              <a:t>cn</a:t>
            </a:r>
            <a:r>
              <a:rPr lang="zh-CN" altLang="en-US" sz="4000" dirty="0" smtClean="0">
                <a:solidFill>
                  <a:prstClr val="white"/>
                </a:solidFill>
              </a:rPr>
              <a:t> 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309</Words>
  <Application>Microsoft Macintosh PowerPoint</Application>
  <PresentationFormat>自定义</PresentationFormat>
  <Paragraphs>61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Bush</dc:creator>
  <cp:lastModifiedBy>Ziyan He</cp:lastModifiedBy>
  <cp:revision>174</cp:revision>
  <cp:lastPrinted>2014-05-13T07:10:52Z</cp:lastPrinted>
  <dcterms:created xsi:type="dcterms:W3CDTF">2014-04-24T15:53:50Z</dcterms:created>
  <dcterms:modified xsi:type="dcterms:W3CDTF">2015-05-11T07:46:48Z</dcterms:modified>
</cp:coreProperties>
</file>