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27"/>
  </p:notesMasterIdLst>
  <p:sldIdLst>
    <p:sldId id="256" r:id="rId2"/>
    <p:sldId id="258" r:id="rId3"/>
    <p:sldId id="306" r:id="rId4"/>
    <p:sldId id="308" r:id="rId5"/>
    <p:sldId id="309" r:id="rId6"/>
    <p:sldId id="310" r:id="rId7"/>
    <p:sldId id="311" r:id="rId8"/>
    <p:sldId id="312" r:id="rId9"/>
    <p:sldId id="313" r:id="rId10"/>
    <p:sldId id="314" r:id="rId11"/>
    <p:sldId id="315" r:id="rId12"/>
    <p:sldId id="316" r:id="rId13"/>
    <p:sldId id="318" r:id="rId14"/>
    <p:sldId id="317" r:id="rId15"/>
    <p:sldId id="322" r:id="rId16"/>
    <p:sldId id="324" r:id="rId17"/>
    <p:sldId id="319" r:id="rId18"/>
    <p:sldId id="320" r:id="rId19"/>
    <p:sldId id="321" r:id="rId20"/>
    <p:sldId id="325" r:id="rId21"/>
    <p:sldId id="326" r:id="rId22"/>
    <p:sldId id="327" r:id="rId23"/>
    <p:sldId id="329" r:id="rId24"/>
    <p:sldId id="330" r:id="rId25"/>
    <p:sldId id="33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4" d="100"/>
          <a:sy n="84" d="100"/>
        </p:scale>
        <p:origin x="-155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4297EE-7E0E-443A-A21D-08E3AABCA265}" type="datetimeFigureOut">
              <a:rPr lang="en-US" smtClean="0"/>
              <a:t>9/5/2013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0E8E40-633B-497D-9E16-62149D10B2BA}" type="slidenum">
              <a:rPr lang="en-US" smtClean="0"/>
              <a:t>‹#›</a:t>
            </a:fld>
            <a:endParaRPr lang="en-US"/>
          </a:p>
        </p:txBody>
      </p:sp>
    </p:spTree>
    <p:extLst>
      <p:ext uri="{BB962C8B-B14F-4D97-AF65-F5344CB8AC3E}">
        <p14:creationId xmlns:p14="http://schemas.microsoft.com/office/powerpoint/2010/main" val="565492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0E8E40-633B-497D-9E16-62149D10B2BA}" type="slidenum">
              <a:rPr lang="en-US" smtClean="0"/>
              <a:t>2</a:t>
            </a:fld>
            <a:endParaRPr lang="en-US"/>
          </a:p>
        </p:txBody>
      </p:sp>
    </p:spTree>
    <p:extLst>
      <p:ext uri="{BB962C8B-B14F-4D97-AF65-F5344CB8AC3E}">
        <p14:creationId xmlns:p14="http://schemas.microsoft.com/office/powerpoint/2010/main" val="1011586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C8A432C8-69A7-458B-9684-2BFA64B31948}" type="datetime2">
              <a:rPr lang="en-US" smtClean="0"/>
              <a:pPr/>
              <a:t>Thursday, September 05, 2013</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Date Placeholder 3"/>
          <p:cNvSpPr>
            <a:spLocks noGrp="1"/>
          </p:cNvSpPr>
          <p:nvPr>
            <p:ph type="dt" sz="half" idx="10"/>
          </p:nvPr>
        </p:nvSpPr>
        <p:spPr/>
        <p:txBody>
          <a:bodyPr/>
          <a:lstStyle/>
          <a:p>
            <a:fld id="{8CC057FC-95B6-4D89-AFDA-ABA33EE921E5}" type="datetime2">
              <a:rPr lang="en-US" smtClean="0"/>
              <a:pPr/>
              <a:t>Thursday, September 05, 2013</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EC4549AC-EB31-477F-92A9-B1988E232878}" type="datetime2">
              <a:rPr lang="en-US" smtClean="0"/>
              <a:pPr/>
              <a:t>Thursday, September 05, 2013</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Date Placeholder 3"/>
          <p:cNvSpPr>
            <a:spLocks noGrp="1"/>
          </p:cNvSpPr>
          <p:nvPr>
            <p:ph type="dt" sz="half" idx="10"/>
          </p:nvPr>
        </p:nvSpPr>
        <p:spPr/>
        <p:txBody>
          <a:bodyPr/>
          <a:lstStyle/>
          <a:p>
            <a:fld id="{6396A3A3-94A6-4E5B-AF39-173ACA3E61CC}" type="datetime2">
              <a:rPr lang="en-US" smtClean="0"/>
              <a:pPr/>
              <a:t>Thursday, September 05, 2013</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933D019-A32C-4EAD-B8E6-DBDA699692FD}" type="datetime2">
              <a:rPr lang="en-US" smtClean="0"/>
              <a:pPr/>
              <a:t>Thursday, September 05, 2013</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CCEBA98F-560C-4997-81C4-81D4D9187EAB}" type="datetime2">
              <a:rPr lang="en-US" smtClean="0"/>
              <a:pPr/>
              <a:t>Thursday, September 05, 2013</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150972B2-CA5C-437D-87D0-8081271A9E4B}" type="datetime2">
              <a:rPr lang="en-US" smtClean="0"/>
              <a:pPr/>
              <a:t>Thursday, September 05, 2013</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79CD4847-11EF-4466-A8AD-85CDB7B49118}" type="datetime2">
              <a:rPr lang="en-US" smtClean="0"/>
              <a:pPr/>
              <a:t>Thursday, September 05, 2013</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pPr/>
              <a:t>Thursday, September 05, 2013</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FE976D3-5B7F-4300-ABED-C91F1B2AE209}" type="datetime2">
              <a:rPr lang="en-US" smtClean="0"/>
              <a:pPr/>
              <a:t>Thursday, September 05, 2013</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EBDC1E59-17DD-41CE-97CA-624A472382D4}" type="datetime2">
              <a:rPr lang="en-US" smtClean="0"/>
              <a:pPr/>
              <a:t>Thursday, September 05, 2013</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80CB818-7379-467D-8E76-EF9D9074A26C}" type="datetime2">
              <a:rPr lang="en-US" smtClean="0"/>
              <a:pPr/>
              <a:t>Thursday, September 05, 2013</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sldNum="0"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65.121.113.114:8080/view/index.s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8044" y="1371600"/>
            <a:ext cx="8839200" cy="1927225"/>
          </a:xfrm>
        </p:spPr>
        <p:txBody>
          <a:bodyPr/>
          <a:lstStyle/>
          <a:p>
            <a:pPr algn="r"/>
            <a:r>
              <a:rPr lang="en-US" altLang="zh-CN" sz="4800" b="1" dirty="0" smtClean="0"/>
              <a:t>Cloud movement detection</a:t>
            </a:r>
            <a:endParaRPr kumimoji="1" lang="zh-CN" altLang="en-US" sz="4800" dirty="0">
              <a:latin typeface="Impact"/>
              <a:cs typeface="Impact"/>
            </a:endParaRPr>
          </a:p>
        </p:txBody>
      </p:sp>
      <p:sp>
        <p:nvSpPr>
          <p:cNvPr id="3" name="副标题 2"/>
          <p:cNvSpPr>
            <a:spLocks noGrp="1"/>
          </p:cNvSpPr>
          <p:nvPr>
            <p:ph type="subTitle" idx="1"/>
          </p:nvPr>
        </p:nvSpPr>
        <p:spPr>
          <a:xfrm>
            <a:off x="5937111" y="3505200"/>
            <a:ext cx="2935040" cy="1752600"/>
          </a:xfrm>
        </p:spPr>
        <p:txBody>
          <a:bodyPr/>
          <a:lstStyle/>
          <a:p>
            <a:r>
              <a:rPr kumimoji="1" lang="en-US" altLang="zh-CN" sz="1800" dirty="0" smtClean="0"/>
              <a:t>Presented by </a:t>
            </a:r>
            <a:r>
              <a:rPr kumimoji="1" lang="en-US" altLang="zh-CN" dirty="0" err="1" smtClean="0"/>
              <a:t>Tianheng</a:t>
            </a:r>
            <a:endParaRPr kumimoji="1" lang="zh-CN" altLang="en-US" dirty="0"/>
          </a:p>
        </p:txBody>
      </p:sp>
    </p:spTree>
    <p:extLst>
      <p:ext uri="{BB962C8B-B14F-4D97-AF65-F5344CB8AC3E}">
        <p14:creationId xmlns:p14="http://schemas.microsoft.com/office/powerpoint/2010/main" val="1534404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Three Algorithms – Brutal Force</a:t>
            </a:r>
            <a:endParaRPr kumimoji="1" lang="zh-CN" altLang="en-US" b="1" dirty="0"/>
          </a:p>
        </p:txBody>
      </p:sp>
      <p:sp>
        <p:nvSpPr>
          <p:cNvPr id="7" name="内容占位符 2"/>
          <p:cNvSpPr>
            <a:spLocks noGrp="1"/>
          </p:cNvSpPr>
          <p:nvPr>
            <p:ph idx="1"/>
          </p:nvPr>
        </p:nvSpPr>
        <p:spPr>
          <a:xfrm>
            <a:off x="558800" y="1524000"/>
            <a:ext cx="8229600" cy="4387707"/>
          </a:xfrm>
        </p:spPr>
        <p:txBody>
          <a:bodyPr>
            <a:normAutofit/>
          </a:bodyPr>
          <a:lstStyle/>
          <a:p>
            <a:pPr lvl="1"/>
            <a:r>
              <a:rPr lang="en-US" altLang="zh-CN" sz="2800" dirty="0" smtClean="0"/>
              <a:t>It will search all the neighbors of the block and determine which one is closest to the original block</a:t>
            </a:r>
          </a:p>
          <a:p>
            <a:pPr lvl="1"/>
            <a:r>
              <a:rPr lang="en-US" altLang="zh-CN" sz="2800" dirty="0" smtClean="0"/>
              <a:t>The deviation of center of original block and the most-like block is the motion vector</a:t>
            </a:r>
          </a:p>
          <a:p>
            <a:pPr lvl="1"/>
            <a:r>
              <a:rPr lang="en-US" altLang="zh-CN" sz="2800" dirty="0" smtClean="0"/>
              <a:t>The result is regarded as the ground truth</a:t>
            </a:r>
          </a:p>
          <a:p>
            <a:pPr lvl="1"/>
            <a:r>
              <a:rPr lang="en-US" altLang="zh-CN" sz="2800" dirty="0" smtClean="0"/>
              <a:t>The problem is the </a:t>
            </a:r>
            <a:r>
              <a:rPr lang="en-US" altLang="zh-CN" sz="2800" b="1" i="1" dirty="0" smtClean="0"/>
              <a:t>speed is very slow!!</a:t>
            </a:r>
            <a:endParaRPr lang="en-US" altLang="zh-CN" sz="2000" b="1" i="1" dirty="0"/>
          </a:p>
          <a:p>
            <a:pPr lvl="2"/>
            <a:endParaRPr lang="en-US" altLang="zh-CN" b="1" i="1" dirty="0" smtClean="0"/>
          </a:p>
          <a:p>
            <a:pPr lvl="2"/>
            <a:endParaRPr lang="en-US" altLang="zh-CN" dirty="0" smtClean="0"/>
          </a:p>
        </p:txBody>
      </p:sp>
    </p:spTree>
    <p:extLst>
      <p:ext uri="{BB962C8B-B14F-4D97-AF65-F5344CB8AC3E}">
        <p14:creationId xmlns:p14="http://schemas.microsoft.com/office/powerpoint/2010/main" val="374301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Three Algorithms – HEXBS</a:t>
            </a:r>
            <a:endParaRPr kumimoji="1" lang="zh-CN" altLang="en-US" b="1" dirty="0"/>
          </a:p>
        </p:txBody>
      </p:sp>
      <p:sp>
        <p:nvSpPr>
          <p:cNvPr id="7" name="内容占位符 2"/>
          <p:cNvSpPr>
            <a:spLocks noGrp="1"/>
          </p:cNvSpPr>
          <p:nvPr>
            <p:ph idx="1"/>
          </p:nvPr>
        </p:nvSpPr>
        <p:spPr>
          <a:xfrm>
            <a:off x="558800" y="1524001"/>
            <a:ext cx="8229600" cy="3227816"/>
          </a:xfrm>
        </p:spPr>
        <p:txBody>
          <a:bodyPr>
            <a:normAutofit/>
          </a:bodyPr>
          <a:lstStyle/>
          <a:p>
            <a:pPr lvl="1"/>
            <a:r>
              <a:rPr lang="en-US" altLang="zh-CN" sz="2800" dirty="0" smtClean="0"/>
              <a:t>In order to achieve real time computation we use the algorithm </a:t>
            </a:r>
            <a:r>
              <a:rPr lang="en-US" altLang="zh-CN" sz="2800" dirty="0"/>
              <a:t>from the paper “Hexagon-Based Search Pattern for Fast Block Motion Estimation</a:t>
            </a:r>
            <a:r>
              <a:rPr lang="en-US" altLang="zh-CN" sz="2800" dirty="0" smtClean="0"/>
              <a:t>”</a:t>
            </a:r>
          </a:p>
          <a:p>
            <a:pPr lvl="1"/>
            <a:r>
              <a:rPr lang="en-US" altLang="zh-CN" sz="2800" dirty="0" smtClean="0"/>
              <a:t>The basic idea is as </a:t>
            </a:r>
            <a:endParaRPr lang="en-US" altLang="zh-CN" sz="2800" dirty="0"/>
          </a:p>
          <a:p>
            <a:pPr lvl="1"/>
            <a:r>
              <a:rPr lang="en-US" altLang="zh-CN" sz="2800" dirty="0" smtClean="0"/>
              <a:t>the beside picture</a:t>
            </a:r>
            <a:endParaRPr lang="en-US" altLang="zh-CN" sz="2000" dirty="0"/>
          </a:p>
          <a:p>
            <a:pPr lvl="2"/>
            <a:endParaRPr lang="en-US" altLang="zh-CN" dirty="0" smtClean="0"/>
          </a:p>
          <a:p>
            <a:pPr lvl="2"/>
            <a:endParaRPr lang="en-US" altLang="zh-CN" dirty="0" smtClean="0"/>
          </a:p>
        </p:txBody>
      </p:sp>
      <p:pic>
        <p:nvPicPr>
          <p:cNvPr id="4098"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806597" y="2822222"/>
            <a:ext cx="3880203" cy="38591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99371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Three Algorithms – HEXBS</a:t>
            </a:r>
            <a:endParaRPr kumimoji="1" lang="zh-CN" altLang="en-US" b="1" dirty="0"/>
          </a:p>
        </p:txBody>
      </p:sp>
      <p:sp>
        <p:nvSpPr>
          <p:cNvPr id="3" name="TextBox 2"/>
          <p:cNvSpPr txBox="1"/>
          <p:nvPr/>
        </p:nvSpPr>
        <p:spPr>
          <a:xfrm>
            <a:off x="457200" y="1524000"/>
            <a:ext cx="8229600" cy="4524315"/>
          </a:xfrm>
          <a:prstGeom prst="rect">
            <a:avLst/>
          </a:prstGeom>
          <a:noFill/>
        </p:spPr>
        <p:txBody>
          <a:bodyPr wrap="square" rtlCol="0">
            <a:spAutoFit/>
          </a:bodyPr>
          <a:lstStyle/>
          <a:p>
            <a:r>
              <a:rPr lang="en-US" altLang="zh-CN" sz="2400" dirty="0" smtClean="0"/>
              <a:t>Problem: </a:t>
            </a:r>
          </a:p>
          <a:p>
            <a:r>
              <a:rPr lang="en-US" altLang="zh-CN" sz="2400" dirty="0" smtClean="0"/>
              <a:t>It </a:t>
            </a:r>
            <a:r>
              <a:rPr lang="en-US" altLang="zh-CN" sz="2400" dirty="0"/>
              <a:t>assumes that global minimum has </a:t>
            </a:r>
            <a:r>
              <a:rPr lang="en-US" altLang="zh-CN" sz="2400" dirty="0" smtClean="0"/>
              <a:t>a monotonic distortion and </a:t>
            </a:r>
            <a:r>
              <a:rPr lang="en-US" altLang="zh-CN" sz="2400" dirty="0"/>
              <a:t>the nearer to the global minimum </a:t>
            </a:r>
            <a:r>
              <a:rPr lang="en-US" altLang="zh-CN" sz="2400" dirty="0" smtClean="0"/>
              <a:t>the smaller the distortion </a:t>
            </a:r>
            <a:r>
              <a:rPr lang="en-US" altLang="zh-CN" sz="2400" dirty="0"/>
              <a:t>in all </a:t>
            </a:r>
            <a:r>
              <a:rPr lang="en-US" altLang="zh-CN" sz="2400" dirty="0" smtClean="0"/>
              <a:t>directions.</a:t>
            </a:r>
          </a:p>
          <a:p>
            <a:endParaRPr lang="en-US" altLang="zh-CN" sz="2400" dirty="0"/>
          </a:p>
          <a:p>
            <a:r>
              <a:rPr lang="en-US" altLang="zh-CN" sz="2400" dirty="0" smtClean="0"/>
              <a:t>When the object is moving fast, the assumption is no longer standing.</a:t>
            </a:r>
          </a:p>
          <a:p>
            <a:endParaRPr lang="en-US" altLang="zh-CN" sz="2400" dirty="0"/>
          </a:p>
          <a:p>
            <a:r>
              <a:rPr lang="en-US" altLang="zh-CN" sz="2400" dirty="0" smtClean="0"/>
              <a:t>We use two way to fix that:</a:t>
            </a:r>
          </a:p>
          <a:p>
            <a:pPr marL="342900" indent="-342900">
              <a:buFont typeface="Arial" pitchFamily="34" charset="0"/>
              <a:buChar char="•"/>
            </a:pPr>
            <a:r>
              <a:rPr lang="en-US" altLang="zh-CN" sz="2400" dirty="0" smtClean="0"/>
              <a:t>A. simulate annealing</a:t>
            </a:r>
          </a:p>
          <a:p>
            <a:pPr marL="342900" indent="-342900">
              <a:buFont typeface="Arial" pitchFamily="34" charset="0"/>
              <a:buChar char="•"/>
            </a:pPr>
            <a:r>
              <a:rPr lang="en-US" altLang="zh-CN" sz="2400" dirty="0" smtClean="0"/>
              <a:t>B. low pass filter</a:t>
            </a:r>
          </a:p>
          <a:p>
            <a:r>
              <a:rPr lang="en-US" altLang="zh-CN" sz="2400" dirty="0" smtClean="0"/>
              <a:t>They all try to step out of the local optimal </a:t>
            </a:r>
            <a:endParaRPr lang="zh-CN" altLang="en-US" sz="2400" dirty="0"/>
          </a:p>
        </p:txBody>
      </p:sp>
    </p:spTree>
    <p:extLst>
      <p:ext uri="{BB962C8B-B14F-4D97-AF65-F5344CB8AC3E}">
        <p14:creationId xmlns:p14="http://schemas.microsoft.com/office/powerpoint/2010/main" val="9615531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Three Algorithms – HEXBS</a:t>
            </a:r>
            <a:endParaRPr kumimoji="1" lang="zh-CN" altLang="en-US" b="1" dirty="0"/>
          </a:p>
        </p:txBody>
      </p:sp>
      <p:sp>
        <p:nvSpPr>
          <p:cNvPr id="3" name="TextBox 2"/>
          <p:cNvSpPr txBox="1"/>
          <p:nvPr/>
        </p:nvSpPr>
        <p:spPr>
          <a:xfrm>
            <a:off x="457200" y="1524000"/>
            <a:ext cx="8229600" cy="830997"/>
          </a:xfrm>
          <a:prstGeom prst="rect">
            <a:avLst/>
          </a:prstGeom>
          <a:noFill/>
        </p:spPr>
        <p:txBody>
          <a:bodyPr wrap="square" rtlCol="0">
            <a:spAutoFit/>
          </a:bodyPr>
          <a:lstStyle/>
          <a:p>
            <a:r>
              <a:rPr lang="en-US" altLang="zh-CN" sz="2400" dirty="0" smtClean="0"/>
              <a:t>The low pass filter blurs the object so that a object far away from the original point can “leak” its impact</a:t>
            </a:r>
            <a:endParaRPr lang="zh-CN" altLang="en-US" sz="24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5697" y="2686403"/>
            <a:ext cx="1695450" cy="166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0959" y="2686403"/>
            <a:ext cx="1733550" cy="1733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右箭头 3"/>
          <p:cNvSpPr/>
          <p:nvPr/>
        </p:nvSpPr>
        <p:spPr>
          <a:xfrm>
            <a:off x="3555998" y="3282244"/>
            <a:ext cx="1669697" cy="3951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5497689" y="3287888"/>
            <a:ext cx="316089" cy="327378"/>
          </a:xfrm>
          <a:prstGeom prst="ellipse">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8" name="椭圆 7"/>
          <p:cNvSpPr/>
          <p:nvPr/>
        </p:nvSpPr>
        <p:spPr>
          <a:xfrm>
            <a:off x="1902177" y="3316110"/>
            <a:ext cx="316089" cy="327378"/>
          </a:xfrm>
          <a:prstGeom prst="ellipse">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9" name="TextBox 8"/>
          <p:cNvSpPr txBox="1"/>
          <p:nvPr/>
        </p:nvSpPr>
        <p:spPr>
          <a:xfrm>
            <a:off x="457200" y="4780844"/>
            <a:ext cx="8229600" cy="1938992"/>
          </a:xfrm>
          <a:prstGeom prst="rect">
            <a:avLst/>
          </a:prstGeom>
          <a:noFill/>
        </p:spPr>
        <p:txBody>
          <a:bodyPr wrap="square" rtlCol="0">
            <a:spAutoFit/>
          </a:bodyPr>
          <a:lstStyle/>
          <a:p>
            <a:r>
              <a:rPr lang="en-US" altLang="zh-CN" sz="2400" dirty="0" smtClean="0"/>
              <a:t>Assume the original write block is at the red point</a:t>
            </a:r>
          </a:p>
          <a:p>
            <a:r>
              <a:rPr lang="en-US" altLang="zh-CN" sz="2400" i="1" dirty="0" smtClean="0"/>
              <a:t>The left guy </a:t>
            </a:r>
            <a:r>
              <a:rPr lang="en-US" altLang="zh-CN" sz="2400" dirty="0" smtClean="0"/>
              <a:t>cannot see the tracking because the object is moving so fast that the connect is cut</a:t>
            </a:r>
          </a:p>
          <a:p>
            <a:r>
              <a:rPr lang="en-US" altLang="zh-CN" sz="2400" i="1" dirty="0" smtClean="0"/>
              <a:t>The right guy </a:t>
            </a:r>
            <a:r>
              <a:rPr lang="en-US" altLang="zh-CN" sz="2400" dirty="0" smtClean="0"/>
              <a:t>can see the next movement because it follows the leaking trace of the next position</a:t>
            </a:r>
            <a:endParaRPr lang="zh-CN" altLang="en-US" sz="2400" dirty="0"/>
          </a:p>
        </p:txBody>
      </p:sp>
    </p:spTree>
    <p:extLst>
      <p:ext uri="{BB962C8B-B14F-4D97-AF65-F5344CB8AC3E}">
        <p14:creationId xmlns:p14="http://schemas.microsoft.com/office/powerpoint/2010/main" val="20382289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smtClean="0"/>
              <a:t>Three Algorithms – Improved HEXBS</a:t>
            </a:r>
            <a:endParaRPr kumimoji="1" lang="zh-CN" altLang="en-US" b="1" dirty="0"/>
          </a:p>
        </p:txBody>
      </p:sp>
      <p:sp>
        <p:nvSpPr>
          <p:cNvPr id="4" name="内容占位符 2"/>
          <p:cNvSpPr>
            <a:spLocks noGrp="1"/>
          </p:cNvSpPr>
          <p:nvPr>
            <p:ph idx="1"/>
          </p:nvPr>
        </p:nvSpPr>
        <p:spPr>
          <a:xfrm>
            <a:off x="558800" y="1524000"/>
            <a:ext cx="8229600" cy="4387707"/>
          </a:xfrm>
        </p:spPr>
        <p:txBody>
          <a:bodyPr>
            <a:normAutofit/>
          </a:bodyPr>
          <a:lstStyle/>
          <a:p>
            <a:pPr lvl="1"/>
            <a:r>
              <a:rPr lang="en-US" altLang="zh-CN" sz="2800" dirty="0" smtClean="0"/>
              <a:t>Thus, we have the simulate annealing HEXBS algorithm and low pass filter HEXBS algorithm</a:t>
            </a:r>
          </a:p>
          <a:p>
            <a:pPr lvl="1"/>
            <a:r>
              <a:rPr lang="en-US" altLang="zh-CN" sz="2800" dirty="0"/>
              <a:t>The low pass filter can also applied into the SA_HEXBS algorithm</a:t>
            </a:r>
          </a:p>
          <a:p>
            <a:pPr lvl="1"/>
            <a:r>
              <a:rPr lang="en-US" altLang="zh-CN" sz="2800" dirty="0"/>
              <a:t>These two algorithm are really fast </a:t>
            </a:r>
            <a:r>
              <a:rPr lang="en-US" altLang="zh-CN" sz="2800" dirty="0" smtClean="0"/>
              <a:t>but no as accurate as the brutal force one</a:t>
            </a:r>
            <a:endParaRPr lang="en-US" altLang="zh-CN" sz="2800" dirty="0"/>
          </a:p>
          <a:p>
            <a:pPr lvl="2"/>
            <a:endParaRPr lang="en-US" altLang="zh-CN" b="1" i="1" dirty="0" smtClean="0"/>
          </a:p>
          <a:p>
            <a:pPr lvl="2"/>
            <a:endParaRPr lang="en-US" altLang="zh-CN" dirty="0" smtClean="0"/>
          </a:p>
        </p:txBody>
      </p:sp>
    </p:spTree>
    <p:extLst>
      <p:ext uri="{BB962C8B-B14F-4D97-AF65-F5344CB8AC3E}">
        <p14:creationId xmlns:p14="http://schemas.microsoft.com/office/powerpoint/2010/main" val="244523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t>Performance Analysis</a:t>
            </a:r>
            <a:endParaRPr kumimoji="1" lang="zh-CN" altLang="en-US" b="1" dirty="0"/>
          </a:p>
        </p:txBody>
      </p:sp>
      <p:sp>
        <p:nvSpPr>
          <p:cNvPr id="3" name="内容占位符 2"/>
          <p:cNvSpPr>
            <a:spLocks noGrp="1"/>
          </p:cNvSpPr>
          <p:nvPr>
            <p:ph idx="1"/>
          </p:nvPr>
        </p:nvSpPr>
        <p:spPr>
          <a:xfrm>
            <a:off x="457200" y="1600200"/>
            <a:ext cx="8229600" cy="951089"/>
          </a:xfrm>
        </p:spPr>
        <p:txBody>
          <a:bodyPr/>
          <a:lstStyle/>
          <a:p>
            <a:r>
              <a:rPr lang="en-US" altLang="zh-CN" dirty="0" smtClean="0"/>
              <a:t>The following two pictures are two consecutive frames from a live streaming camera</a:t>
            </a:r>
            <a:endParaRPr lang="zh-CN" altLang="en-US" dirty="0"/>
          </a:p>
        </p:txBody>
      </p:sp>
      <p:sp>
        <p:nvSpPr>
          <p:cNvPr id="5" name="TextBox 4"/>
          <p:cNvSpPr txBox="1"/>
          <p:nvPr/>
        </p:nvSpPr>
        <p:spPr>
          <a:xfrm>
            <a:off x="3922887" y="6102119"/>
            <a:ext cx="1298223" cy="369332"/>
          </a:xfrm>
          <a:prstGeom prst="rect">
            <a:avLst/>
          </a:prstGeom>
          <a:noFill/>
        </p:spPr>
        <p:txBody>
          <a:bodyPr wrap="square" rtlCol="0">
            <a:spAutoFit/>
          </a:bodyPr>
          <a:lstStyle/>
          <a:p>
            <a:pPr algn="ctr"/>
            <a:r>
              <a:rPr lang="en-US" altLang="zh-CN" dirty="0" smtClean="0"/>
              <a:t>Frame1</a:t>
            </a:r>
            <a:endParaRPr lang="zh-CN"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6873" y="2551289"/>
            <a:ext cx="5810250" cy="3533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721748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t>Performance Analysis</a:t>
            </a:r>
            <a:endParaRPr kumimoji="1" lang="zh-CN" altLang="en-US" b="1" dirty="0"/>
          </a:p>
        </p:txBody>
      </p:sp>
      <p:sp>
        <p:nvSpPr>
          <p:cNvPr id="3" name="内容占位符 2"/>
          <p:cNvSpPr>
            <a:spLocks noGrp="1"/>
          </p:cNvSpPr>
          <p:nvPr>
            <p:ph idx="1"/>
          </p:nvPr>
        </p:nvSpPr>
        <p:spPr>
          <a:xfrm>
            <a:off x="457200" y="1600200"/>
            <a:ext cx="8229600" cy="951089"/>
          </a:xfrm>
        </p:spPr>
        <p:txBody>
          <a:bodyPr/>
          <a:lstStyle/>
          <a:p>
            <a:r>
              <a:rPr lang="en-US" altLang="zh-CN" dirty="0" smtClean="0"/>
              <a:t>The following two pictures are two consecutive frames from a live streaming camera</a:t>
            </a:r>
            <a:endParaRPr lang="zh-CN" altLang="en-US" dirty="0"/>
          </a:p>
        </p:txBody>
      </p:sp>
      <p:sp>
        <p:nvSpPr>
          <p:cNvPr id="5" name="TextBox 4"/>
          <p:cNvSpPr txBox="1"/>
          <p:nvPr/>
        </p:nvSpPr>
        <p:spPr>
          <a:xfrm>
            <a:off x="3922887" y="6102119"/>
            <a:ext cx="1298223" cy="369332"/>
          </a:xfrm>
          <a:prstGeom prst="rect">
            <a:avLst/>
          </a:prstGeom>
          <a:noFill/>
        </p:spPr>
        <p:txBody>
          <a:bodyPr wrap="square" rtlCol="0">
            <a:spAutoFit/>
          </a:bodyPr>
          <a:lstStyle/>
          <a:p>
            <a:pPr algn="ctr"/>
            <a:r>
              <a:rPr lang="en-US" altLang="zh-CN" dirty="0" smtClean="0"/>
              <a:t>Frame2</a:t>
            </a:r>
            <a:endParaRPr lang="zh-CN" alt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7823" y="2540000"/>
            <a:ext cx="5848350" cy="3571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399949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t>Performance Analysis</a:t>
            </a:r>
            <a:endParaRPr kumimoji="1" lang="zh-CN" altLang="en-US" b="1" dirty="0"/>
          </a:p>
        </p:txBody>
      </p:sp>
      <p:sp>
        <p:nvSpPr>
          <p:cNvPr id="3" name="内容占位符 2"/>
          <p:cNvSpPr>
            <a:spLocks noGrp="1"/>
          </p:cNvSpPr>
          <p:nvPr>
            <p:ph idx="1"/>
          </p:nvPr>
        </p:nvSpPr>
        <p:spPr>
          <a:xfrm>
            <a:off x="457200" y="1600200"/>
            <a:ext cx="8229600" cy="951089"/>
          </a:xfrm>
        </p:spPr>
        <p:txBody>
          <a:bodyPr/>
          <a:lstStyle/>
          <a:p>
            <a:r>
              <a:rPr lang="en-US" altLang="zh-CN" dirty="0" smtClean="0"/>
              <a:t>The following three pictures are the result from three algorithm under a certain case</a:t>
            </a:r>
            <a:endParaRPr lang="zh-CN" altLang="en-US" dirty="0"/>
          </a:p>
        </p:txBody>
      </p:sp>
      <p:sp>
        <p:nvSpPr>
          <p:cNvPr id="5" name="TextBox 4"/>
          <p:cNvSpPr txBox="1"/>
          <p:nvPr/>
        </p:nvSpPr>
        <p:spPr>
          <a:xfrm>
            <a:off x="3922887" y="6102119"/>
            <a:ext cx="1298223" cy="369332"/>
          </a:xfrm>
          <a:prstGeom prst="rect">
            <a:avLst/>
          </a:prstGeom>
          <a:noFill/>
        </p:spPr>
        <p:txBody>
          <a:bodyPr wrap="square" rtlCol="0">
            <a:spAutoFit/>
          </a:bodyPr>
          <a:lstStyle/>
          <a:p>
            <a:pPr algn="ctr"/>
            <a:r>
              <a:rPr lang="en-US" altLang="zh-CN" dirty="0" smtClean="0"/>
              <a:t>Brutal</a:t>
            </a:r>
            <a:endParaRPr lang="zh-CN" altLang="en-US"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398" y="2424994"/>
            <a:ext cx="5791200" cy="3543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72735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t>Performance Analysis</a:t>
            </a:r>
            <a:endParaRPr kumimoji="1" lang="zh-CN" altLang="en-US" b="1" dirty="0"/>
          </a:p>
        </p:txBody>
      </p:sp>
      <p:sp>
        <p:nvSpPr>
          <p:cNvPr id="3" name="内容占位符 2"/>
          <p:cNvSpPr>
            <a:spLocks noGrp="1"/>
          </p:cNvSpPr>
          <p:nvPr>
            <p:ph idx="1"/>
          </p:nvPr>
        </p:nvSpPr>
        <p:spPr>
          <a:xfrm>
            <a:off x="457200" y="1600200"/>
            <a:ext cx="8229600" cy="951089"/>
          </a:xfrm>
        </p:spPr>
        <p:txBody>
          <a:bodyPr/>
          <a:lstStyle/>
          <a:p>
            <a:r>
              <a:rPr lang="en-US" altLang="zh-CN" dirty="0" smtClean="0"/>
              <a:t>The following three pictures are the result from three algorithm under a certain case</a:t>
            </a:r>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3062" y="2452863"/>
            <a:ext cx="5857875" cy="3600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922887" y="6102119"/>
            <a:ext cx="1298223" cy="369332"/>
          </a:xfrm>
          <a:prstGeom prst="rect">
            <a:avLst/>
          </a:prstGeom>
          <a:noFill/>
        </p:spPr>
        <p:txBody>
          <a:bodyPr wrap="square" rtlCol="0">
            <a:spAutoFit/>
          </a:bodyPr>
          <a:lstStyle/>
          <a:p>
            <a:pPr algn="ctr"/>
            <a:r>
              <a:rPr lang="en-US" altLang="zh-CN" dirty="0" smtClean="0"/>
              <a:t>LP_HEXBS</a:t>
            </a:r>
            <a:endParaRPr lang="zh-CN" altLang="en-US" dirty="0"/>
          </a:p>
        </p:txBody>
      </p:sp>
    </p:spTree>
    <p:extLst>
      <p:ext uri="{BB962C8B-B14F-4D97-AF65-F5344CB8AC3E}">
        <p14:creationId xmlns:p14="http://schemas.microsoft.com/office/powerpoint/2010/main" val="14440547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t>Performance Analysis</a:t>
            </a:r>
            <a:endParaRPr kumimoji="1" lang="zh-CN" altLang="en-US" b="1" dirty="0"/>
          </a:p>
        </p:txBody>
      </p:sp>
      <p:sp>
        <p:nvSpPr>
          <p:cNvPr id="3" name="内容占位符 2"/>
          <p:cNvSpPr>
            <a:spLocks noGrp="1"/>
          </p:cNvSpPr>
          <p:nvPr>
            <p:ph idx="1"/>
          </p:nvPr>
        </p:nvSpPr>
        <p:spPr>
          <a:xfrm>
            <a:off x="457200" y="1600200"/>
            <a:ext cx="8229600" cy="951089"/>
          </a:xfrm>
        </p:spPr>
        <p:txBody>
          <a:bodyPr/>
          <a:lstStyle/>
          <a:p>
            <a:r>
              <a:rPr lang="en-US" altLang="zh-CN" dirty="0" smtClean="0"/>
              <a:t>The following three pictures are the result from three algorithm under a certain case</a:t>
            </a:r>
            <a:endParaRPr lang="zh-CN" altLang="en-US" dirty="0"/>
          </a:p>
        </p:txBody>
      </p:sp>
      <p:sp>
        <p:nvSpPr>
          <p:cNvPr id="5" name="TextBox 4"/>
          <p:cNvSpPr txBox="1"/>
          <p:nvPr/>
        </p:nvSpPr>
        <p:spPr>
          <a:xfrm>
            <a:off x="3922887" y="6102119"/>
            <a:ext cx="1298223" cy="369332"/>
          </a:xfrm>
          <a:prstGeom prst="rect">
            <a:avLst/>
          </a:prstGeom>
          <a:noFill/>
        </p:spPr>
        <p:txBody>
          <a:bodyPr wrap="square" rtlCol="0">
            <a:spAutoFit/>
          </a:bodyPr>
          <a:lstStyle/>
          <a:p>
            <a:r>
              <a:rPr lang="en-US" altLang="zh-CN" dirty="0" smtClean="0"/>
              <a:t>SA_HEXBS</a:t>
            </a:r>
            <a:endParaRPr lang="zh-CN"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6873" y="2460625"/>
            <a:ext cx="5810250" cy="3562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440547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smtClean="0"/>
              <a:t>OUTLINES</a:t>
            </a:r>
            <a:endParaRPr kumimoji="1" lang="zh-CN" altLang="en-US" b="1" dirty="0"/>
          </a:p>
        </p:txBody>
      </p:sp>
      <p:sp>
        <p:nvSpPr>
          <p:cNvPr id="5" name="Content Placeholder 4"/>
          <p:cNvSpPr>
            <a:spLocks noGrp="1"/>
          </p:cNvSpPr>
          <p:nvPr>
            <p:ph idx="1"/>
          </p:nvPr>
        </p:nvSpPr>
        <p:spPr>
          <a:xfrm>
            <a:off x="457200" y="1524000"/>
            <a:ext cx="8229600" cy="4876800"/>
          </a:xfrm>
        </p:spPr>
        <p:txBody>
          <a:bodyPr/>
          <a:lstStyle/>
          <a:p>
            <a:r>
              <a:rPr lang="en-US" altLang="zh-CN" dirty="0" smtClean="0"/>
              <a:t>Introduction</a:t>
            </a:r>
            <a:endParaRPr lang="en-US" altLang="zh-CN" dirty="0"/>
          </a:p>
          <a:p>
            <a:r>
              <a:rPr lang="en-US" altLang="zh-CN" dirty="0" smtClean="0"/>
              <a:t>System Structure</a:t>
            </a:r>
            <a:endParaRPr lang="en-US" altLang="zh-CN" dirty="0"/>
          </a:p>
          <a:p>
            <a:r>
              <a:rPr lang="en-US" altLang="zh-CN" dirty="0" smtClean="0"/>
              <a:t>Three Algorithms</a:t>
            </a:r>
          </a:p>
          <a:p>
            <a:r>
              <a:rPr lang="en-US" altLang="zh-CN" dirty="0" smtClean="0"/>
              <a:t>Performance Analysis</a:t>
            </a:r>
          </a:p>
          <a:p>
            <a:r>
              <a:rPr lang="en-US" altLang="zh-CN" dirty="0" smtClean="0"/>
              <a:t>Problems and Potential Solutions</a:t>
            </a:r>
            <a:endParaRPr lang="zh-CN" altLang="en-US" dirty="0"/>
          </a:p>
          <a:p>
            <a:r>
              <a:rPr lang="en-US" dirty="0" smtClean="0"/>
              <a:t>Conclusion</a:t>
            </a:r>
            <a:endParaRPr lang="en-US" dirty="0"/>
          </a:p>
        </p:txBody>
      </p:sp>
    </p:spTree>
    <p:extLst>
      <p:ext uri="{BB962C8B-B14F-4D97-AF65-F5344CB8AC3E}">
        <p14:creationId xmlns:p14="http://schemas.microsoft.com/office/powerpoint/2010/main" val="23803564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t>Performance Analysis</a:t>
            </a:r>
            <a:endParaRPr kumimoji="1" lang="zh-CN" altLang="en-US" b="1" dirty="0"/>
          </a:p>
        </p:txBody>
      </p:sp>
      <p:sp>
        <p:nvSpPr>
          <p:cNvPr id="3" name="内容占位符 2"/>
          <p:cNvSpPr>
            <a:spLocks noGrp="1"/>
          </p:cNvSpPr>
          <p:nvPr>
            <p:ph idx="1"/>
          </p:nvPr>
        </p:nvSpPr>
        <p:spPr>
          <a:xfrm>
            <a:off x="457200" y="1600200"/>
            <a:ext cx="8229600" cy="951089"/>
          </a:xfrm>
        </p:spPr>
        <p:txBody>
          <a:bodyPr/>
          <a:lstStyle/>
          <a:p>
            <a:r>
              <a:rPr lang="en-US" altLang="zh-CN" dirty="0" smtClean="0"/>
              <a:t>The time for executing two 600*360 frames with the block size 40*40 is:</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614232210"/>
              </p:ext>
            </p:extLst>
          </p:nvPr>
        </p:nvGraphicFramePr>
        <p:xfrm>
          <a:off x="1061154" y="2582332"/>
          <a:ext cx="7049912" cy="3005668"/>
        </p:xfrm>
        <a:graphic>
          <a:graphicData uri="http://schemas.openxmlformats.org/drawingml/2006/table">
            <a:tbl>
              <a:tblPr firstRow="1" bandRow="1">
                <a:tableStyleId>{5C22544A-7EE6-4342-B048-85BDC9FD1C3A}</a:tableStyleId>
              </a:tblPr>
              <a:tblGrid>
                <a:gridCol w="3524956"/>
                <a:gridCol w="3524956"/>
              </a:tblGrid>
              <a:tr h="751417">
                <a:tc>
                  <a:txBody>
                    <a:bodyPr/>
                    <a:lstStyle/>
                    <a:p>
                      <a:pPr algn="ctr"/>
                      <a:r>
                        <a:rPr lang="en-US" altLang="zh-CN" dirty="0" smtClean="0"/>
                        <a:t>Algorithm</a:t>
                      </a:r>
                      <a:endParaRPr lang="zh-CN" altLang="en-US" dirty="0"/>
                    </a:p>
                  </a:txBody>
                  <a:tcPr/>
                </a:tc>
                <a:tc>
                  <a:txBody>
                    <a:bodyPr/>
                    <a:lstStyle/>
                    <a:p>
                      <a:pPr algn="ctr"/>
                      <a:r>
                        <a:rPr lang="en-US" altLang="zh-CN" dirty="0" smtClean="0"/>
                        <a:t>Elapse time(s)</a:t>
                      </a:r>
                      <a:endParaRPr lang="zh-CN" altLang="en-US" dirty="0"/>
                    </a:p>
                  </a:txBody>
                  <a:tcPr/>
                </a:tc>
              </a:tr>
              <a:tr h="751417">
                <a:tc>
                  <a:txBody>
                    <a:bodyPr/>
                    <a:lstStyle/>
                    <a:p>
                      <a:pPr algn="ctr"/>
                      <a:r>
                        <a:rPr lang="en-US" altLang="zh-CN" dirty="0" smtClean="0"/>
                        <a:t>Brutal Force</a:t>
                      </a:r>
                      <a:endParaRPr lang="zh-CN" altLang="en-US" dirty="0"/>
                    </a:p>
                  </a:txBody>
                  <a:tcPr/>
                </a:tc>
                <a:tc>
                  <a:txBody>
                    <a:bodyPr/>
                    <a:lstStyle/>
                    <a:p>
                      <a:pPr algn="ctr"/>
                      <a:r>
                        <a:rPr lang="en-US" altLang="zh-CN" dirty="0" smtClean="0"/>
                        <a:t>16.79</a:t>
                      </a:r>
                      <a:endParaRPr lang="zh-CN" altLang="en-US" dirty="0"/>
                    </a:p>
                  </a:txBody>
                  <a:tcPr/>
                </a:tc>
              </a:tr>
              <a:tr h="751417">
                <a:tc>
                  <a:txBody>
                    <a:bodyPr/>
                    <a:lstStyle/>
                    <a:p>
                      <a:pPr algn="ctr"/>
                      <a:r>
                        <a:rPr lang="en-US" altLang="zh-CN" dirty="0" smtClean="0"/>
                        <a:t>LP_HEXBS</a:t>
                      </a:r>
                      <a:endParaRPr lang="zh-CN" altLang="en-US" dirty="0"/>
                    </a:p>
                  </a:txBody>
                  <a:tcPr/>
                </a:tc>
                <a:tc>
                  <a:txBody>
                    <a:bodyPr/>
                    <a:lstStyle/>
                    <a:p>
                      <a:pPr algn="ctr"/>
                      <a:r>
                        <a:rPr lang="en-US" altLang="zh-CN" dirty="0" smtClean="0"/>
                        <a:t>0.78</a:t>
                      </a:r>
                      <a:endParaRPr lang="zh-CN" altLang="en-US" dirty="0"/>
                    </a:p>
                  </a:txBody>
                  <a:tcPr/>
                </a:tc>
              </a:tr>
              <a:tr h="751417">
                <a:tc>
                  <a:txBody>
                    <a:bodyPr/>
                    <a:lstStyle/>
                    <a:p>
                      <a:pPr algn="ctr"/>
                      <a:r>
                        <a:rPr lang="en-US" altLang="zh-CN" dirty="0" smtClean="0"/>
                        <a:t>SA_HEXBS</a:t>
                      </a:r>
                      <a:endParaRPr lang="zh-CN" altLang="en-US" dirty="0"/>
                    </a:p>
                  </a:txBody>
                  <a:tcPr/>
                </a:tc>
                <a:tc>
                  <a:txBody>
                    <a:bodyPr/>
                    <a:lstStyle/>
                    <a:p>
                      <a:pPr algn="ctr"/>
                      <a:r>
                        <a:rPr lang="en-US" altLang="zh-CN" dirty="0" smtClean="0"/>
                        <a:t>0.35</a:t>
                      </a:r>
                      <a:endParaRPr lang="zh-CN" altLang="en-US" dirty="0"/>
                    </a:p>
                  </a:txBody>
                  <a:tcPr/>
                </a:tc>
              </a:tr>
            </a:tbl>
          </a:graphicData>
        </a:graphic>
      </p:graphicFrame>
    </p:spTree>
    <p:extLst>
      <p:ext uri="{BB962C8B-B14F-4D97-AF65-F5344CB8AC3E}">
        <p14:creationId xmlns:p14="http://schemas.microsoft.com/office/powerpoint/2010/main" val="11288615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t>Performance Analysis</a:t>
            </a:r>
            <a:endParaRPr kumimoji="1" lang="zh-CN" altLang="en-US" b="1" dirty="0"/>
          </a:p>
        </p:txBody>
      </p:sp>
      <p:sp>
        <p:nvSpPr>
          <p:cNvPr id="3" name="内容占位符 2"/>
          <p:cNvSpPr>
            <a:spLocks noGrp="1"/>
          </p:cNvSpPr>
          <p:nvPr>
            <p:ph idx="1"/>
          </p:nvPr>
        </p:nvSpPr>
        <p:spPr>
          <a:xfrm>
            <a:off x="457200" y="1600200"/>
            <a:ext cx="8229600" cy="951089"/>
          </a:xfrm>
        </p:spPr>
        <p:txBody>
          <a:bodyPr/>
          <a:lstStyle/>
          <a:p>
            <a:r>
              <a:rPr lang="en-US" altLang="zh-CN" dirty="0" smtClean="0"/>
              <a:t>We compare the direction and velocity accuracy of the LP_HEXBS and SA_HEXBS from brutal force</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3418275249"/>
              </p:ext>
            </p:extLst>
          </p:nvPr>
        </p:nvGraphicFramePr>
        <p:xfrm>
          <a:off x="846664" y="2582334"/>
          <a:ext cx="7078134" cy="2565399"/>
        </p:xfrm>
        <a:graphic>
          <a:graphicData uri="http://schemas.openxmlformats.org/drawingml/2006/table">
            <a:tbl>
              <a:tblPr firstRow="1" bandRow="1">
                <a:tableStyleId>{5C22544A-7EE6-4342-B048-85BDC9FD1C3A}</a:tableStyleId>
              </a:tblPr>
              <a:tblGrid>
                <a:gridCol w="2359378"/>
                <a:gridCol w="2359378"/>
                <a:gridCol w="2359378"/>
              </a:tblGrid>
              <a:tr h="855133">
                <a:tc>
                  <a:txBody>
                    <a:bodyPr/>
                    <a:lstStyle/>
                    <a:p>
                      <a:r>
                        <a:rPr lang="en-US" altLang="zh-CN" dirty="0" smtClean="0"/>
                        <a:t>algorithm</a:t>
                      </a:r>
                      <a:endParaRPr lang="zh-CN" altLang="en-US" dirty="0"/>
                    </a:p>
                  </a:txBody>
                  <a:tcPr/>
                </a:tc>
                <a:tc>
                  <a:txBody>
                    <a:bodyPr/>
                    <a:lstStyle/>
                    <a:p>
                      <a:r>
                        <a:rPr lang="en-US" altLang="zh-CN" dirty="0" smtClean="0"/>
                        <a:t>director</a:t>
                      </a:r>
                      <a:endParaRPr lang="zh-CN" altLang="en-US" dirty="0"/>
                    </a:p>
                  </a:txBody>
                  <a:tcPr/>
                </a:tc>
                <a:tc>
                  <a:txBody>
                    <a:bodyPr/>
                    <a:lstStyle/>
                    <a:p>
                      <a:r>
                        <a:rPr lang="en-US" altLang="zh-CN" dirty="0" smtClean="0"/>
                        <a:t>velocity</a:t>
                      </a:r>
                      <a:endParaRPr lang="zh-CN" altLang="en-US" dirty="0"/>
                    </a:p>
                  </a:txBody>
                  <a:tcPr/>
                </a:tc>
              </a:tr>
              <a:tr h="855133">
                <a:tc>
                  <a:txBody>
                    <a:bodyPr/>
                    <a:lstStyle/>
                    <a:p>
                      <a:r>
                        <a:rPr lang="en-US" altLang="zh-CN" dirty="0" smtClean="0"/>
                        <a:t>LP_HEXBS</a:t>
                      </a:r>
                      <a:endParaRPr lang="zh-CN" altLang="en-US" dirty="0"/>
                    </a:p>
                  </a:txBody>
                  <a:tcPr/>
                </a:tc>
                <a:tc>
                  <a:txBody>
                    <a:bodyPr/>
                    <a:lstStyle/>
                    <a:p>
                      <a:r>
                        <a:rPr lang="en-US" altLang="zh-CN" dirty="0" smtClean="0"/>
                        <a:t>0.79</a:t>
                      </a:r>
                      <a:endParaRPr lang="zh-CN" altLang="en-US" dirty="0"/>
                    </a:p>
                  </a:txBody>
                  <a:tcPr/>
                </a:tc>
                <a:tc>
                  <a:txBody>
                    <a:bodyPr/>
                    <a:lstStyle/>
                    <a:p>
                      <a:r>
                        <a:rPr lang="en-US" altLang="zh-CN" dirty="0" smtClean="0"/>
                        <a:t>0.47</a:t>
                      </a:r>
                      <a:endParaRPr lang="zh-CN" altLang="en-US" dirty="0"/>
                    </a:p>
                  </a:txBody>
                  <a:tcPr/>
                </a:tc>
              </a:tr>
              <a:tr h="855133">
                <a:tc>
                  <a:txBody>
                    <a:bodyPr/>
                    <a:lstStyle/>
                    <a:p>
                      <a:r>
                        <a:rPr lang="en-US" altLang="zh-CN" dirty="0" smtClean="0"/>
                        <a:t>SA_HEXBS</a:t>
                      </a:r>
                      <a:endParaRPr lang="zh-CN" altLang="en-US" dirty="0"/>
                    </a:p>
                  </a:txBody>
                  <a:tcPr/>
                </a:tc>
                <a:tc>
                  <a:txBody>
                    <a:bodyPr/>
                    <a:lstStyle/>
                    <a:p>
                      <a:r>
                        <a:rPr lang="en-US" altLang="zh-CN" dirty="0" smtClean="0"/>
                        <a:t>0.75</a:t>
                      </a:r>
                      <a:endParaRPr lang="zh-CN" altLang="en-US" dirty="0"/>
                    </a:p>
                  </a:txBody>
                  <a:tcPr/>
                </a:tc>
                <a:tc>
                  <a:txBody>
                    <a:bodyPr/>
                    <a:lstStyle/>
                    <a:p>
                      <a:r>
                        <a:rPr lang="en-US" altLang="zh-CN" dirty="0" smtClean="0"/>
                        <a:t>0.14</a:t>
                      </a:r>
                      <a:endParaRPr lang="zh-CN" altLang="en-US" dirty="0"/>
                    </a:p>
                  </a:txBody>
                  <a:tcPr/>
                </a:tc>
              </a:tr>
            </a:tbl>
          </a:graphicData>
        </a:graphic>
      </p:graphicFrame>
    </p:spTree>
    <p:extLst>
      <p:ext uri="{BB962C8B-B14F-4D97-AF65-F5344CB8AC3E}">
        <p14:creationId xmlns:p14="http://schemas.microsoft.com/office/powerpoint/2010/main" val="9942511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t>Problems and Potential Solutions</a:t>
            </a:r>
            <a:endParaRPr kumimoji="1" lang="zh-CN" altLang="en-US" b="1" dirty="0"/>
          </a:p>
        </p:txBody>
      </p:sp>
      <p:sp>
        <p:nvSpPr>
          <p:cNvPr id="3" name="内容占位符 2"/>
          <p:cNvSpPr>
            <a:spLocks noGrp="1"/>
          </p:cNvSpPr>
          <p:nvPr>
            <p:ph idx="1"/>
          </p:nvPr>
        </p:nvSpPr>
        <p:spPr>
          <a:xfrm>
            <a:off x="457200" y="1600200"/>
            <a:ext cx="8229600" cy="3886200"/>
          </a:xfrm>
        </p:spPr>
        <p:txBody>
          <a:bodyPr>
            <a:normAutofit/>
          </a:bodyPr>
          <a:lstStyle/>
          <a:p>
            <a:r>
              <a:rPr lang="en-US" altLang="zh-CN" dirty="0" smtClean="0"/>
              <a:t>We can see that the results of fast algorithms still have differences with the brutal force</a:t>
            </a:r>
          </a:p>
          <a:p>
            <a:r>
              <a:rPr lang="en-US" altLang="zh-CN" dirty="0" smtClean="0"/>
              <a:t> Some of the regions of clouds have good results – the boundaries</a:t>
            </a:r>
          </a:p>
          <a:p>
            <a:r>
              <a:rPr lang="en-US" altLang="zh-CN" dirty="0" smtClean="0"/>
              <a:t>Some of the regions have really poor results – the inside of the cloud, the block is nearly filled with black or while pixels</a:t>
            </a:r>
          </a:p>
          <a:p>
            <a:r>
              <a:rPr lang="en-US" altLang="zh-CN" dirty="0" smtClean="0"/>
              <a:t>The fast algorithm cannot tell the movement of a nearly pure color block. This is because the SNR of the block is very low. The object itself looks like the noise</a:t>
            </a:r>
            <a:endParaRPr lang="zh-CN" altLang="en-US" dirty="0"/>
          </a:p>
        </p:txBody>
      </p:sp>
    </p:spTree>
    <p:extLst>
      <p:ext uri="{BB962C8B-B14F-4D97-AF65-F5344CB8AC3E}">
        <p14:creationId xmlns:p14="http://schemas.microsoft.com/office/powerpoint/2010/main" val="25555794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t>Problems and Potential Solutions</a:t>
            </a:r>
            <a:endParaRPr kumimoji="1" lang="zh-CN" altLang="en-US" b="1" dirty="0"/>
          </a:p>
        </p:txBody>
      </p:sp>
      <p:sp>
        <p:nvSpPr>
          <p:cNvPr id="3" name="内容占位符 2"/>
          <p:cNvSpPr>
            <a:spLocks noGrp="1"/>
          </p:cNvSpPr>
          <p:nvPr>
            <p:ph idx="1"/>
          </p:nvPr>
        </p:nvSpPr>
        <p:spPr>
          <a:xfrm>
            <a:off x="457200" y="1600200"/>
            <a:ext cx="8229600" cy="3886200"/>
          </a:xfrm>
        </p:spPr>
        <p:txBody>
          <a:bodyPr>
            <a:normAutofit/>
          </a:bodyPr>
          <a:lstStyle/>
          <a:p>
            <a:r>
              <a:rPr lang="en-US" altLang="zh-CN" dirty="0" smtClean="0"/>
              <a:t>Another problem is that due to the reason we need to zoom in the camera so much that we can only see the cloud, the movement of the cloud is so quick. The maximum sampling rate of the screenshot software is 10 seconds per frame, and fast algorithm is vulnerable to fast movement. So I guess the result will be better, because the result is good when using </a:t>
            </a:r>
            <a:r>
              <a:rPr lang="en-US" altLang="zh-CN" dirty="0" err="1" smtClean="0"/>
              <a:t>iphone</a:t>
            </a:r>
            <a:r>
              <a:rPr lang="en-US" altLang="zh-CN" dirty="0" smtClean="0"/>
              <a:t> shoot a video of the moving FPGA block in the lab </a:t>
            </a:r>
            <a:endParaRPr lang="zh-CN" altLang="en-US" dirty="0"/>
          </a:p>
        </p:txBody>
      </p:sp>
    </p:spTree>
    <p:extLst>
      <p:ext uri="{BB962C8B-B14F-4D97-AF65-F5344CB8AC3E}">
        <p14:creationId xmlns:p14="http://schemas.microsoft.com/office/powerpoint/2010/main" val="18987290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t>Problems and Potential Solutions</a:t>
            </a:r>
            <a:endParaRPr kumimoji="1" lang="zh-CN" altLang="en-US" b="1" dirty="0"/>
          </a:p>
        </p:txBody>
      </p:sp>
      <p:sp>
        <p:nvSpPr>
          <p:cNvPr id="3" name="内容占位符 2"/>
          <p:cNvSpPr>
            <a:spLocks noGrp="1"/>
          </p:cNvSpPr>
          <p:nvPr>
            <p:ph idx="1"/>
          </p:nvPr>
        </p:nvSpPr>
        <p:spPr>
          <a:xfrm>
            <a:off x="457200" y="1600200"/>
            <a:ext cx="8229600" cy="3886200"/>
          </a:xfrm>
        </p:spPr>
        <p:txBody>
          <a:bodyPr>
            <a:normAutofit/>
          </a:bodyPr>
          <a:lstStyle/>
          <a:p>
            <a:r>
              <a:rPr lang="en-US" altLang="zh-CN" dirty="0" smtClean="0"/>
              <a:t>Increase the sampling rate</a:t>
            </a:r>
          </a:p>
          <a:p>
            <a:r>
              <a:rPr lang="en-US" altLang="zh-CN" dirty="0" smtClean="0"/>
              <a:t>Can we only analyze the boundaries of the cloud</a:t>
            </a:r>
          </a:p>
          <a:p>
            <a:r>
              <a:rPr lang="en-US" altLang="zh-CN" dirty="0" smtClean="0"/>
              <a:t>How to increase the SNR for a nearly pure color block</a:t>
            </a:r>
          </a:p>
          <a:p>
            <a:pPr marL="0" indent="0">
              <a:buNone/>
            </a:pPr>
            <a:endParaRPr lang="zh-CN" altLang="en-US" dirty="0"/>
          </a:p>
        </p:txBody>
      </p:sp>
    </p:spTree>
    <p:extLst>
      <p:ext uri="{BB962C8B-B14F-4D97-AF65-F5344CB8AC3E}">
        <p14:creationId xmlns:p14="http://schemas.microsoft.com/office/powerpoint/2010/main" val="24628745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t>Conclusion</a:t>
            </a:r>
            <a:endParaRPr kumimoji="1" lang="zh-CN" altLang="en-US" b="1" dirty="0"/>
          </a:p>
        </p:txBody>
      </p:sp>
      <p:sp>
        <p:nvSpPr>
          <p:cNvPr id="3" name="内容占位符 2"/>
          <p:cNvSpPr>
            <a:spLocks noGrp="1"/>
          </p:cNvSpPr>
          <p:nvPr>
            <p:ph idx="1"/>
          </p:nvPr>
        </p:nvSpPr>
        <p:spPr>
          <a:xfrm>
            <a:off x="457200" y="1600200"/>
            <a:ext cx="8229600" cy="3886200"/>
          </a:xfrm>
        </p:spPr>
        <p:txBody>
          <a:bodyPr>
            <a:normAutofit/>
          </a:bodyPr>
          <a:lstStyle/>
          <a:p>
            <a:r>
              <a:rPr lang="en-US" altLang="zh-CN" dirty="0" smtClean="0"/>
              <a:t>We present three algorithm to detect the movement of cloud, an example is given and corresponding analysis is done. The problem is that </a:t>
            </a:r>
          </a:p>
          <a:p>
            <a:pPr lvl="1"/>
            <a:r>
              <a:rPr lang="en-US" altLang="zh-CN" dirty="0" smtClean="0"/>
              <a:t>1. the fast algorithm cannot capture the fast moving object that good</a:t>
            </a:r>
          </a:p>
          <a:p>
            <a:pPr lvl="1"/>
            <a:r>
              <a:rPr lang="en-US" altLang="zh-CN" dirty="0" smtClean="0"/>
              <a:t>2. the fast algorithm as well as the brutal force algorithm are vulnerable to the pure color block which has low SNR</a:t>
            </a:r>
          </a:p>
          <a:p>
            <a:r>
              <a:rPr lang="en-US" altLang="zh-CN" dirty="0" smtClean="0"/>
              <a:t>Increasing the sampling rate might be a good solution, but limited to the software. However,  the most important part is that how to overcome the intrinsic weakness of the algorithm</a:t>
            </a:r>
          </a:p>
          <a:p>
            <a:pPr marL="0" indent="0">
              <a:buNone/>
            </a:pPr>
            <a:endParaRPr lang="zh-CN" altLang="en-US" dirty="0"/>
          </a:p>
        </p:txBody>
      </p:sp>
    </p:spTree>
    <p:extLst>
      <p:ext uri="{BB962C8B-B14F-4D97-AF65-F5344CB8AC3E}">
        <p14:creationId xmlns:p14="http://schemas.microsoft.com/office/powerpoint/2010/main" val="34958192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Introduction</a:t>
            </a:r>
            <a:endParaRPr kumimoji="1" lang="zh-CN" altLang="en-US" b="1" dirty="0"/>
          </a:p>
        </p:txBody>
      </p:sp>
      <p:sp>
        <p:nvSpPr>
          <p:cNvPr id="7" name="内容占位符 2"/>
          <p:cNvSpPr>
            <a:spLocks noGrp="1"/>
          </p:cNvSpPr>
          <p:nvPr>
            <p:ph idx="1"/>
          </p:nvPr>
        </p:nvSpPr>
        <p:spPr>
          <a:xfrm>
            <a:off x="558800" y="1719582"/>
            <a:ext cx="8229600" cy="4579617"/>
          </a:xfrm>
        </p:spPr>
        <p:txBody>
          <a:bodyPr>
            <a:normAutofit/>
          </a:bodyPr>
          <a:lstStyle/>
          <a:p>
            <a:pPr algn="just"/>
            <a:r>
              <a:rPr lang="en-US" altLang="zh-CN" b="1" i="1" dirty="0" smtClean="0"/>
              <a:t>Cloud movement detection</a:t>
            </a:r>
            <a:r>
              <a:rPr lang="en-US" altLang="zh-CN" b="1" dirty="0" smtClean="0"/>
              <a:t> </a:t>
            </a:r>
            <a:r>
              <a:rPr lang="en-US" altLang="zh-CN" dirty="0" smtClean="0"/>
              <a:t>is under the project of solar farm output power prediction</a:t>
            </a:r>
          </a:p>
          <a:p>
            <a:pPr algn="just"/>
            <a:r>
              <a:rPr lang="en-US" altLang="zh-CN" dirty="0" smtClean="0"/>
              <a:t>In order to predict solar farm power output, we need to do the following steps:</a:t>
            </a:r>
          </a:p>
          <a:p>
            <a:pPr lvl="1" algn="just"/>
            <a:r>
              <a:rPr lang="en-US" altLang="zh-CN" dirty="0" smtClean="0"/>
              <a:t>1. Modeling of solar panel with variables of </a:t>
            </a:r>
            <a:r>
              <a:rPr lang="en-US" altLang="zh-CN" b="1" i="1" dirty="0" smtClean="0"/>
              <a:t>shading effect</a:t>
            </a:r>
            <a:r>
              <a:rPr lang="en-US" altLang="zh-CN" b="1" dirty="0" smtClean="0"/>
              <a:t> </a:t>
            </a:r>
            <a:r>
              <a:rPr lang="en-US" altLang="zh-CN" dirty="0" smtClean="0"/>
              <a:t>and </a:t>
            </a:r>
            <a:r>
              <a:rPr lang="en-US" altLang="zh-CN" b="1" i="1" dirty="0"/>
              <a:t>sun irradiance</a:t>
            </a:r>
            <a:endParaRPr lang="zh-CN" altLang="en-US" b="1" i="1" dirty="0"/>
          </a:p>
          <a:p>
            <a:pPr lvl="1"/>
            <a:r>
              <a:rPr lang="en-US" altLang="zh-CN" dirty="0" smtClean="0"/>
              <a:t>2. Use camera to </a:t>
            </a:r>
            <a:r>
              <a:rPr lang="en-US" altLang="zh-CN" b="1" i="1" dirty="0"/>
              <a:t>predict the movement of the cloud</a:t>
            </a:r>
          </a:p>
          <a:p>
            <a:pPr lvl="1"/>
            <a:r>
              <a:rPr lang="en-US" altLang="zh-CN" dirty="0" smtClean="0"/>
              <a:t>3. </a:t>
            </a:r>
            <a:r>
              <a:rPr lang="en-US" altLang="zh-CN" dirty="0"/>
              <a:t>Find relationship between the cloud motion and shading as well as sun irradiance for each panel</a:t>
            </a:r>
          </a:p>
          <a:p>
            <a:pPr lvl="1"/>
            <a:r>
              <a:rPr lang="en-US" altLang="zh-CN" dirty="0" smtClean="0"/>
              <a:t>4. Combine all the other facts (e.g. rotation of the sun)to predict the output power</a:t>
            </a:r>
          </a:p>
          <a:p>
            <a:pPr marL="274320" lvl="1" indent="0">
              <a:buNone/>
            </a:pPr>
            <a:endParaRPr lang="en-US" altLang="zh-CN" dirty="0"/>
          </a:p>
          <a:p>
            <a:pPr marL="274320" lvl="1" indent="0">
              <a:buNone/>
            </a:pPr>
            <a:endParaRPr lang="en-US" altLang="zh-CN" dirty="0" smtClean="0"/>
          </a:p>
        </p:txBody>
      </p:sp>
    </p:spTree>
    <p:extLst>
      <p:ext uri="{BB962C8B-B14F-4D97-AF65-F5344CB8AC3E}">
        <p14:creationId xmlns:p14="http://schemas.microsoft.com/office/powerpoint/2010/main" val="406211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Introduction</a:t>
            </a:r>
            <a:endParaRPr kumimoji="1" lang="zh-CN" altLang="en-US" b="1" dirty="0"/>
          </a:p>
        </p:txBody>
      </p:sp>
      <p:sp>
        <p:nvSpPr>
          <p:cNvPr id="7" name="内容占位符 2"/>
          <p:cNvSpPr>
            <a:spLocks noGrp="1"/>
          </p:cNvSpPr>
          <p:nvPr>
            <p:ph idx="1"/>
          </p:nvPr>
        </p:nvSpPr>
        <p:spPr>
          <a:xfrm>
            <a:off x="558800" y="1719583"/>
            <a:ext cx="8229600" cy="1136506"/>
          </a:xfrm>
        </p:spPr>
        <p:txBody>
          <a:bodyPr>
            <a:normAutofit/>
          </a:bodyPr>
          <a:lstStyle/>
          <a:p>
            <a:pPr marL="274320" lvl="1" indent="0">
              <a:buNone/>
            </a:pPr>
            <a:r>
              <a:rPr lang="en-US" altLang="zh-CN" b="1" i="1" dirty="0" smtClean="0"/>
              <a:t>Definition -- Cloud </a:t>
            </a:r>
            <a:r>
              <a:rPr lang="en-US" altLang="zh-CN" b="1" i="1" dirty="0"/>
              <a:t>movement detection</a:t>
            </a:r>
            <a:r>
              <a:rPr lang="en-US" altLang="zh-CN" b="1" dirty="0"/>
              <a:t> </a:t>
            </a:r>
            <a:r>
              <a:rPr lang="en-US" altLang="zh-CN" dirty="0"/>
              <a:t>is </a:t>
            </a:r>
            <a:r>
              <a:rPr lang="en-US" altLang="zh-CN" dirty="0" smtClean="0"/>
              <a:t>a part of cloud movement prediction, which is to determine the </a:t>
            </a:r>
            <a:r>
              <a:rPr lang="en-US" altLang="zh-CN" b="1" i="1" dirty="0" smtClean="0"/>
              <a:t>direction</a:t>
            </a:r>
            <a:r>
              <a:rPr lang="en-US" altLang="zh-CN" dirty="0" smtClean="0"/>
              <a:t> and </a:t>
            </a:r>
            <a:r>
              <a:rPr lang="en-US" altLang="zh-CN" b="1" i="1" dirty="0" smtClean="0"/>
              <a:t>relative velocity </a:t>
            </a:r>
            <a:r>
              <a:rPr lang="en-US" altLang="zh-CN" dirty="0" smtClean="0"/>
              <a:t>of each </a:t>
            </a:r>
            <a:r>
              <a:rPr lang="en-US" altLang="zh-CN" b="1" i="1" dirty="0" smtClean="0"/>
              <a:t>segment</a:t>
            </a:r>
            <a:r>
              <a:rPr lang="en-US" altLang="zh-CN" dirty="0" smtClean="0"/>
              <a:t> between two </a:t>
            </a:r>
            <a:r>
              <a:rPr lang="en-US" altLang="zh-CN" b="1" i="1" dirty="0" smtClean="0"/>
              <a:t>continuous frames</a:t>
            </a:r>
            <a:endParaRPr lang="en-US" altLang="zh-CN" b="1" i="1" dirty="0"/>
          </a:p>
          <a:p>
            <a:pPr marL="274320" lvl="1" indent="0">
              <a:buNone/>
            </a:pPr>
            <a:endParaRPr lang="en-US" altLang="zh-CN" dirty="0"/>
          </a:p>
          <a:p>
            <a:pPr marL="274320" lvl="1" indent="0">
              <a:buNone/>
            </a:pPr>
            <a:endParaRPr lang="en-US" altLang="zh-CN"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725" y="2736334"/>
            <a:ext cx="5924550" cy="3676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a:xfrm>
            <a:off x="1075076" y="6412984"/>
            <a:ext cx="7459323" cy="369332"/>
          </a:xfrm>
          <a:prstGeom prst="rect">
            <a:avLst/>
          </a:prstGeom>
        </p:spPr>
        <p:txBody>
          <a:bodyPr wrap="square">
            <a:spAutoFit/>
          </a:bodyPr>
          <a:lstStyle/>
          <a:p>
            <a:r>
              <a:rPr lang="en-US" altLang="zh-CN" dirty="0" smtClean="0"/>
              <a:t>Red vector is the </a:t>
            </a:r>
            <a:r>
              <a:rPr lang="en-US" altLang="zh-CN" b="1" i="1" dirty="0" smtClean="0"/>
              <a:t>motion vector </a:t>
            </a:r>
            <a:r>
              <a:rPr lang="en-US" altLang="zh-CN" dirty="0" smtClean="0"/>
              <a:t>contains direction and velocity info</a:t>
            </a:r>
            <a:endParaRPr lang="zh-CN" altLang="en-US" dirty="0"/>
          </a:p>
        </p:txBody>
      </p:sp>
    </p:spTree>
    <p:extLst>
      <p:ext uri="{BB962C8B-B14F-4D97-AF65-F5344CB8AC3E}">
        <p14:creationId xmlns:p14="http://schemas.microsoft.com/office/powerpoint/2010/main" val="160229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System Structure</a:t>
            </a:r>
            <a:endParaRPr kumimoji="1" lang="zh-CN" altLang="en-US" b="1" dirty="0"/>
          </a:p>
        </p:txBody>
      </p:sp>
      <p:sp>
        <p:nvSpPr>
          <p:cNvPr id="7" name="内容占位符 2"/>
          <p:cNvSpPr>
            <a:spLocks noGrp="1"/>
          </p:cNvSpPr>
          <p:nvPr>
            <p:ph idx="1"/>
          </p:nvPr>
        </p:nvSpPr>
        <p:spPr>
          <a:xfrm>
            <a:off x="558800" y="1572826"/>
            <a:ext cx="8229600" cy="4387707"/>
          </a:xfrm>
        </p:spPr>
        <p:txBody>
          <a:bodyPr>
            <a:normAutofit/>
          </a:bodyPr>
          <a:lstStyle/>
          <a:p>
            <a:pPr lvl="1"/>
            <a:r>
              <a:rPr lang="en-US" altLang="zh-CN" sz="2800" dirty="0" smtClean="0"/>
              <a:t>The system has input source, the computation unit and output</a:t>
            </a:r>
          </a:p>
          <a:p>
            <a:pPr lvl="2"/>
            <a:r>
              <a:rPr lang="en-US" altLang="zh-CN" sz="2200" dirty="0" smtClean="0"/>
              <a:t>Input source: gives the continuous image frames into the computation units. Each frame is fixed length and width grey image. </a:t>
            </a:r>
          </a:p>
          <a:p>
            <a:pPr lvl="2"/>
            <a:r>
              <a:rPr lang="en-US" altLang="zh-CN" sz="2200" dirty="0"/>
              <a:t>Computation unit: </a:t>
            </a:r>
            <a:r>
              <a:rPr lang="en-US" altLang="zh-CN" sz="2200" dirty="0" err="1"/>
              <a:t>matlab</a:t>
            </a:r>
            <a:r>
              <a:rPr lang="en-US" altLang="zh-CN" sz="2200" dirty="0"/>
              <a:t> based kernel to compute the motion vectors of the image compared to the former frame; it has multiple algorithms</a:t>
            </a:r>
          </a:p>
          <a:p>
            <a:pPr lvl="2"/>
            <a:r>
              <a:rPr lang="en-US" altLang="zh-CN" sz="2200" dirty="0"/>
              <a:t>Output: motion vectors of each frame</a:t>
            </a:r>
          </a:p>
          <a:p>
            <a:pPr marL="274320" lvl="1" indent="0">
              <a:buNone/>
            </a:pPr>
            <a:endParaRPr lang="en-US" altLang="zh-CN" dirty="0"/>
          </a:p>
          <a:p>
            <a:pPr marL="274320" lvl="1" indent="0">
              <a:buNone/>
            </a:pPr>
            <a:endParaRPr lang="en-US" altLang="zh-CN" dirty="0" smtClean="0"/>
          </a:p>
        </p:txBody>
      </p:sp>
    </p:spTree>
    <p:extLst>
      <p:ext uri="{BB962C8B-B14F-4D97-AF65-F5344CB8AC3E}">
        <p14:creationId xmlns:p14="http://schemas.microsoft.com/office/powerpoint/2010/main" val="3959605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System Structure</a:t>
            </a:r>
            <a:endParaRPr kumimoji="1" lang="zh-CN" altLang="en-US" b="1" dirty="0"/>
          </a:p>
        </p:txBody>
      </p:sp>
      <p:sp>
        <p:nvSpPr>
          <p:cNvPr id="7" name="内容占位符 2"/>
          <p:cNvSpPr>
            <a:spLocks noGrp="1"/>
          </p:cNvSpPr>
          <p:nvPr>
            <p:ph idx="1"/>
          </p:nvPr>
        </p:nvSpPr>
        <p:spPr>
          <a:xfrm>
            <a:off x="558800" y="1369626"/>
            <a:ext cx="8229600" cy="4387707"/>
          </a:xfrm>
        </p:spPr>
        <p:txBody>
          <a:bodyPr>
            <a:normAutofit/>
          </a:bodyPr>
          <a:lstStyle/>
          <a:p>
            <a:pPr lvl="1"/>
            <a:r>
              <a:rPr lang="en-US" altLang="zh-CN" sz="2800" dirty="0" smtClean="0"/>
              <a:t>Input source:</a:t>
            </a:r>
          </a:p>
          <a:p>
            <a:pPr lvl="2"/>
            <a:r>
              <a:rPr lang="en-US" altLang="zh-CN" dirty="0" smtClean="0"/>
              <a:t>We use the live camera as the input source to capture the cloud movement: </a:t>
            </a:r>
            <a:r>
              <a:rPr lang="en-US" altLang="zh-CN" dirty="0" smtClean="0">
                <a:hlinkClick r:id="rId2"/>
              </a:rPr>
              <a:t>http</a:t>
            </a:r>
            <a:r>
              <a:rPr lang="en-US" altLang="zh-CN" dirty="0">
                <a:hlinkClick r:id="rId2"/>
              </a:rPr>
              <a:t>://</a:t>
            </a:r>
            <a:r>
              <a:rPr lang="en-US" altLang="zh-CN" dirty="0" smtClean="0">
                <a:hlinkClick r:id="rId2"/>
              </a:rPr>
              <a:t>65.121.113.114:8080/view/index.shtml</a:t>
            </a:r>
            <a:r>
              <a:rPr lang="en-US" altLang="zh-CN" dirty="0" smtClean="0"/>
              <a:t>, when we set the angle and everything correctly, we can see the cloud like this:</a:t>
            </a:r>
            <a:endParaRPr lang="en-US" altLang="zh-CN" dirty="0"/>
          </a:p>
          <a:p>
            <a:pPr marL="274320" lvl="1" indent="0">
              <a:buNone/>
            </a:pPr>
            <a:endParaRPr lang="en-US" altLang="zh-CN" dirty="0"/>
          </a:p>
          <a:p>
            <a:pPr marL="274320" lvl="1" indent="0">
              <a:buNone/>
            </a:pPr>
            <a:endParaRPr lang="en-US" altLang="zh-CN" dirty="0" smtClean="0"/>
          </a:p>
        </p:txBody>
      </p:sp>
      <p:pic>
        <p:nvPicPr>
          <p:cNvPr id="4"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636886" y="2829199"/>
            <a:ext cx="5644445" cy="33995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5454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System Structure</a:t>
            </a:r>
            <a:endParaRPr kumimoji="1" lang="zh-CN" altLang="en-US" b="1" dirty="0"/>
          </a:p>
        </p:txBody>
      </p:sp>
      <p:sp>
        <p:nvSpPr>
          <p:cNvPr id="7" name="内容占位符 2"/>
          <p:cNvSpPr>
            <a:spLocks noGrp="1"/>
          </p:cNvSpPr>
          <p:nvPr>
            <p:ph idx="1"/>
          </p:nvPr>
        </p:nvSpPr>
        <p:spPr>
          <a:xfrm>
            <a:off x="558800" y="1369626"/>
            <a:ext cx="8229600" cy="4387707"/>
          </a:xfrm>
        </p:spPr>
        <p:txBody>
          <a:bodyPr>
            <a:normAutofit/>
          </a:bodyPr>
          <a:lstStyle/>
          <a:p>
            <a:pPr lvl="1"/>
            <a:r>
              <a:rPr lang="en-US" altLang="zh-CN" sz="2800" dirty="0" smtClean="0"/>
              <a:t>Input source:</a:t>
            </a:r>
          </a:p>
          <a:p>
            <a:pPr lvl="2"/>
            <a:r>
              <a:rPr lang="en-US" altLang="zh-CN" dirty="0" smtClean="0"/>
              <a:t>We use the screenshot software to capture the movement for example every 10 seconds and use </a:t>
            </a:r>
            <a:r>
              <a:rPr lang="en-US" altLang="zh-CN" dirty="0" err="1" smtClean="0"/>
              <a:t>matlab</a:t>
            </a:r>
            <a:r>
              <a:rPr lang="en-US" altLang="zh-CN" dirty="0" smtClean="0"/>
              <a:t> to exact the picture as the frames we wanted as following:</a:t>
            </a:r>
          </a:p>
          <a:p>
            <a:pPr lvl="2"/>
            <a:endParaRPr lang="en-US" altLang="zh-CN"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5921" y="2959453"/>
            <a:ext cx="4924425" cy="3219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8013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System Structure</a:t>
            </a:r>
            <a:endParaRPr kumimoji="1" lang="zh-CN" altLang="en-US" b="1" dirty="0"/>
          </a:p>
        </p:txBody>
      </p:sp>
      <p:sp>
        <p:nvSpPr>
          <p:cNvPr id="7" name="内容占位符 2"/>
          <p:cNvSpPr>
            <a:spLocks noGrp="1"/>
          </p:cNvSpPr>
          <p:nvPr>
            <p:ph idx="1"/>
          </p:nvPr>
        </p:nvSpPr>
        <p:spPr>
          <a:xfrm>
            <a:off x="558800" y="1369626"/>
            <a:ext cx="8229600" cy="4387707"/>
          </a:xfrm>
        </p:spPr>
        <p:txBody>
          <a:bodyPr>
            <a:normAutofit/>
          </a:bodyPr>
          <a:lstStyle/>
          <a:p>
            <a:pPr lvl="1"/>
            <a:r>
              <a:rPr lang="en-US" altLang="zh-CN" sz="2800" dirty="0" smtClean="0"/>
              <a:t>Computation unit:</a:t>
            </a:r>
          </a:p>
          <a:p>
            <a:pPr lvl="2"/>
            <a:r>
              <a:rPr lang="en-US" altLang="zh-CN" sz="2000" dirty="0" err="1" smtClean="0"/>
              <a:t>Matlab</a:t>
            </a:r>
            <a:r>
              <a:rPr lang="en-US" altLang="zh-CN" sz="2000" dirty="0" smtClean="0"/>
              <a:t> uses three different algorithm to calculate the motion vectors of the frame between two frames. </a:t>
            </a:r>
          </a:p>
          <a:p>
            <a:pPr lvl="2"/>
            <a:r>
              <a:rPr lang="en-US" altLang="zh-CN" sz="2000" dirty="0" smtClean="0"/>
              <a:t>The three algorithms are: </a:t>
            </a:r>
          </a:p>
          <a:p>
            <a:pPr lvl="3"/>
            <a:r>
              <a:rPr lang="en-US" altLang="zh-CN" sz="1800" dirty="0" smtClean="0"/>
              <a:t>A. Brutal force (very slow, but accurate)</a:t>
            </a:r>
          </a:p>
          <a:p>
            <a:pPr lvl="3"/>
            <a:r>
              <a:rPr lang="en-US" altLang="zh-CN" sz="1800" dirty="0" smtClean="0"/>
              <a:t>B. Simulate annealing hexagonal based search(quick, less accurate)</a:t>
            </a:r>
          </a:p>
          <a:p>
            <a:pPr lvl="3"/>
            <a:r>
              <a:rPr lang="en-US" altLang="zh-CN" sz="1800" dirty="0" smtClean="0"/>
              <a:t>C. Low Pass filter hexagonal based search </a:t>
            </a:r>
            <a:r>
              <a:rPr lang="en-US" altLang="zh-CN" sz="1800" dirty="0"/>
              <a:t>(quick, less accurate</a:t>
            </a:r>
            <a:r>
              <a:rPr lang="en-US" altLang="zh-CN" sz="1800" dirty="0" smtClean="0"/>
              <a:t>)</a:t>
            </a:r>
          </a:p>
          <a:p>
            <a:pPr lvl="2"/>
            <a:r>
              <a:rPr lang="en-US" altLang="zh-CN" sz="2000" dirty="0" smtClean="0"/>
              <a:t>The B and C can be combined together because they are all revised version of original hexagonal base search (HBS) on different </a:t>
            </a:r>
            <a:r>
              <a:rPr lang="en-US" altLang="zh-CN" sz="2000" dirty="0" smtClean="0"/>
              <a:t>aspect</a:t>
            </a:r>
          </a:p>
          <a:p>
            <a:pPr lvl="2"/>
            <a:r>
              <a:rPr lang="en-US" altLang="zh-CN" sz="2000" dirty="0" smtClean="0">
                <a:solidFill>
                  <a:srgbClr val="FFFF00"/>
                </a:solidFill>
              </a:rPr>
              <a:t>(add reference)</a:t>
            </a:r>
            <a:endParaRPr lang="en-US" altLang="zh-CN" sz="2000" dirty="0">
              <a:solidFill>
                <a:srgbClr val="FFFF00"/>
              </a:solidFill>
            </a:endParaRPr>
          </a:p>
          <a:p>
            <a:pPr lvl="2"/>
            <a:endParaRPr lang="en-US" altLang="zh-CN" dirty="0" smtClean="0"/>
          </a:p>
          <a:p>
            <a:pPr lvl="2"/>
            <a:endParaRPr lang="en-US" altLang="zh-CN" dirty="0" smtClean="0"/>
          </a:p>
        </p:txBody>
      </p:sp>
    </p:spTree>
    <p:extLst>
      <p:ext uri="{BB962C8B-B14F-4D97-AF65-F5344CB8AC3E}">
        <p14:creationId xmlns:p14="http://schemas.microsoft.com/office/powerpoint/2010/main" val="2452359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Three Algorithms</a:t>
            </a:r>
            <a:endParaRPr kumimoji="1" lang="zh-CN" altLang="en-US" b="1" dirty="0"/>
          </a:p>
        </p:txBody>
      </p:sp>
      <p:sp>
        <p:nvSpPr>
          <p:cNvPr id="7" name="内容占位符 2"/>
          <p:cNvSpPr>
            <a:spLocks noGrp="1"/>
          </p:cNvSpPr>
          <p:nvPr>
            <p:ph idx="1"/>
          </p:nvPr>
        </p:nvSpPr>
        <p:spPr>
          <a:xfrm>
            <a:off x="558800" y="1524000"/>
            <a:ext cx="8229600" cy="4387707"/>
          </a:xfrm>
        </p:spPr>
        <p:txBody>
          <a:bodyPr>
            <a:normAutofit/>
          </a:bodyPr>
          <a:lstStyle/>
          <a:p>
            <a:pPr lvl="1"/>
            <a:r>
              <a:rPr lang="en-US" altLang="zh-CN" sz="2800" dirty="0" smtClean="0"/>
              <a:t>We segment each frames into small square segments – blocks, and predict the movement of each block </a:t>
            </a:r>
          </a:p>
          <a:p>
            <a:pPr lvl="1"/>
            <a:r>
              <a:rPr lang="en-US" altLang="zh-CN" sz="2800" dirty="0" smtClean="0"/>
              <a:t>The criterion we use is MAD – mean absolute difference</a:t>
            </a:r>
            <a:r>
              <a:rPr lang="en-US" altLang="zh-CN" sz="2800" dirty="0" smtClean="0"/>
              <a:t>.(</a:t>
            </a:r>
            <a:r>
              <a:rPr lang="zh-CN" altLang="en-US" sz="2800" dirty="0" smtClean="0">
                <a:solidFill>
                  <a:srgbClr val="FFFF00"/>
                </a:solidFill>
              </a:rPr>
              <a:t>亮度</a:t>
            </a:r>
            <a:r>
              <a:rPr lang="en-US" altLang="zh-CN" sz="2800" dirty="0" smtClean="0">
                <a:solidFill>
                  <a:srgbClr val="FFFF00"/>
                </a:solidFill>
              </a:rPr>
              <a:t>difference</a:t>
            </a:r>
            <a:r>
              <a:rPr lang="en-US" altLang="zh-CN" sz="2800" dirty="0" smtClean="0"/>
              <a:t>) </a:t>
            </a:r>
            <a:r>
              <a:rPr lang="en-US" altLang="zh-CN" sz="2800" dirty="0" smtClean="0"/>
              <a:t>It is suggested in the paper for less computation. </a:t>
            </a:r>
            <a:endParaRPr lang="en-US" altLang="zh-CN" sz="2000" dirty="0"/>
          </a:p>
          <a:p>
            <a:pPr lvl="2"/>
            <a:endParaRPr lang="en-US" altLang="zh-CN" dirty="0" smtClean="0"/>
          </a:p>
          <a:p>
            <a:pPr lvl="2"/>
            <a:endParaRPr lang="en-US" altLang="zh-CN" dirty="0" smtClean="0"/>
          </a:p>
        </p:txBody>
      </p:sp>
    </p:spTree>
    <p:extLst>
      <p:ext uri="{BB962C8B-B14F-4D97-AF65-F5344CB8AC3E}">
        <p14:creationId xmlns:p14="http://schemas.microsoft.com/office/powerpoint/2010/main" val="4118303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清晰">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素描簿">
      <a:majorFont>
        <a:latin typeface="Cambria"/>
        <a:ea typeface=""/>
        <a:cs typeface=""/>
        <a:font script="Jpan" typeface="ＭＳ 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清晰.thmx</Template>
  <TotalTime>1499</TotalTime>
  <Words>1153</Words>
  <Application>Microsoft Office PowerPoint</Application>
  <PresentationFormat>全屏显示(4:3)</PresentationFormat>
  <Paragraphs>123</Paragraphs>
  <Slides>25</Slides>
  <Notes>1</Notes>
  <HiddenSlides>0</HiddenSlides>
  <MMClips>0</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清晰</vt:lpstr>
      <vt:lpstr>Cloud movement detection</vt:lpstr>
      <vt:lpstr>OUTLINES</vt:lpstr>
      <vt:lpstr>Introduction</vt:lpstr>
      <vt:lpstr>Introduction</vt:lpstr>
      <vt:lpstr>System Structure</vt:lpstr>
      <vt:lpstr>System Structure</vt:lpstr>
      <vt:lpstr>System Structure</vt:lpstr>
      <vt:lpstr>System Structure</vt:lpstr>
      <vt:lpstr>Three Algorithms</vt:lpstr>
      <vt:lpstr>Three Algorithms – Brutal Force</vt:lpstr>
      <vt:lpstr>Three Algorithms – HEXBS</vt:lpstr>
      <vt:lpstr>Three Algorithms – HEXBS</vt:lpstr>
      <vt:lpstr>Three Algorithms – HEXBS</vt:lpstr>
      <vt:lpstr>Three Algorithms – Improved HEXBS</vt:lpstr>
      <vt:lpstr>Performance Analysis</vt:lpstr>
      <vt:lpstr>Performance Analysis</vt:lpstr>
      <vt:lpstr>Performance Analysis</vt:lpstr>
      <vt:lpstr>Performance Analysis</vt:lpstr>
      <vt:lpstr>Performance Analysis</vt:lpstr>
      <vt:lpstr>Performance Analysis</vt:lpstr>
      <vt:lpstr>Performance Analysis</vt:lpstr>
      <vt:lpstr>Problems and Potential Solutions</vt:lpstr>
      <vt:lpstr>Problems and Potential Solutions</vt:lpstr>
      <vt:lpstr>Problems and Potential Solutions</vt:lpstr>
      <vt:lpstr>Conclusion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UNCLONABLE  TECHNOLOGY</dc:title>
  <dc:creator>天宇 李</dc:creator>
  <cp:lastModifiedBy>Prost</cp:lastModifiedBy>
  <cp:revision>134</cp:revision>
  <dcterms:created xsi:type="dcterms:W3CDTF">2012-09-30T05:39:20Z</dcterms:created>
  <dcterms:modified xsi:type="dcterms:W3CDTF">2013-09-06T01:03:53Z</dcterms:modified>
</cp:coreProperties>
</file>