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70" r:id="rId4"/>
    <p:sldId id="269" r:id="rId5"/>
    <p:sldId id="268" r:id="rId6"/>
    <p:sldId id="272" r:id="rId7"/>
    <p:sldId id="273" r:id="rId8"/>
    <p:sldId id="274" r:id="rId9"/>
    <p:sldId id="271" r:id="rId10"/>
    <p:sldId id="267" r:id="rId11"/>
    <p:sldId id="265" r:id="rId12"/>
    <p:sldId id="262" r:id="rId1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2" d="100"/>
          <a:sy n="112" d="100"/>
        </p:scale>
        <p:origin x="372" y="108"/>
      </p:cViewPr>
      <p:guideLst>
        <p:guide orient="horz" pos="2160"/>
        <p:guide pos="2880"/>
        <p:guide orient="horz" pos="16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ulinan\Desktop\tmp\&#27963;&#21160;&#22797;&#3042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2017Q1 </a:t>
            </a:r>
            <a:r>
              <a:rPr lang="zh-CN"/>
              <a:t>业务软件部</a:t>
            </a:r>
            <a:r>
              <a:rPr lang="en-US"/>
              <a:t>ANR</a:t>
            </a:r>
            <a:r>
              <a:rPr lang="zh-CN"/>
              <a:t>遗留总量趋势</a:t>
            </a:r>
          </a:p>
        </c:rich>
      </c:tx>
      <c:overlay val="0"/>
    </c:title>
    <c:autoTitleDeleted val="0"/>
    <c:plotArea>
      <c:layout/>
      <c:lineChart>
        <c:grouping val="standard"/>
        <c:varyColors val="0"/>
        <c:ser>
          <c:idx val="0"/>
          <c:order val="0"/>
          <c:tx>
            <c:strRef>
              <c:f>Sheet2!$B$18</c:f>
              <c:strCache>
                <c:ptCount val="1"/>
                <c:pt idx="0">
                  <c:v>应用中心</c:v>
                </c:pt>
              </c:strCache>
            </c:strRef>
          </c:tx>
          <c:cat>
            <c:numRef>
              <c:f>Sheet2!$C$17:$L$17</c:f>
              <c:numCache>
                <c:formatCode>m/d;@</c:formatCode>
                <c:ptCount val="10"/>
                <c:pt idx="0">
                  <c:v>42744</c:v>
                </c:pt>
                <c:pt idx="1">
                  <c:v>42751</c:v>
                </c:pt>
                <c:pt idx="2">
                  <c:v>42757</c:v>
                </c:pt>
                <c:pt idx="3">
                  <c:v>42772</c:v>
                </c:pt>
                <c:pt idx="4">
                  <c:v>42749</c:v>
                </c:pt>
                <c:pt idx="5">
                  <c:v>42782</c:v>
                </c:pt>
                <c:pt idx="6">
                  <c:v>42786</c:v>
                </c:pt>
                <c:pt idx="7">
                  <c:v>42793</c:v>
                </c:pt>
                <c:pt idx="8">
                  <c:v>42800</c:v>
                </c:pt>
                <c:pt idx="9">
                  <c:v>42807</c:v>
                </c:pt>
              </c:numCache>
            </c:numRef>
          </c:cat>
          <c:val>
            <c:numRef>
              <c:f>Sheet2!$C$18:$L$18</c:f>
              <c:numCache>
                <c:formatCode>General</c:formatCode>
                <c:ptCount val="10"/>
                <c:pt idx="0">
                  <c:v>1528</c:v>
                </c:pt>
                <c:pt idx="1">
                  <c:v>455</c:v>
                </c:pt>
                <c:pt idx="2">
                  <c:v>247</c:v>
                </c:pt>
                <c:pt idx="3">
                  <c:v>632</c:v>
                </c:pt>
                <c:pt idx="4">
                  <c:v>637</c:v>
                </c:pt>
                <c:pt idx="5">
                  <c:v>47</c:v>
                </c:pt>
                <c:pt idx="6">
                  <c:v>109</c:v>
                </c:pt>
                <c:pt idx="7">
                  <c:v>76</c:v>
                </c:pt>
                <c:pt idx="8">
                  <c:v>111</c:v>
                </c:pt>
                <c:pt idx="9">
                  <c:v>99</c:v>
                </c:pt>
              </c:numCache>
            </c:numRef>
          </c:val>
          <c:smooth val="0"/>
          <c:extLst>
            <c:ext xmlns:c16="http://schemas.microsoft.com/office/drawing/2014/chart" uri="{C3380CC4-5D6E-409C-BE32-E72D297353CC}">
              <c16:uniqueId val="{00000000-A75B-4C6D-979C-659259B604DD}"/>
            </c:ext>
          </c:extLst>
        </c:ser>
        <c:ser>
          <c:idx val="1"/>
          <c:order val="1"/>
          <c:tx>
            <c:strRef>
              <c:f>Sheet2!$B$19</c:f>
              <c:strCache>
                <c:ptCount val="1"/>
                <c:pt idx="0">
                  <c:v>主题浏览器</c:v>
                </c:pt>
              </c:strCache>
            </c:strRef>
          </c:tx>
          <c:cat>
            <c:numRef>
              <c:f>Sheet2!$C$17:$L$17</c:f>
              <c:numCache>
                <c:formatCode>m/d;@</c:formatCode>
                <c:ptCount val="10"/>
                <c:pt idx="0">
                  <c:v>42744</c:v>
                </c:pt>
                <c:pt idx="1">
                  <c:v>42751</c:v>
                </c:pt>
                <c:pt idx="2">
                  <c:v>42757</c:v>
                </c:pt>
                <c:pt idx="3">
                  <c:v>42772</c:v>
                </c:pt>
                <c:pt idx="4">
                  <c:v>42749</c:v>
                </c:pt>
                <c:pt idx="5">
                  <c:v>42782</c:v>
                </c:pt>
                <c:pt idx="6">
                  <c:v>42786</c:v>
                </c:pt>
                <c:pt idx="7">
                  <c:v>42793</c:v>
                </c:pt>
                <c:pt idx="8">
                  <c:v>42800</c:v>
                </c:pt>
                <c:pt idx="9">
                  <c:v>42807</c:v>
                </c:pt>
              </c:numCache>
            </c:numRef>
          </c:cat>
          <c:val>
            <c:numRef>
              <c:f>Sheet2!$C$19:$L$19</c:f>
              <c:numCache>
                <c:formatCode>General</c:formatCode>
                <c:ptCount val="10"/>
                <c:pt idx="0">
                  <c:v>269</c:v>
                </c:pt>
                <c:pt idx="1">
                  <c:v>297</c:v>
                </c:pt>
                <c:pt idx="2">
                  <c:v>232</c:v>
                </c:pt>
                <c:pt idx="3">
                  <c:v>425</c:v>
                </c:pt>
                <c:pt idx="4">
                  <c:v>77</c:v>
                </c:pt>
                <c:pt idx="5">
                  <c:v>91</c:v>
                </c:pt>
                <c:pt idx="6">
                  <c:v>166</c:v>
                </c:pt>
                <c:pt idx="7">
                  <c:v>93</c:v>
                </c:pt>
                <c:pt idx="8">
                  <c:v>76</c:v>
                </c:pt>
                <c:pt idx="9">
                  <c:v>66</c:v>
                </c:pt>
              </c:numCache>
            </c:numRef>
          </c:val>
          <c:smooth val="0"/>
          <c:extLst>
            <c:ext xmlns:c16="http://schemas.microsoft.com/office/drawing/2014/chart" uri="{C3380CC4-5D6E-409C-BE32-E72D297353CC}">
              <c16:uniqueId val="{00000001-A75B-4C6D-979C-659259B604DD}"/>
            </c:ext>
          </c:extLst>
        </c:ser>
        <c:ser>
          <c:idx val="2"/>
          <c:order val="2"/>
          <c:tx>
            <c:strRef>
              <c:f>Sheet2!$B$20</c:f>
              <c:strCache>
                <c:ptCount val="1"/>
                <c:pt idx="0">
                  <c:v>视界</c:v>
                </c:pt>
              </c:strCache>
            </c:strRef>
          </c:tx>
          <c:cat>
            <c:numRef>
              <c:f>Sheet2!$C$17:$L$17</c:f>
              <c:numCache>
                <c:formatCode>m/d;@</c:formatCode>
                <c:ptCount val="10"/>
                <c:pt idx="0">
                  <c:v>42744</c:v>
                </c:pt>
                <c:pt idx="1">
                  <c:v>42751</c:v>
                </c:pt>
                <c:pt idx="2">
                  <c:v>42757</c:v>
                </c:pt>
                <c:pt idx="3">
                  <c:v>42772</c:v>
                </c:pt>
                <c:pt idx="4">
                  <c:v>42749</c:v>
                </c:pt>
                <c:pt idx="5">
                  <c:v>42782</c:v>
                </c:pt>
                <c:pt idx="6">
                  <c:v>42786</c:v>
                </c:pt>
                <c:pt idx="7">
                  <c:v>42793</c:v>
                </c:pt>
                <c:pt idx="8">
                  <c:v>42800</c:v>
                </c:pt>
                <c:pt idx="9">
                  <c:v>42807</c:v>
                </c:pt>
              </c:numCache>
            </c:numRef>
          </c:cat>
          <c:val>
            <c:numRef>
              <c:f>Sheet2!$C$20:$L$20</c:f>
              <c:numCache>
                <c:formatCode>General</c:formatCode>
                <c:ptCount val="10"/>
                <c:pt idx="0">
                  <c:v>210</c:v>
                </c:pt>
                <c:pt idx="1">
                  <c:v>193</c:v>
                </c:pt>
                <c:pt idx="2">
                  <c:v>198</c:v>
                </c:pt>
                <c:pt idx="3">
                  <c:v>167</c:v>
                </c:pt>
                <c:pt idx="4">
                  <c:v>84</c:v>
                </c:pt>
                <c:pt idx="5">
                  <c:v>79</c:v>
                </c:pt>
                <c:pt idx="6">
                  <c:v>86</c:v>
                </c:pt>
                <c:pt idx="7">
                  <c:v>76</c:v>
                </c:pt>
                <c:pt idx="8">
                  <c:v>108</c:v>
                </c:pt>
                <c:pt idx="9">
                  <c:v>83</c:v>
                </c:pt>
              </c:numCache>
            </c:numRef>
          </c:val>
          <c:smooth val="0"/>
          <c:extLst>
            <c:ext xmlns:c16="http://schemas.microsoft.com/office/drawing/2014/chart" uri="{C3380CC4-5D6E-409C-BE32-E72D297353CC}">
              <c16:uniqueId val="{00000002-A75B-4C6D-979C-659259B604DD}"/>
            </c:ext>
          </c:extLst>
        </c:ser>
        <c:dLbls>
          <c:showLegendKey val="0"/>
          <c:showVal val="0"/>
          <c:showCatName val="0"/>
          <c:showSerName val="0"/>
          <c:showPercent val="0"/>
          <c:showBubbleSize val="0"/>
        </c:dLbls>
        <c:marker val="1"/>
        <c:smooth val="0"/>
        <c:axId val="277889792"/>
        <c:axId val="277891328"/>
      </c:lineChart>
      <c:dateAx>
        <c:axId val="277889792"/>
        <c:scaling>
          <c:orientation val="minMax"/>
        </c:scaling>
        <c:delete val="0"/>
        <c:axPos val="b"/>
        <c:numFmt formatCode="m/d;@" sourceLinked="1"/>
        <c:majorTickMark val="none"/>
        <c:minorTickMark val="none"/>
        <c:tickLblPos val="nextTo"/>
        <c:crossAx val="277891328"/>
        <c:crosses val="autoZero"/>
        <c:auto val="1"/>
        <c:lblOffset val="100"/>
        <c:baseTimeUnit val="days"/>
      </c:dateAx>
      <c:valAx>
        <c:axId val="277891328"/>
        <c:scaling>
          <c:orientation val="minMax"/>
        </c:scaling>
        <c:delete val="0"/>
        <c:axPos val="l"/>
        <c:majorGridlines/>
        <c:title>
          <c:tx>
            <c:rich>
              <a:bodyPr/>
              <a:lstStyle/>
              <a:p>
                <a:pPr>
                  <a:defRPr/>
                </a:pPr>
                <a:r>
                  <a:rPr lang="zh-CN"/>
                  <a:t>遗留</a:t>
                </a:r>
                <a:r>
                  <a:rPr lang="en-US"/>
                  <a:t>ANR</a:t>
                </a:r>
                <a:r>
                  <a:rPr lang="zh-CN"/>
                  <a:t>总量</a:t>
                </a:r>
              </a:p>
            </c:rich>
          </c:tx>
          <c:overlay val="0"/>
        </c:title>
        <c:numFmt formatCode="General" sourceLinked="1"/>
        <c:majorTickMark val="none"/>
        <c:minorTickMark val="none"/>
        <c:tickLblPos val="nextTo"/>
        <c:crossAx val="277889792"/>
        <c:crosses val="autoZero"/>
        <c:crossBetween val="between"/>
      </c:valAx>
      <c:dTable>
        <c:showHorzBorder val="1"/>
        <c:showVertBorder val="1"/>
        <c:showOutline val="1"/>
        <c:showKeys val="1"/>
      </c:dTable>
    </c:plotArea>
    <c:plotVisOnly val="1"/>
    <c:dispBlanksAs val="gap"/>
    <c:showDLblsOverMax val="0"/>
  </c:chart>
  <c:txPr>
    <a:bodyPr/>
    <a:lstStyle/>
    <a:p>
      <a:pPr>
        <a:defRPr>
          <a:latin typeface="微软雅黑" pitchFamily="34" charset="-122"/>
          <a:ea typeface="微软雅黑" pitchFamily="34" charset="-122"/>
        </a:defRPr>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88E7CD-1603-493B-843D-4F4B171A185C}" type="datetimeFigureOut">
              <a:rPr lang="zh-CN" altLang="en-US" smtClean="0"/>
              <a:pPr/>
              <a:t>2017-3-14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42B47B-AC52-4109-80AB-7AE90192743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F1AF8AB-89E0-4829-B76A-E1ED90B97D89}" type="slidenum">
              <a:rPr lang="zh-CN" altLang="en-US" smtClean="0"/>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7" name="直线连接符 11"/>
          <p:cNvCxnSpPr/>
          <p:nvPr userDrawn="1"/>
        </p:nvCxnSpPr>
        <p:spPr>
          <a:xfrm>
            <a:off x="230371" y="428610"/>
            <a:ext cx="8683261"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0" name="图片 9" descr="nubia 品牌PPT模版元素-03.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95170" y="4875626"/>
            <a:ext cx="818990" cy="111345"/>
          </a:xfrm>
          <a:prstGeom prst="rect">
            <a:avLst/>
          </a:prstGeom>
        </p:spPr>
      </p:pic>
      <p:pic>
        <p:nvPicPr>
          <p:cNvPr id="11" name="图片 10" descr="nubia 品牌PPT模版元素-01.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293621" y="4822048"/>
            <a:ext cx="1657815" cy="213367"/>
          </a:xfrm>
          <a:prstGeom prst="rect">
            <a:avLst/>
          </a:prstGeom>
        </p:spPr>
      </p:pic>
      <p:sp>
        <p:nvSpPr>
          <p:cNvPr id="16" name="标题 1"/>
          <p:cNvSpPr>
            <a:spLocks noGrp="1"/>
          </p:cNvSpPr>
          <p:nvPr userDrawn="1">
            <p:ph type="ctrTitle"/>
          </p:nvPr>
        </p:nvSpPr>
        <p:spPr>
          <a:xfrm>
            <a:off x="316304" y="171196"/>
            <a:ext cx="3629983" cy="203837"/>
          </a:xfrm>
          <a:prstGeom prst="rect">
            <a:avLst/>
          </a:prstGeom>
        </p:spPr>
        <p:txBody>
          <a:bodyPr>
            <a:noAutofit/>
          </a:bodyPr>
          <a:lstStyle>
            <a:lvl1pPr>
              <a:defRPr sz="1500"/>
            </a:lvl1pPr>
          </a:lstStyle>
          <a:p>
            <a:pPr marL="0" marR="0" lvl="0" indent="0" algn="l" defTabSz="771205" eaLnBrk="1" fontAlgn="auto" latinLnBrk="0" hangingPunct="1">
              <a:lnSpc>
                <a:spcPct val="100000"/>
              </a:lnSpc>
              <a:spcBef>
                <a:spcPts val="0"/>
              </a:spcBef>
              <a:spcAft>
                <a:spcPts val="0"/>
              </a:spcAft>
              <a:buClrTx/>
              <a:buSzTx/>
              <a:buFontTx/>
              <a:buNone/>
              <a:tabLst/>
              <a:defRPr/>
            </a:pPr>
            <a:r>
              <a:rPr kumimoji="1" lang="zh-CN" altLang="en-US" sz="1300" b="0" i="0" u="none" strike="noStrike" kern="0" cap="none" spc="0" normalizeH="0" baseline="0" noProof="0" dirty="0">
                <a:ln>
                  <a:noFill/>
                </a:ln>
                <a:solidFill>
                  <a:sysClr val="windowText" lastClr="000000">
                    <a:lumMod val="75000"/>
                    <a:lumOff val="25000"/>
                  </a:sysClr>
                </a:solidFill>
                <a:effectLst/>
                <a:uLnTx/>
                <a:uFillTx/>
                <a:latin typeface="Microsoft YaHei"/>
                <a:ea typeface="微软雅黑"/>
                <a:cs typeface="Microsoft YaHei"/>
              </a:rPr>
              <a:t>目录</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2017-3-14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nubia 品牌PPT模版20130228-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8" y="0"/>
            <a:ext cx="9141292" cy="5143500"/>
          </a:xfrm>
          <a:prstGeom prst="rect">
            <a:avLst/>
          </a:prstGeom>
        </p:spPr>
      </p:pic>
      <p:sp>
        <p:nvSpPr>
          <p:cNvPr id="2" name="文本框 1"/>
          <p:cNvSpPr txBox="1"/>
          <p:nvPr/>
        </p:nvSpPr>
        <p:spPr>
          <a:xfrm>
            <a:off x="3567485" y="1896341"/>
            <a:ext cx="184731" cy="369332"/>
          </a:xfrm>
          <a:prstGeom prst="rect">
            <a:avLst/>
          </a:prstGeom>
          <a:noFill/>
        </p:spPr>
        <p:txBody>
          <a:bodyPr wrap="none" rtlCol="0">
            <a:spAutoFit/>
          </a:bodyPr>
          <a:lstStyle/>
          <a:p>
            <a:endParaRPr kumimoji="1" lang="zh-CN" altLang="en-US" dirty="0"/>
          </a:p>
        </p:txBody>
      </p:sp>
      <p:pic>
        <p:nvPicPr>
          <p:cNvPr id="7" name="图片 6" descr="nubia 品牌PPT模版元素-03.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20560" y="4669185"/>
            <a:ext cx="902880" cy="148460"/>
          </a:xfrm>
          <a:prstGeom prst="rect">
            <a:avLst/>
          </a:prstGeom>
        </p:spPr>
      </p:pic>
      <p:sp>
        <p:nvSpPr>
          <p:cNvPr id="9" name="标题 8"/>
          <p:cNvSpPr>
            <a:spLocks noGrp="1"/>
          </p:cNvSpPr>
          <p:nvPr>
            <p:ph type="ctrTitle"/>
          </p:nvPr>
        </p:nvSpPr>
        <p:spPr>
          <a:xfrm>
            <a:off x="496315" y="1154581"/>
            <a:ext cx="7772400" cy="2695074"/>
          </a:xfrm>
        </p:spPr>
        <p:txBody>
          <a:bodyPr>
            <a:normAutofit/>
          </a:bodyPr>
          <a:lstStyle/>
          <a:p>
            <a:r>
              <a:rPr lang="zh-CN" altLang="en-US" sz="3600" b="1" dirty="0">
                <a:solidFill>
                  <a:schemeClr val="bg1">
                    <a:lumMod val="50000"/>
                  </a:schemeClr>
                </a:solidFill>
                <a:latin typeface="微软雅黑" pitchFamily="34" charset="-122"/>
                <a:ea typeface="微软雅黑" pitchFamily="34" charset="-122"/>
              </a:rPr>
              <a:t>应用中心</a:t>
            </a:r>
            <a:r>
              <a:rPr lang="en-US" altLang="zh-CN" sz="3600" b="1" dirty="0">
                <a:solidFill>
                  <a:schemeClr val="bg1">
                    <a:lumMod val="50000"/>
                  </a:schemeClr>
                </a:solidFill>
                <a:latin typeface="微软雅黑" pitchFamily="34" charset="-122"/>
                <a:ea typeface="微软雅黑" pitchFamily="34" charset="-122"/>
              </a:rPr>
              <a:t>ANR</a:t>
            </a:r>
            <a:r>
              <a:rPr lang="zh-CN" altLang="en-US" sz="3600" b="1" dirty="0">
                <a:solidFill>
                  <a:schemeClr val="bg1">
                    <a:lumMod val="50000"/>
                  </a:schemeClr>
                </a:solidFill>
                <a:latin typeface="微软雅黑" pitchFamily="34" charset="-122"/>
                <a:ea typeface="微软雅黑" pitchFamily="34" charset="-122"/>
              </a:rPr>
              <a:t>解决最佳实践</a:t>
            </a:r>
            <a:br>
              <a:rPr lang="en-US" altLang="zh-CN" sz="3600" dirty="0">
                <a:solidFill>
                  <a:schemeClr val="bg1">
                    <a:lumMod val="50000"/>
                  </a:schemeClr>
                </a:solidFill>
                <a:latin typeface="微软雅黑" pitchFamily="34" charset="-122"/>
                <a:ea typeface="微软雅黑" pitchFamily="34" charset="-122"/>
              </a:rPr>
            </a:br>
            <a:br>
              <a:rPr lang="en-US" altLang="zh-CN" sz="1200" dirty="0">
                <a:solidFill>
                  <a:schemeClr val="bg1">
                    <a:lumMod val="50000"/>
                  </a:schemeClr>
                </a:solidFill>
                <a:latin typeface="微软雅黑" pitchFamily="34" charset="-122"/>
                <a:ea typeface="微软雅黑" pitchFamily="34" charset="-122"/>
              </a:rPr>
            </a:br>
            <a:br>
              <a:rPr lang="en-US" altLang="zh-CN" sz="1200" dirty="0">
                <a:solidFill>
                  <a:schemeClr val="bg1">
                    <a:lumMod val="50000"/>
                  </a:schemeClr>
                </a:solidFill>
                <a:latin typeface="微软雅黑" pitchFamily="34" charset="-122"/>
                <a:ea typeface="微软雅黑" pitchFamily="34" charset="-122"/>
              </a:rPr>
            </a:br>
            <a:r>
              <a:rPr lang="zh-CN" altLang="en-US" sz="1800" dirty="0">
                <a:solidFill>
                  <a:schemeClr val="bg1">
                    <a:lumMod val="50000"/>
                  </a:schemeClr>
                </a:solidFill>
                <a:latin typeface="微软雅黑" pitchFamily="34" charset="-122"/>
                <a:ea typeface="微软雅黑" pitchFamily="34" charset="-122"/>
              </a:rPr>
              <a:t>马瑞 </a:t>
            </a:r>
            <a:r>
              <a:rPr lang="en-US" altLang="zh-CN" sz="1600" dirty="0">
                <a:solidFill>
                  <a:schemeClr val="bg1">
                    <a:lumMod val="50000"/>
                  </a:schemeClr>
                </a:solidFill>
                <a:latin typeface="微软雅黑" pitchFamily="34" charset="-122"/>
                <a:ea typeface="微软雅黑" pitchFamily="34" charset="-122"/>
              </a:rPr>
              <a:t>2017.3</a:t>
            </a:r>
            <a:endParaRPr lang="zh-CN" altLang="en-US" sz="2000" dirty="0">
              <a:solidFill>
                <a:schemeClr val="bg1">
                  <a:lumMod val="50000"/>
                </a:schemeClr>
              </a:solidFill>
              <a:latin typeface="+mn-ea"/>
              <a:ea typeface="+mn-ea"/>
            </a:endParaRPr>
          </a:p>
        </p:txBody>
      </p:sp>
    </p:spTree>
    <p:extLst>
      <p:ext uri="{BB962C8B-B14F-4D97-AF65-F5344CB8AC3E}">
        <p14:creationId xmlns:p14="http://schemas.microsoft.com/office/powerpoint/2010/main" val="2691275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16304" y="171197"/>
            <a:ext cx="4541448" cy="185976"/>
          </a:xfrm>
        </p:spPr>
        <p:txBody>
          <a:bodyPr/>
          <a:lstStyle/>
          <a:p>
            <a:pPr algn="l">
              <a:defRPr/>
            </a:pPr>
            <a:r>
              <a:rPr lang="zh-CN" altLang="en-US" sz="1600" b="1" dirty="0">
                <a:latin typeface="微软雅黑" pitchFamily="34" charset="-122"/>
                <a:ea typeface="微软雅黑" pitchFamily="34" charset="-122"/>
              </a:rPr>
              <a:t>第二轮修改：快速解决线程导致的</a:t>
            </a:r>
            <a:r>
              <a:rPr lang="en-US" altLang="zh-CN" sz="1600" b="1" dirty="0">
                <a:latin typeface="微软雅黑" pitchFamily="34" charset="-122"/>
                <a:ea typeface="微软雅黑" pitchFamily="34" charset="-122"/>
              </a:rPr>
              <a:t>ANR</a:t>
            </a:r>
            <a:endParaRPr lang="zh-CN" altLang="en-US" sz="1600" b="1" dirty="0">
              <a:latin typeface="微软雅黑" pitchFamily="34" charset="-122"/>
              <a:ea typeface="微软雅黑" pitchFamily="34" charset="-122"/>
            </a:endParaRPr>
          </a:p>
        </p:txBody>
      </p:sp>
      <p:sp>
        <p:nvSpPr>
          <p:cNvPr id="3" name="文本框 2"/>
          <p:cNvSpPr txBox="1"/>
          <p:nvPr/>
        </p:nvSpPr>
        <p:spPr>
          <a:xfrm>
            <a:off x="285720" y="642924"/>
            <a:ext cx="8643998" cy="2957733"/>
          </a:xfrm>
          <a:prstGeom prst="rect">
            <a:avLst/>
          </a:prstGeom>
          <a:noFill/>
        </p:spPr>
        <p:txBody>
          <a:bodyPr wrap="square" rtlCol="0">
            <a:spAutoFit/>
          </a:bodyPr>
          <a:lstStyle/>
          <a:p>
            <a:pPr marL="306141" indent="-306141" defTabSz="816376">
              <a:lnSpc>
                <a:spcPct val="150000"/>
              </a:lnSpc>
              <a:spcBef>
                <a:spcPct val="20000"/>
              </a:spcBef>
            </a:pPr>
            <a:r>
              <a:rPr lang="zh-CN" altLang="en-US" sz="1400" dirty="0">
                <a:latin typeface="微软雅黑" pitchFamily="34" charset="-122"/>
                <a:ea typeface="微软雅黑" pitchFamily="34" charset="-122"/>
              </a:rPr>
              <a:t>主线程耗时问题和线程优先级问题比较严重，为了快速解决问题，我们有个猜想：</a:t>
            </a:r>
            <a:endParaRPr lang="en-US" altLang="zh-CN" sz="1400" dirty="0">
              <a:latin typeface="微软雅黑" pitchFamily="34" charset="-122"/>
              <a:ea typeface="微软雅黑" pitchFamily="34" charset="-122"/>
            </a:endParaRPr>
          </a:p>
          <a:p>
            <a:pPr marL="306141" indent="-306141" defTabSz="816376">
              <a:lnSpc>
                <a:spcPct val="150000"/>
              </a:lnSpc>
              <a:spcBef>
                <a:spcPct val="20000"/>
              </a:spcBef>
              <a:buFont typeface="Arial" pitchFamily="34" charset="0"/>
              <a:buChar char="•"/>
            </a:pPr>
            <a:r>
              <a:rPr lang="zh-CN" altLang="en-US" sz="1400" dirty="0">
                <a:latin typeface="微软雅黑" pitchFamily="34" charset="-122"/>
                <a:ea typeface="微软雅黑" pitchFamily="34" charset="-122"/>
              </a:rPr>
              <a:t>是否可以通过简单异步线程的方式解决主线程问题和调整线程优先级解决线程问题。</a:t>
            </a:r>
            <a:endParaRPr lang="en-US" altLang="zh-CN" sz="1400" dirty="0">
              <a:latin typeface="微软雅黑" pitchFamily="34" charset="-122"/>
              <a:ea typeface="微软雅黑" pitchFamily="34" charset="-122"/>
            </a:endParaRPr>
          </a:p>
          <a:p>
            <a:pPr marL="306141" indent="-306141" defTabSz="816376">
              <a:lnSpc>
                <a:spcPct val="150000"/>
              </a:lnSpc>
              <a:spcBef>
                <a:spcPct val="20000"/>
              </a:spcBef>
              <a:buFont typeface="Arial" pitchFamily="34" charset="0"/>
              <a:buChar char="•"/>
            </a:pPr>
            <a:r>
              <a:rPr lang="zh-CN" altLang="en-US" sz="1400" dirty="0">
                <a:latin typeface="微软雅黑" pitchFamily="34" charset="-122"/>
                <a:ea typeface="微软雅黑" pitchFamily="34" charset="-122"/>
              </a:rPr>
              <a:t>为了验证该猜想我们进行了一些实验，得到结论如下</a:t>
            </a:r>
          </a:p>
          <a:p>
            <a:pPr marL="663306" lvl="1" indent="-255118" defTabSz="816376">
              <a:lnSpc>
                <a:spcPct val="150000"/>
              </a:lnSpc>
              <a:spcBef>
                <a:spcPct val="20000"/>
              </a:spcBef>
              <a:buSzPct val="100000"/>
              <a:buFont typeface="Arial" pitchFamily="34" charset="0"/>
              <a:buChar char="–"/>
            </a:pPr>
            <a:r>
              <a:rPr lang="zh-CN" altLang="en-US" sz="1200" dirty="0">
                <a:latin typeface="微软雅黑" pitchFamily="34" charset="-122"/>
                <a:ea typeface="微软雅黑" pitchFamily="34" charset="-122"/>
              </a:rPr>
              <a:t>线程的优先级直接会对</a:t>
            </a:r>
            <a:r>
              <a:rPr lang="en-US" altLang="zh-CN" sz="1200" dirty="0">
                <a:latin typeface="微软雅黑" pitchFamily="34" charset="-122"/>
                <a:ea typeface="微软雅黑" pitchFamily="34" charset="-122"/>
              </a:rPr>
              <a:t>UI</a:t>
            </a:r>
            <a:r>
              <a:rPr lang="zh-CN" altLang="en-US" sz="1200" dirty="0">
                <a:latin typeface="微软雅黑" pitchFamily="34" charset="-122"/>
                <a:ea typeface="微软雅黑" pitchFamily="34" charset="-122"/>
              </a:rPr>
              <a:t>线程造成不同的影响，如果工作线程优先级过高，则会直接影响</a:t>
            </a:r>
            <a:r>
              <a:rPr lang="en-US" altLang="zh-CN" sz="1200" dirty="0">
                <a:latin typeface="微软雅黑" pitchFamily="34" charset="-122"/>
                <a:ea typeface="微软雅黑" pitchFamily="34" charset="-122"/>
              </a:rPr>
              <a:t>UI</a:t>
            </a:r>
            <a:r>
              <a:rPr lang="zh-CN" altLang="en-US" sz="1200" dirty="0">
                <a:latin typeface="微软雅黑" pitchFamily="34" charset="-122"/>
                <a:ea typeface="微软雅黑" pitchFamily="34" charset="-122"/>
              </a:rPr>
              <a:t>线程的工作效率，容易造成卡顿等问题，</a:t>
            </a:r>
          </a:p>
          <a:p>
            <a:pPr marL="663306" lvl="1" indent="-255118" defTabSz="816376">
              <a:lnSpc>
                <a:spcPct val="150000"/>
              </a:lnSpc>
              <a:spcBef>
                <a:spcPct val="20000"/>
              </a:spcBef>
              <a:buSzPct val="100000"/>
              <a:buFont typeface="Arial" pitchFamily="34" charset="0"/>
              <a:buChar char="–"/>
            </a:pPr>
            <a:r>
              <a:rPr lang="zh-CN" altLang="en-US" sz="1200" dirty="0">
                <a:latin typeface="微软雅黑" pitchFamily="34" charset="-122"/>
                <a:ea typeface="微软雅黑" pitchFamily="34" charset="-122"/>
              </a:rPr>
              <a:t>如果优先级比较低，则影响有限。建议不要将线程优先级设置为</a:t>
            </a:r>
            <a:r>
              <a:rPr lang="en-US" altLang="zh-CN" sz="1200" dirty="0">
                <a:latin typeface="微软雅黑" pitchFamily="34" charset="-122"/>
                <a:ea typeface="微软雅黑" pitchFamily="34" charset="-122"/>
              </a:rPr>
              <a:t>THREAD_PRIORITY_DISPLAY</a:t>
            </a:r>
            <a:r>
              <a:rPr lang="zh-CN" altLang="en-US" sz="1200" dirty="0">
                <a:latin typeface="微软雅黑" pitchFamily="34" charset="-122"/>
                <a:ea typeface="微软雅黑" pitchFamily="34" charset="-122"/>
              </a:rPr>
              <a:t>，如果某些操作可以延迟执行，则可以设置为</a:t>
            </a:r>
            <a:r>
              <a:rPr lang="en-US" altLang="zh-CN" sz="1200" dirty="0">
                <a:latin typeface="微软雅黑" pitchFamily="34" charset="-122"/>
                <a:ea typeface="微软雅黑" pitchFamily="34" charset="-122"/>
              </a:rPr>
              <a:t>THREAD_PRIORITY_BACKGROUND</a:t>
            </a:r>
          </a:p>
          <a:p>
            <a:pPr marL="663306" lvl="1" indent="-255118" defTabSz="816376">
              <a:lnSpc>
                <a:spcPct val="150000"/>
              </a:lnSpc>
              <a:spcBef>
                <a:spcPct val="20000"/>
              </a:spcBef>
              <a:buSzPct val="100000"/>
              <a:buFont typeface="Arial" pitchFamily="34" charset="0"/>
              <a:buChar char="–"/>
            </a:pPr>
            <a:r>
              <a:rPr lang="zh-CN" altLang="en-US" sz="1200" dirty="0">
                <a:latin typeface="微软雅黑" pitchFamily="34" charset="-122"/>
                <a:ea typeface="微软雅黑" pitchFamily="34" charset="-122"/>
              </a:rPr>
              <a:t>除非有特殊业务需求，尽量不要让线程工作时间太长，否则容易造成</a:t>
            </a:r>
            <a:r>
              <a:rPr lang="en-US" altLang="zh-CN" sz="1200" dirty="0">
                <a:latin typeface="微软雅黑" pitchFamily="34" charset="-122"/>
                <a:ea typeface="微软雅黑" pitchFamily="34" charset="-122"/>
              </a:rPr>
              <a:t>CPU</a:t>
            </a:r>
            <a:r>
              <a:rPr lang="zh-CN" altLang="en-US" sz="1200" dirty="0">
                <a:latin typeface="微软雅黑" pitchFamily="34" charset="-122"/>
                <a:ea typeface="微软雅黑" pitchFamily="34" charset="-122"/>
              </a:rPr>
              <a:t>占用率过高。</a:t>
            </a:r>
          </a:p>
          <a:p>
            <a:pPr marL="663306" lvl="1" indent="-255118" defTabSz="816376">
              <a:lnSpc>
                <a:spcPct val="150000"/>
              </a:lnSpc>
              <a:spcBef>
                <a:spcPct val="20000"/>
              </a:spcBef>
              <a:buSzPct val="100000"/>
              <a:buFont typeface="Arial" pitchFamily="34" charset="0"/>
              <a:buChar char="–"/>
            </a:pPr>
            <a:r>
              <a:rPr lang="zh-CN" altLang="en-US" sz="1200" dirty="0">
                <a:latin typeface="微软雅黑" pitchFamily="34" charset="-122"/>
                <a:ea typeface="微软雅黑" pitchFamily="34" charset="-122"/>
              </a:rPr>
              <a:t>尽量避免同时创建过多线程，否则容易造成句柄超过</a:t>
            </a:r>
            <a:r>
              <a:rPr lang="en-US" altLang="zh-CN" sz="1200" dirty="0">
                <a:latin typeface="微软雅黑" pitchFamily="34" charset="-122"/>
                <a:ea typeface="微软雅黑" pitchFamily="34" charset="-122"/>
              </a:rPr>
              <a:t>1024</a:t>
            </a:r>
            <a:r>
              <a:rPr lang="zh-CN" altLang="en-US" sz="1200" dirty="0">
                <a:latin typeface="微软雅黑" pitchFamily="34" charset="-122"/>
                <a:ea typeface="微软雅黑" pitchFamily="34" charset="-122"/>
              </a:rPr>
              <a:t>，导致</a:t>
            </a:r>
            <a:r>
              <a:rPr lang="en-US" altLang="zh-CN" sz="1200" dirty="0">
                <a:latin typeface="微软雅黑" pitchFamily="34" charset="-122"/>
                <a:ea typeface="微软雅黑" pitchFamily="34" charset="-122"/>
              </a:rPr>
              <a:t>crash</a:t>
            </a:r>
            <a:endParaRPr lang="en-US" altLang="zh-CN" dirty="0"/>
          </a:p>
        </p:txBody>
      </p:sp>
    </p:spTree>
    <p:extLst>
      <p:ext uri="{BB962C8B-B14F-4D97-AF65-F5344CB8AC3E}">
        <p14:creationId xmlns:p14="http://schemas.microsoft.com/office/powerpoint/2010/main" val="12308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l"/>
            <a:r>
              <a:rPr lang="zh-CN" altLang="en-US" sz="1400" b="1" dirty="0">
                <a:latin typeface="微软雅黑" pitchFamily="34" charset="-122"/>
                <a:ea typeface="微软雅黑" pitchFamily="34" charset="-122"/>
              </a:rPr>
              <a:t>解决验证</a:t>
            </a:r>
            <a:endParaRPr lang="zh-CN" altLang="en-US" dirty="0"/>
          </a:p>
        </p:txBody>
      </p:sp>
      <p:graphicFrame>
        <p:nvGraphicFramePr>
          <p:cNvPr id="4" name="图表 3"/>
          <p:cNvGraphicFramePr/>
          <p:nvPr/>
        </p:nvGraphicFramePr>
        <p:xfrm>
          <a:off x="366712" y="428610"/>
          <a:ext cx="8410576" cy="45005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89806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vert="horz" lIns="91440" tIns="45720" rIns="91440" bIns="45720" rtlCol="0" anchor="ctr">
            <a:noAutofit/>
          </a:bodyPr>
          <a:lstStyle/>
          <a:p>
            <a:pPr algn="l">
              <a:defRPr/>
            </a:pPr>
            <a:r>
              <a:rPr lang="zh-CN" altLang="en-US" b="1" dirty="0">
                <a:latin typeface="微软雅黑" panose="020B0503020204020204" pitchFamily="34" charset="-122"/>
                <a:ea typeface="微软雅黑" panose="020B0503020204020204" pitchFamily="34" charset="-122"/>
              </a:rPr>
              <a:t>分析案例</a:t>
            </a:r>
          </a:p>
        </p:txBody>
      </p:sp>
      <p:sp>
        <p:nvSpPr>
          <p:cNvPr id="4" name="矩形 3"/>
          <p:cNvSpPr/>
          <p:nvPr/>
        </p:nvSpPr>
        <p:spPr>
          <a:xfrm>
            <a:off x="500035" y="1071552"/>
            <a:ext cx="7564677" cy="600164"/>
          </a:xfrm>
          <a:prstGeom prst="rect">
            <a:avLst/>
          </a:prstGeom>
        </p:spPr>
        <p:txBody>
          <a:bodyPr wrap="square">
            <a:spAutoFit/>
          </a:bodyPr>
          <a:lstStyle/>
          <a:p>
            <a:pPr marL="306141" indent="-306141" defTabSz="816376">
              <a:lnSpc>
                <a:spcPct val="150000"/>
              </a:lnSpc>
              <a:spcBef>
                <a:spcPct val="20000"/>
              </a:spcBef>
            </a:pPr>
            <a:r>
              <a:rPr lang="zh-CN" altLang="en-US" sz="1400" dirty="0">
                <a:latin typeface="微软雅黑" pitchFamily="34" charset="-122"/>
                <a:ea typeface="微软雅黑" pitchFamily="34" charset="-122"/>
              </a:rPr>
              <a:t>附应用中心具体分析实例，供各位参考</a:t>
            </a:r>
          </a:p>
          <a:p>
            <a:endParaRPr lang="en-US" altLang="zh-CN" sz="1200" dirty="0"/>
          </a:p>
        </p:txBody>
      </p:sp>
      <p:graphicFrame>
        <p:nvGraphicFramePr>
          <p:cNvPr id="5" name="对象 4"/>
          <p:cNvGraphicFramePr>
            <a:graphicFrameLocks noChangeAspect="1"/>
          </p:cNvGraphicFramePr>
          <p:nvPr>
            <p:extLst>
              <p:ext uri="{D42A27DB-BD31-4B8C-83A1-F6EECF244321}">
                <p14:modId xmlns:p14="http://schemas.microsoft.com/office/powerpoint/2010/main" val="4092903334"/>
              </p:ext>
            </p:extLst>
          </p:nvPr>
        </p:nvGraphicFramePr>
        <p:xfrm>
          <a:off x="714348" y="1714494"/>
          <a:ext cx="914400" cy="621506"/>
        </p:xfrm>
        <a:graphic>
          <a:graphicData uri="http://schemas.openxmlformats.org/presentationml/2006/ole">
            <mc:AlternateContent xmlns:mc="http://schemas.openxmlformats.org/markup-compatibility/2006">
              <mc:Choice xmlns:v="urn:schemas-microsoft-com:vml" Requires="v">
                <p:oleObj spid="_x0000_s2052" name="Document" showAsIcon="1" r:id="rId3" imgW="914400" imgH="828720" progId="Word.Document.8">
                  <p:embed/>
                </p:oleObj>
              </mc:Choice>
              <mc:Fallback>
                <p:oleObj name="Document" showAsIcon="1" r:id="rId3" imgW="914400" imgH="828720" progId="Word.Document.8">
                  <p:embed/>
                  <p:pic>
                    <p:nvPicPr>
                      <p:cNvPr id="0" name="Picture 2"/>
                      <p:cNvPicPr>
                        <a:picLocks noChangeAspect="1" noChangeArrowheads="1"/>
                      </p:cNvPicPr>
                      <p:nvPr/>
                    </p:nvPicPr>
                    <p:blipFill>
                      <a:blip r:embed="rId4"/>
                      <a:srcRect/>
                      <a:stretch>
                        <a:fillRect/>
                      </a:stretch>
                    </p:blipFill>
                    <p:spPr bwMode="auto">
                      <a:xfrm>
                        <a:off x="714348" y="1714494"/>
                        <a:ext cx="914400" cy="6215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vert="horz" lIns="91440" tIns="45720" rIns="91440" bIns="45720" rtlCol="0" anchor="ctr">
            <a:noAutofit/>
          </a:bodyPr>
          <a:lstStyle/>
          <a:p>
            <a:pPr algn="l">
              <a:defRPr/>
            </a:pPr>
            <a:r>
              <a:rPr lang="zh-CN" altLang="en-US" sz="1600" b="1" dirty="0">
                <a:latin typeface="微软雅黑" pitchFamily="34" charset="-122"/>
                <a:ea typeface="微软雅黑" pitchFamily="34" charset="-122"/>
              </a:rPr>
              <a:t>背景</a:t>
            </a:r>
          </a:p>
        </p:txBody>
      </p:sp>
      <p:sp>
        <p:nvSpPr>
          <p:cNvPr id="4" name="矩形 3"/>
          <p:cNvSpPr/>
          <p:nvPr/>
        </p:nvSpPr>
        <p:spPr>
          <a:xfrm>
            <a:off x="642910" y="495443"/>
            <a:ext cx="7564677" cy="4650504"/>
          </a:xfrm>
          <a:prstGeom prst="rect">
            <a:avLst/>
          </a:prstGeom>
        </p:spPr>
        <p:txBody>
          <a:bodyPr wrap="square">
            <a:spAutoFit/>
          </a:bodyPr>
          <a:lstStyle/>
          <a:p>
            <a:pPr marL="306141" indent="-306141" defTabSz="816376">
              <a:lnSpc>
                <a:spcPct val="150000"/>
              </a:lnSpc>
              <a:spcBef>
                <a:spcPct val="20000"/>
              </a:spcBef>
              <a:buFont typeface="Arial" pitchFamily="34" charset="0"/>
              <a:buChar char="•"/>
            </a:pPr>
            <a:r>
              <a:rPr lang="zh-CN" altLang="en-US" sz="1600" dirty="0">
                <a:latin typeface="微软雅黑" pitchFamily="34" charset="-122"/>
                <a:ea typeface="微软雅黑" pitchFamily="34" charset="-122"/>
              </a:rPr>
              <a:t>背景</a:t>
            </a:r>
            <a:r>
              <a:rPr lang="en-US" altLang="zh-CN" sz="1600" dirty="0">
                <a:latin typeface="微软雅黑" pitchFamily="34" charset="-122"/>
                <a:ea typeface="微软雅黑" pitchFamily="34" charset="-122"/>
              </a:rPr>
              <a:t>&amp;</a:t>
            </a:r>
            <a:r>
              <a:rPr lang="zh-CN" altLang="en-US" sz="1600" dirty="0">
                <a:latin typeface="微软雅黑" pitchFamily="34" charset="-122"/>
                <a:ea typeface="微软雅黑" pitchFamily="34" charset="-122"/>
              </a:rPr>
              <a:t>困难</a:t>
            </a:r>
            <a:endParaRPr lang="en-US" altLang="zh-CN" sz="1600" dirty="0">
              <a:latin typeface="微软雅黑" pitchFamily="34" charset="-122"/>
              <a:ea typeface="微软雅黑" pitchFamily="34" charset="-122"/>
            </a:endParaRPr>
          </a:p>
          <a:p>
            <a:pPr marL="663306" lvl="1" indent="-255118" defTabSz="816376">
              <a:lnSpc>
                <a:spcPct val="150000"/>
              </a:lnSpc>
              <a:spcBef>
                <a:spcPct val="20000"/>
              </a:spcBef>
              <a:buSzPct val="100000"/>
              <a:buFont typeface="Arial" pitchFamily="34" charset="0"/>
              <a:buChar char="–"/>
            </a:pPr>
            <a:r>
              <a:rPr lang="zh-CN" altLang="en-US" sz="1400" dirty="0">
                <a:latin typeface="微软雅黑" pitchFamily="34" charset="-122"/>
                <a:ea typeface="微软雅黑" pitchFamily="34" charset="-122"/>
              </a:rPr>
              <a:t>项目遗留</a:t>
            </a:r>
            <a:r>
              <a:rPr lang="en-US" altLang="zh-CN" sz="1400" dirty="0">
                <a:latin typeface="微软雅黑" pitchFamily="34" charset="-122"/>
                <a:ea typeface="微软雅黑" pitchFamily="34" charset="-122"/>
              </a:rPr>
              <a:t>ANR</a:t>
            </a:r>
            <a:r>
              <a:rPr lang="zh-CN" altLang="en-US" sz="1400" dirty="0">
                <a:latin typeface="微软雅黑" pitchFamily="34" charset="-122"/>
                <a:ea typeface="微软雅黑" pitchFamily="34" charset="-122"/>
              </a:rPr>
              <a:t>数量和类型数量庞大</a:t>
            </a:r>
            <a:endParaRPr lang="en-US" altLang="zh-CN" sz="1400" dirty="0">
              <a:latin typeface="微软雅黑" pitchFamily="34" charset="-122"/>
              <a:ea typeface="微软雅黑" pitchFamily="34" charset="-122"/>
            </a:endParaRPr>
          </a:p>
          <a:p>
            <a:pPr marL="663306" lvl="1" indent="-255118" defTabSz="816376">
              <a:lnSpc>
                <a:spcPct val="150000"/>
              </a:lnSpc>
              <a:spcBef>
                <a:spcPct val="20000"/>
              </a:spcBef>
              <a:buSzPct val="100000"/>
              <a:buFont typeface="Arial" pitchFamily="34" charset="0"/>
              <a:buChar char="–"/>
            </a:pPr>
            <a:r>
              <a:rPr lang="zh-CN" altLang="en-US" sz="1400" dirty="0">
                <a:latin typeface="微软雅黑" pitchFamily="34" charset="-122"/>
                <a:ea typeface="微软雅黑" pitchFamily="34" charset="-122"/>
              </a:rPr>
              <a:t>各项目长期修复率低，基本为</a:t>
            </a:r>
            <a:r>
              <a:rPr lang="en-US" altLang="zh-CN" sz="1400" dirty="0">
                <a:latin typeface="微软雅黑" pitchFamily="34" charset="-122"/>
                <a:ea typeface="微软雅黑" pitchFamily="34" charset="-122"/>
              </a:rPr>
              <a:t>0% </a:t>
            </a:r>
          </a:p>
          <a:p>
            <a:pPr marL="663306" lvl="1" indent="-255118" defTabSz="816376">
              <a:lnSpc>
                <a:spcPct val="150000"/>
              </a:lnSpc>
              <a:spcBef>
                <a:spcPct val="20000"/>
              </a:spcBef>
              <a:buSzPct val="100000"/>
              <a:buFont typeface="Arial" pitchFamily="34" charset="0"/>
              <a:buChar char="–"/>
            </a:pPr>
            <a:r>
              <a:rPr lang="zh-CN" altLang="en-US" sz="1400" dirty="0">
                <a:latin typeface="微软雅黑" pitchFamily="34" charset="-122"/>
                <a:ea typeface="微软雅黑" pitchFamily="34" charset="-122"/>
              </a:rPr>
              <a:t>没有解决计划，对分析</a:t>
            </a:r>
            <a:r>
              <a:rPr lang="en-US" altLang="zh-CN" sz="1400" dirty="0">
                <a:latin typeface="微软雅黑" pitchFamily="34" charset="-122"/>
                <a:ea typeface="微软雅黑" pitchFamily="34" charset="-122"/>
              </a:rPr>
              <a:t>ANR</a:t>
            </a:r>
            <a:r>
              <a:rPr lang="zh-CN" altLang="en-US" sz="1400" dirty="0">
                <a:latin typeface="微软雅黑" pitchFamily="34" charset="-122"/>
                <a:ea typeface="微软雅黑" pitchFamily="34" charset="-122"/>
              </a:rPr>
              <a:t>缺少思路</a:t>
            </a:r>
            <a:endParaRPr lang="en-US" altLang="zh-CN" sz="1400" dirty="0">
              <a:latin typeface="微软雅黑" pitchFamily="34" charset="-122"/>
              <a:ea typeface="微软雅黑" pitchFamily="34" charset="-122"/>
            </a:endParaRPr>
          </a:p>
          <a:p>
            <a:endParaRPr lang="en-US" altLang="zh-CN" sz="1400" dirty="0">
              <a:latin typeface="微软雅黑" pitchFamily="34" charset="-122"/>
              <a:ea typeface="微软雅黑" pitchFamily="34" charset="-122"/>
            </a:endParaRPr>
          </a:p>
          <a:p>
            <a:endParaRPr lang="en-US" altLang="zh-CN" sz="1400" dirty="0">
              <a:latin typeface="微软雅黑" pitchFamily="34" charset="-122"/>
              <a:ea typeface="微软雅黑" pitchFamily="34" charset="-122"/>
            </a:endParaRPr>
          </a:p>
          <a:p>
            <a:endParaRPr lang="en-US" altLang="zh-CN" sz="1400" dirty="0">
              <a:latin typeface="微软雅黑" pitchFamily="34" charset="-122"/>
              <a:ea typeface="微软雅黑" pitchFamily="34" charset="-122"/>
            </a:endParaRPr>
          </a:p>
          <a:p>
            <a:endParaRPr lang="en-US" altLang="zh-CN" sz="1400" dirty="0">
              <a:latin typeface="微软雅黑" pitchFamily="34" charset="-122"/>
              <a:ea typeface="微软雅黑" pitchFamily="34" charset="-122"/>
            </a:endParaRPr>
          </a:p>
          <a:p>
            <a:endParaRPr lang="en-US" altLang="zh-CN" sz="1400" dirty="0">
              <a:latin typeface="微软雅黑" pitchFamily="34" charset="-122"/>
              <a:ea typeface="微软雅黑" pitchFamily="34" charset="-122"/>
            </a:endParaRPr>
          </a:p>
          <a:p>
            <a:endParaRPr lang="en-US" altLang="zh-CN" sz="1400" dirty="0">
              <a:latin typeface="微软雅黑" pitchFamily="34" charset="-122"/>
              <a:ea typeface="微软雅黑" pitchFamily="34" charset="-122"/>
            </a:endParaRPr>
          </a:p>
          <a:p>
            <a:endParaRPr lang="en-US" altLang="zh-CN" sz="1400" dirty="0">
              <a:latin typeface="微软雅黑" pitchFamily="34" charset="-122"/>
              <a:ea typeface="微软雅黑" pitchFamily="34" charset="-122"/>
            </a:endParaRPr>
          </a:p>
          <a:p>
            <a:endParaRPr lang="en-US" altLang="zh-CN" sz="1400" dirty="0">
              <a:latin typeface="微软雅黑" pitchFamily="34" charset="-122"/>
              <a:ea typeface="微软雅黑" pitchFamily="34" charset="-122"/>
            </a:endParaRPr>
          </a:p>
          <a:p>
            <a:pPr marL="306141" indent="-306141" defTabSz="816376">
              <a:lnSpc>
                <a:spcPct val="150000"/>
              </a:lnSpc>
              <a:spcBef>
                <a:spcPct val="20000"/>
              </a:spcBef>
              <a:buFont typeface="Arial" pitchFamily="34" charset="0"/>
              <a:buChar char="•"/>
            </a:pPr>
            <a:r>
              <a:rPr lang="zh-CN" altLang="en-US" sz="1600" dirty="0">
                <a:latin typeface="微软雅黑" pitchFamily="34" charset="-122"/>
                <a:ea typeface="微软雅黑" pitchFamily="34" charset="-122"/>
              </a:rPr>
              <a:t>目标</a:t>
            </a:r>
            <a:endParaRPr lang="en-US" altLang="zh-CN" sz="1600" dirty="0">
              <a:latin typeface="微软雅黑" pitchFamily="34" charset="-122"/>
              <a:ea typeface="微软雅黑" pitchFamily="34" charset="-122"/>
            </a:endParaRPr>
          </a:p>
          <a:p>
            <a:pPr marL="663306" lvl="1" indent="-255118" defTabSz="816376">
              <a:lnSpc>
                <a:spcPct val="150000"/>
              </a:lnSpc>
              <a:spcBef>
                <a:spcPct val="20000"/>
              </a:spcBef>
              <a:buSzPct val="100000"/>
              <a:buFont typeface="Arial" pitchFamily="34" charset="0"/>
              <a:buChar char="–"/>
            </a:pPr>
            <a:r>
              <a:rPr lang="en-US" altLang="zh-CN" sz="1400" dirty="0">
                <a:latin typeface="微软雅黑" pitchFamily="34" charset="-122"/>
                <a:ea typeface="微软雅黑" pitchFamily="34" charset="-122"/>
              </a:rPr>
              <a:t>2/15</a:t>
            </a:r>
            <a:r>
              <a:rPr lang="zh-CN" altLang="en-US" sz="1400" dirty="0">
                <a:latin typeface="微软雅黑" pitchFamily="34" charset="-122"/>
                <a:ea typeface="微软雅黑" pitchFamily="34" charset="-122"/>
              </a:rPr>
              <a:t>号前</a:t>
            </a:r>
            <a:r>
              <a:rPr lang="en-US" altLang="zh-CN" sz="1400" dirty="0">
                <a:latin typeface="微软雅黑" pitchFamily="34" charset="-122"/>
                <a:ea typeface="微软雅黑" pitchFamily="34" charset="-122"/>
              </a:rPr>
              <a:t>ANR</a:t>
            </a:r>
            <a:r>
              <a:rPr lang="zh-CN" altLang="en-US" sz="1400" dirty="0">
                <a:latin typeface="微软雅黑" pitchFamily="34" charset="-122"/>
                <a:ea typeface="微软雅黑" pitchFamily="34" charset="-122"/>
              </a:rPr>
              <a:t>数量迅速收敛到</a:t>
            </a:r>
            <a:r>
              <a:rPr lang="en-US" altLang="zh-CN" sz="1400" dirty="0">
                <a:latin typeface="微软雅黑" pitchFamily="34" charset="-122"/>
                <a:ea typeface="微软雅黑" pitchFamily="34" charset="-122"/>
              </a:rPr>
              <a:t>100</a:t>
            </a:r>
            <a:r>
              <a:rPr lang="zh-CN" altLang="en-US" sz="1400" dirty="0">
                <a:latin typeface="微软雅黑" pitchFamily="34" charset="-122"/>
                <a:ea typeface="微软雅黑" pitchFamily="34" charset="-122"/>
              </a:rPr>
              <a:t>以下</a:t>
            </a:r>
            <a:endParaRPr lang="en-US" altLang="zh-CN" sz="1400" dirty="0">
              <a:latin typeface="微软雅黑" pitchFamily="34" charset="-122"/>
              <a:ea typeface="微软雅黑" pitchFamily="34" charset="-122"/>
            </a:endParaRPr>
          </a:p>
          <a:p>
            <a:pPr marL="663306" lvl="1" indent="-255118" defTabSz="816376">
              <a:lnSpc>
                <a:spcPct val="150000"/>
              </a:lnSpc>
              <a:spcBef>
                <a:spcPct val="20000"/>
              </a:spcBef>
              <a:buSzPct val="100000"/>
              <a:buFont typeface="Arial" pitchFamily="34" charset="0"/>
              <a:buChar char="–"/>
            </a:pPr>
            <a:r>
              <a:rPr lang="zh-CN" altLang="en-US" sz="1400" dirty="0">
                <a:latin typeface="微软雅黑" pitchFamily="34" charset="-122"/>
                <a:ea typeface="微软雅黑" pitchFamily="34" charset="-122"/>
              </a:rPr>
              <a:t>有效措施保障</a:t>
            </a:r>
            <a:r>
              <a:rPr lang="en-US" altLang="zh-CN" sz="1400" dirty="0">
                <a:latin typeface="微软雅黑" pitchFamily="34" charset="-122"/>
                <a:ea typeface="微软雅黑" pitchFamily="34" charset="-122"/>
              </a:rPr>
              <a:t>ANR</a:t>
            </a:r>
            <a:r>
              <a:rPr lang="zh-CN" altLang="en-US" sz="1400" dirty="0">
                <a:latin typeface="微软雅黑" pitchFamily="34" charset="-122"/>
                <a:ea typeface="微软雅黑" pitchFamily="34" charset="-122"/>
              </a:rPr>
              <a:t>数量能长期维持在</a:t>
            </a:r>
            <a:r>
              <a:rPr lang="en-US" altLang="zh-CN" sz="1400" dirty="0">
                <a:latin typeface="微软雅黑" pitchFamily="34" charset="-122"/>
                <a:ea typeface="微软雅黑" pitchFamily="34" charset="-122"/>
              </a:rPr>
              <a:t>100</a:t>
            </a:r>
            <a:r>
              <a:rPr lang="zh-CN" altLang="en-US" sz="1400" dirty="0">
                <a:latin typeface="微软雅黑" pitchFamily="34" charset="-122"/>
                <a:ea typeface="微软雅黑" pitchFamily="34" charset="-122"/>
              </a:rPr>
              <a:t>以下</a:t>
            </a:r>
          </a:p>
          <a:p>
            <a:endParaRPr lang="en-US" altLang="zh-CN" sz="1400" dirty="0">
              <a:latin typeface="微软雅黑" pitchFamily="34" charset="-122"/>
              <a:ea typeface="微软雅黑" pitchFamily="34" charset="-122"/>
            </a:endParaRPr>
          </a:p>
        </p:txBody>
      </p:sp>
      <p:pic>
        <p:nvPicPr>
          <p:cNvPr id="6" name="Picture 1"/>
          <p:cNvPicPr>
            <a:picLocks noChangeAspect="1" noChangeArrowheads="1"/>
          </p:cNvPicPr>
          <p:nvPr/>
        </p:nvPicPr>
        <p:blipFill>
          <a:blip r:embed="rId2"/>
          <a:srcRect/>
          <a:stretch>
            <a:fillRect/>
          </a:stretch>
        </p:blipFill>
        <p:spPr bwMode="auto">
          <a:xfrm>
            <a:off x="928661" y="2143122"/>
            <a:ext cx="6641193" cy="1500198"/>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vert="horz" lIns="91440" tIns="45720" rIns="91440" bIns="45720" rtlCol="0" anchor="ctr">
            <a:noAutofit/>
          </a:bodyPr>
          <a:lstStyle/>
          <a:p>
            <a:pPr algn="l">
              <a:defRPr/>
            </a:pPr>
            <a:r>
              <a:rPr lang="zh-CN" altLang="en-US" sz="1600" b="1" dirty="0">
                <a:latin typeface="微软雅黑" panose="020B0503020204020204" pitchFamily="34" charset="-122"/>
                <a:ea typeface="微软雅黑" panose="020B0503020204020204" pitchFamily="34" charset="-122"/>
              </a:rPr>
              <a:t>问题分析</a:t>
            </a:r>
          </a:p>
        </p:txBody>
      </p:sp>
      <p:sp>
        <p:nvSpPr>
          <p:cNvPr id="4" name="矩形 3"/>
          <p:cNvSpPr/>
          <p:nvPr/>
        </p:nvSpPr>
        <p:spPr>
          <a:xfrm>
            <a:off x="428596" y="1071552"/>
            <a:ext cx="7564677" cy="400110"/>
          </a:xfrm>
          <a:prstGeom prst="rect">
            <a:avLst/>
          </a:prstGeom>
        </p:spPr>
        <p:txBody>
          <a:bodyPr wrap="square">
            <a:spAutoFit/>
          </a:bodyPr>
          <a:lstStyle/>
          <a:p>
            <a:r>
              <a:rPr lang="zh-CN" altLang="en-US" sz="2000" dirty="0"/>
              <a:t>        </a:t>
            </a:r>
            <a:endParaRPr lang="en-US" altLang="zh-CN" sz="1200" dirty="0"/>
          </a:p>
        </p:txBody>
      </p:sp>
      <p:sp>
        <p:nvSpPr>
          <p:cNvPr id="3" name="文本框 2"/>
          <p:cNvSpPr txBox="1"/>
          <p:nvPr/>
        </p:nvSpPr>
        <p:spPr>
          <a:xfrm>
            <a:off x="295104" y="857238"/>
            <a:ext cx="5264583" cy="2862322"/>
          </a:xfrm>
          <a:prstGeom prst="rect">
            <a:avLst/>
          </a:prstGeom>
          <a:noFill/>
        </p:spPr>
        <p:txBody>
          <a:bodyPr wrap="none" rtlCol="0">
            <a:spAutoFit/>
          </a:bodyPr>
          <a:lstStyle/>
          <a:p>
            <a:pPr marL="306141" indent="-306141" defTabSz="816376">
              <a:lnSpc>
                <a:spcPct val="150000"/>
              </a:lnSpc>
              <a:spcBef>
                <a:spcPct val="20000"/>
              </a:spcBef>
            </a:pPr>
            <a:r>
              <a:rPr lang="zh-CN" altLang="en-US" sz="1600" dirty="0">
                <a:latin typeface="微软雅黑" pitchFamily="34" charset="-122"/>
                <a:ea typeface="微软雅黑" pitchFamily="34" charset="-122"/>
              </a:rPr>
              <a:t>经过定性和定量分析，应用中心</a:t>
            </a:r>
            <a:r>
              <a:rPr lang="en-US" altLang="zh-CN" sz="1600" dirty="0">
                <a:latin typeface="微软雅黑" pitchFamily="34" charset="-122"/>
                <a:ea typeface="微软雅黑" pitchFamily="34" charset="-122"/>
              </a:rPr>
              <a:t>ANR</a:t>
            </a:r>
            <a:r>
              <a:rPr lang="zh-CN" altLang="en-US" sz="1600" dirty="0">
                <a:latin typeface="微软雅黑" pitchFamily="34" charset="-122"/>
                <a:ea typeface="微软雅黑" pitchFamily="34" charset="-122"/>
              </a:rPr>
              <a:t>有</a:t>
            </a:r>
            <a:r>
              <a:rPr lang="en-US" altLang="zh-CN" sz="1600" dirty="0">
                <a:latin typeface="微软雅黑" pitchFamily="34" charset="-122"/>
                <a:ea typeface="微软雅黑" pitchFamily="34" charset="-122"/>
              </a:rPr>
              <a:t>2</a:t>
            </a:r>
            <a:r>
              <a:rPr lang="zh-CN" altLang="en-US" sz="1600" dirty="0">
                <a:latin typeface="微软雅黑" pitchFamily="34" charset="-122"/>
                <a:ea typeface="微软雅黑" pitchFamily="34" charset="-122"/>
              </a:rPr>
              <a:t>个特点</a:t>
            </a:r>
            <a:endParaRPr lang="en-US" altLang="zh-CN" sz="1600" dirty="0">
              <a:latin typeface="微软雅黑" pitchFamily="34" charset="-122"/>
              <a:ea typeface="微软雅黑" pitchFamily="34" charset="-122"/>
            </a:endParaRPr>
          </a:p>
          <a:p>
            <a:pPr marL="306141" indent="-306141" defTabSz="816376">
              <a:lnSpc>
                <a:spcPct val="150000"/>
              </a:lnSpc>
              <a:spcBef>
                <a:spcPct val="20000"/>
              </a:spcBef>
              <a:buFont typeface="Arial" pitchFamily="34" charset="0"/>
              <a:buChar char="•"/>
            </a:pPr>
            <a:r>
              <a:rPr lang="zh-CN" altLang="en-US" sz="1600" dirty="0">
                <a:latin typeface="微软雅黑" pitchFamily="34" charset="-122"/>
                <a:ea typeface="微软雅黑" pitchFamily="34" charset="-122"/>
              </a:rPr>
              <a:t>原因比较集中：</a:t>
            </a:r>
            <a:endParaRPr lang="en-US" altLang="zh-CN" sz="1600" dirty="0">
              <a:latin typeface="微软雅黑" pitchFamily="34" charset="-122"/>
              <a:ea typeface="微软雅黑" pitchFamily="34" charset="-122"/>
            </a:endParaRPr>
          </a:p>
          <a:p>
            <a:pPr marL="663306" lvl="1" indent="-255118" defTabSz="816376">
              <a:lnSpc>
                <a:spcPct val="150000"/>
              </a:lnSpc>
              <a:spcBef>
                <a:spcPct val="20000"/>
              </a:spcBef>
              <a:buSzPct val="100000"/>
              <a:buFont typeface="Arial" pitchFamily="34" charset="0"/>
              <a:buChar char="–"/>
            </a:pPr>
            <a:r>
              <a:rPr lang="en-US" altLang="zh-CN" sz="1400" dirty="0">
                <a:latin typeface="微软雅黑" pitchFamily="34" charset="-122"/>
                <a:ea typeface="微软雅黑" pitchFamily="34" charset="-122"/>
              </a:rPr>
              <a:t>50%</a:t>
            </a:r>
            <a:r>
              <a:rPr lang="zh-CN" altLang="en-US" sz="1400" dirty="0">
                <a:latin typeface="微软雅黑" pitchFamily="34" charset="-122"/>
                <a:ea typeface="微软雅黑" pitchFamily="34" charset="-122"/>
              </a:rPr>
              <a:t>是由主线程做数据库、</a:t>
            </a:r>
            <a:r>
              <a:rPr lang="en-US" altLang="zh-CN" sz="1400" dirty="0">
                <a:latin typeface="微软雅黑" pitchFamily="34" charset="-122"/>
                <a:ea typeface="微软雅黑" pitchFamily="34" charset="-122"/>
              </a:rPr>
              <a:t>IO</a:t>
            </a:r>
            <a:r>
              <a:rPr lang="zh-CN" altLang="en-US" sz="1400" dirty="0">
                <a:latin typeface="微软雅黑" pitchFamily="34" charset="-122"/>
                <a:ea typeface="微软雅黑" pitchFamily="34" charset="-122"/>
              </a:rPr>
              <a:t>、等耗时操作导致的</a:t>
            </a:r>
            <a:r>
              <a:rPr lang="en-US" altLang="zh-CN" sz="1400" dirty="0">
                <a:latin typeface="微软雅黑" pitchFamily="34" charset="-122"/>
                <a:ea typeface="微软雅黑" pitchFamily="34" charset="-122"/>
              </a:rPr>
              <a:t>ANR</a:t>
            </a:r>
          </a:p>
          <a:p>
            <a:pPr marL="663306" lvl="1" indent="-255118" defTabSz="816376">
              <a:lnSpc>
                <a:spcPct val="150000"/>
              </a:lnSpc>
              <a:spcBef>
                <a:spcPct val="20000"/>
              </a:spcBef>
              <a:buSzPct val="100000"/>
              <a:buFont typeface="Arial" pitchFamily="34" charset="0"/>
              <a:buChar char="–"/>
            </a:pPr>
            <a:r>
              <a:rPr lang="en-US" altLang="zh-CN" sz="1400" dirty="0">
                <a:latin typeface="微软雅黑" pitchFamily="34" charset="-122"/>
                <a:ea typeface="微软雅黑" pitchFamily="34" charset="-122"/>
              </a:rPr>
              <a:t>20%</a:t>
            </a:r>
            <a:r>
              <a:rPr lang="zh-CN" altLang="en-US" sz="1400" dirty="0">
                <a:latin typeface="微软雅黑" pitchFamily="34" charset="-122"/>
                <a:ea typeface="微软雅黑" pitchFamily="34" charset="-122"/>
              </a:rPr>
              <a:t>是由消息堆积引起的</a:t>
            </a:r>
            <a:r>
              <a:rPr lang="en-US" altLang="zh-CN" sz="1400" dirty="0">
                <a:latin typeface="微软雅黑" pitchFamily="34" charset="-122"/>
                <a:ea typeface="微软雅黑" pitchFamily="34" charset="-122"/>
              </a:rPr>
              <a:t>ANR</a:t>
            </a:r>
          </a:p>
          <a:p>
            <a:pPr marL="663306" lvl="1" indent="-255118" defTabSz="816376">
              <a:lnSpc>
                <a:spcPct val="150000"/>
              </a:lnSpc>
              <a:spcBef>
                <a:spcPct val="20000"/>
              </a:spcBef>
              <a:buSzPct val="100000"/>
              <a:buFont typeface="Arial" pitchFamily="34" charset="0"/>
              <a:buChar char="–"/>
            </a:pPr>
            <a:r>
              <a:rPr lang="en-US" altLang="zh-CN" sz="1400" dirty="0">
                <a:latin typeface="微软雅黑" pitchFamily="34" charset="-122"/>
                <a:ea typeface="微软雅黑" pitchFamily="34" charset="-122"/>
              </a:rPr>
              <a:t>20%</a:t>
            </a:r>
            <a:r>
              <a:rPr lang="zh-CN" altLang="en-US" sz="1400" dirty="0">
                <a:latin typeface="微软雅黑" pitchFamily="34" charset="-122"/>
                <a:ea typeface="微软雅黑" pitchFamily="34" charset="-122"/>
              </a:rPr>
              <a:t>是由线程优先级过高引起的</a:t>
            </a:r>
            <a:r>
              <a:rPr lang="en-US" altLang="zh-CN" sz="1400" dirty="0">
                <a:latin typeface="微软雅黑" pitchFamily="34" charset="-122"/>
                <a:ea typeface="微软雅黑" pitchFamily="34" charset="-122"/>
              </a:rPr>
              <a:t>ANR</a:t>
            </a:r>
          </a:p>
          <a:p>
            <a:pPr marL="663306" lvl="1" indent="-255118" defTabSz="816376">
              <a:lnSpc>
                <a:spcPct val="150000"/>
              </a:lnSpc>
              <a:spcBef>
                <a:spcPct val="20000"/>
              </a:spcBef>
              <a:buSzPct val="100000"/>
              <a:buFont typeface="Arial" pitchFamily="34" charset="0"/>
              <a:buChar char="–"/>
            </a:pPr>
            <a:r>
              <a:rPr lang="en-US" altLang="zh-CN" sz="1400" dirty="0">
                <a:latin typeface="微软雅黑" pitchFamily="34" charset="-122"/>
                <a:ea typeface="微软雅黑" pitchFamily="34" charset="-122"/>
              </a:rPr>
              <a:t>10%</a:t>
            </a:r>
            <a:r>
              <a:rPr lang="zh-CN" altLang="en-US" sz="1400" dirty="0">
                <a:latin typeface="微软雅黑" pitchFamily="34" charset="-122"/>
                <a:ea typeface="微软雅黑" pitchFamily="34" charset="-122"/>
              </a:rPr>
              <a:t>由其他原因导致的</a:t>
            </a:r>
            <a:r>
              <a:rPr lang="en-US" altLang="zh-CN" sz="1400" dirty="0">
                <a:latin typeface="微软雅黑" pitchFamily="34" charset="-122"/>
                <a:ea typeface="微软雅黑" pitchFamily="34" charset="-122"/>
              </a:rPr>
              <a:t>ANR</a:t>
            </a:r>
          </a:p>
          <a:p>
            <a:pPr marL="306141" indent="-306141" defTabSz="816376">
              <a:lnSpc>
                <a:spcPct val="150000"/>
              </a:lnSpc>
              <a:spcBef>
                <a:spcPct val="20000"/>
              </a:spcBef>
              <a:buFont typeface="Arial" pitchFamily="34" charset="0"/>
              <a:buChar char="•"/>
            </a:pPr>
            <a:r>
              <a:rPr lang="zh-CN" altLang="en-US" sz="1600" dirty="0">
                <a:latin typeface="微软雅黑" pitchFamily="34" charset="-122"/>
                <a:ea typeface="微软雅黑" pitchFamily="34" charset="-122"/>
              </a:rPr>
              <a:t>数量较多，需要有非常规方法快速收敛</a:t>
            </a:r>
            <a:endParaRPr lang="en-US" altLang="zh-CN" sz="1600" dirty="0">
              <a:latin typeface="微软雅黑" pitchFamily="34" charset="-122"/>
              <a:ea typeface="微软雅黑"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vert="horz" lIns="91440" tIns="45720" rIns="91440" bIns="45720" rtlCol="0" anchor="ctr">
            <a:noAutofit/>
          </a:bodyPr>
          <a:lstStyle/>
          <a:p>
            <a:pPr algn="l">
              <a:defRPr/>
            </a:pPr>
            <a:r>
              <a:rPr lang="zh-CN" altLang="en-US" sz="1600" b="1" dirty="0">
                <a:latin typeface="微软雅黑" panose="020B0503020204020204" pitchFamily="34" charset="-122"/>
                <a:ea typeface="微软雅黑" panose="020B0503020204020204" pitchFamily="34" charset="-122"/>
              </a:rPr>
              <a:t>整体解决思路</a:t>
            </a:r>
          </a:p>
        </p:txBody>
      </p:sp>
      <p:sp>
        <p:nvSpPr>
          <p:cNvPr id="4" name="矩形 3"/>
          <p:cNvSpPr/>
          <p:nvPr/>
        </p:nvSpPr>
        <p:spPr>
          <a:xfrm>
            <a:off x="428596" y="1071552"/>
            <a:ext cx="7564677" cy="400110"/>
          </a:xfrm>
          <a:prstGeom prst="rect">
            <a:avLst/>
          </a:prstGeom>
        </p:spPr>
        <p:txBody>
          <a:bodyPr wrap="square">
            <a:spAutoFit/>
          </a:bodyPr>
          <a:lstStyle/>
          <a:p>
            <a:r>
              <a:rPr lang="zh-CN" altLang="en-US" sz="2000" dirty="0"/>
              <a:t>        </a:t>
            </a:r>
            <a:endParaRPr lang="en-US" altLang="zh-CN" sz="1200" dirty="0"/>
          </a:p>
        </p:txBody>
      </p:sp>
      <p:graphicFrame>
        <p:nvGraphicFramePr>
          <p:cNvPr id="6" name="表格 5"/>
          <p:cNvGraphicFramePr>
            <a:graphicFrameLocks noGrp="1"/>
          </p:cNvGraphicFramePr>
          <p:nvPr/>
        </p:nvGraphicFramePr>
        <p:xfrm>
          <a:off x="357158" y="500048"/>
          <a:ext cx="8358246" cy="4450080"/>
        </p:xfrm>
        <a:graphic>
          <a:graphicData uri="http://schemas.openxmlformats.org/drawingml/2006/table">
            <a:tbl>
              <a:tblPr firstRow="1" bandRow="1">
                <a:tableStyleId>{69CF1AB2-1976-4502-BF36-3FF5EA218861}</a:tableStyleId>
              </a:tblPr>
              <a:tblGrid>
                <a:gridCol w="515597">
                  <a:extLst>
                    <a:ext uri="{9D8B030D-6E8A-4147-A177-3AD203B41FA5}">
                      <a16:colId xmlns:a16="http://schemas.microsoft.com/office/drawing/2014/main" val="20000"/>
                    </a:ext>
                  </a:extLst>
                </a:gridCol>
                <a:gridCol w="3002716">
                  <a:extLst>
                    <a:ext uri="{9D8B030D-6E8A-4147-A177-3AD203B41FA5}">
                      <a16:colId xmlns:a16="http://schemas.microsoft.com/office/drawing/2014/main" val="20001"/>
                    </a:ext>
                  </a:extLst>
                </a:gridCol>
                <a:gridCol w="1235917">
                  <a:extLst>
                    <a:ext uri="{9D8B030D-6E8A-4147-A177-3AD203B41FA5}">
                      <a16:colId xmlns:a16="http://schemas.microsoft.com/office/drawing/2014/main" val="20002"/>
                    </a:ext>
                  </a:extLst>
                </a:gridCol>
                <a:gridCol w="3604016">
                  <a:extLst>
                    <a:ext uri="{9D8B030D-6E8A-4147-A177-3AD203B41FA5}">
                      <a16:colId xmlns:a16="http://schemas.microsoft.com/office/drawing/2014/main" val="20003"/>
                    </a:ext>
                  </a:extLst>
                </a:gridCol>
              </a:tblGrid>
              <a:tr h="370840">
                <a:tc gridSpan="4">
                  <a:txBody>
                    <a:bodyPr/>
                    <a:lstStyle/>
                    <a:p>
                      <a:r>
                        <a:rPr lang="zh-CN" altLang="en-US" sz="1200" b="1" dirty="0"/>
                        <a:t>第一轮修改（</a:t>
                      </a:r>
                      <a:r>
                        <a:rPr lang="en-US" altLang="zh-CN" sz="1200" b="1" dirty="0"/>
                        <a:t>1/3~1/11</a:t>
                      </a:r>
                      <a:r>
                        <a:rPr lang="zh-CN" altLang="en-US" sz="1200" b="1" dirty="0"/>
                        <a:t>）分析，修改下列“</a:t>
                      </a:r>
                      <a:r>
                        <a:rPr lang="zh-CN" altLang="en-US" sz="1200" dirty="0"/>
                        <a:t>反模式”，预计关闭</a:t>
                      </a:r>
                      <a:r>
                        <a:rPr lang="en-US" altLang="zh-CN" sz="1200" dirty="0"/>
                        <a:t>30%/70%</a:t>
                      </a:r>
                      <a:r>
                        <a:rPr lang="zh-CN" altLang="en-US" sz="1200" dirty="0"/>
                        <a:t>（类型</a:t>
                      </a:r>
                      <a:r>
                        <a:rPr lang="en-US" altLang="zh-CN" sz="1200" dirty="0"/>
                        <a:t>/</a:t>
                      </a:r>
                      <a:r>
                        <a:rPr lang="zh-CN" altLang="en-US" sz="1200" dirty="0"/>
                        <a:t>数量）</a:t>
                      </a:r>
                      <a:endParaRPr lang="zh-CN" altLang="en-US" sz="1200" b="1" dirty="0">
                        <a:latin typeface="微软雅黑" pitchFamily="34" charset="-122"/>
                        <a:ea typeface="微软雅黑" pitchFamily="34" charset="-122"/>
                      </a:endParaRPr>
                    </a:p>
                  </a:txBody>
                  <a:tcPr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70840">
                <a:tc>
                  <a:txBody>
                    <a:bodyPr/>
                    <a:lstStyle/>
                    <a:p>
                      <a:pPr algn="ctr"/>
                      <a:r>
                        <a:rPr lang="en-US" altLang="zh-CN" sz="1200" dirty="0"/>
                        <a:t>id</a:t>
                      </a:r>
                      <a:endParaRPr lang="zh-CN" altLang="en-US" sz="1200" dirty="0">
                        <a:latin typeface="微软雅黑" pitchFamily="34" charset="-122"/>
                        <a:ea typeface="微软雅黑" pitchFamily="34" charset="-122"/>
                      </a:endParaRPr>
                    </a:p>
                  </a:txBody>
                  <a:tcPr anchor="ctr"/>
                </a:tc>
                <a:tc>
                  <a:txBody>
                    <a:bodyPr/>
                    <a:lstStyle/>
                    <a:p>
                      <a:pPr marL="0" algn="l" defTabSz="914400" rtl="0" eaLnBrk="1" latinLnBrk="0" hangingPunct="1"/>
                      <a:r>
                        <a:rPr lang="zh-CN" altLang="en-US" sz="1200" kern="1200" dirty="0">
                          <a:solidFill>
                            <a:schemeClr val="dk1"/>
                          </a:solidFill>
                          <a:latin typeface="+mn-lt"/>
                          <a:ea typeface="+mn-ea"/>
                          <a:cs typeface="+mn-cs"/>
                        </a:rPr>
                        <a:t>修改项</a:t>
                      </a:r>
                    </a:p>
                  </a:txBody>
                  <a:tcPr anchor="ctr"/>
                </a:tc>
                <a:tc gridSpan="2">
                  <a:txBody>
                    <a:bodyPr/>
                    <a:lstStyle/>
                    <a:p>
                      <a:pPr marL="0" algn="l" defTabSz="914400" rtl="0" eaLnBrk="1" latinLnBrk="0" hangingPunct="1"/>
                      <a:r>
                        <a:rPr lang="zh-CN" altLang="en-US" sz="1200" kern="1200" dirty="0">
                          <a:solidFill>
                            <a:schemeClr val="dk1"/>
                          </a:solidFill>
                          <a:latin typeface="+mn-lt"/>
                          <a:ea typeface="+mn-ea"/>
                          <a:cs typeface="+mn-cs"/>
                        </a:rPr>
                        <a:t>解决方法</a:t>
                      </a:r>
                    </a:p>
                  </a:txBody>
                  <a:tcPr anchor="ctr"/>
                </a:tc>
                <a:tc hMerge="1">
                  <a:txBody>
                    <a:bodyPr/>
                    <a:lstStyle/>
                    <a:p>
                      <a:endParaRPr lang="zh-CN" altLang="en-US" sz="1400" dirty="0">
                        <a:latin typeface="微软雅黑" pitchFamily="34" charset="-122"/>
                        <a:ea typeface="微软雅黑" pitchFamily="34" charset="-122"/>
                      </a:endParaRPr>
                    </a:p>
                  </a:txBody>
                  <a:tcPr anchor="ctr"/>
                </a:tc>
                <a:extLst>
                  <a:ext uri="{0D108BD9-81ED-4DB2-BD59-A6C34878D82A}">
                    <a16:rowId xmlns:a16="http://schemas.microsoft.com/office/drawing/2014/main" val="10001"/>
                  </a:ext>
                </a:extLst>
              </a:tr>
              <a:tr h="370840">
                <a:tc>
                  <a:txBody>
                    <a:bodyPr/>
                    <a:lstStyle/>
                    <a:p>
                      <a:pPr algn="ctr"/>
                      <a:r>
                        <a:rPr lang="en-US" altLang="zh-CN" sz="1200" dirty="0"/>
                        <a:t>1</a:t>
                      </a:r>
                      <a:endParaRPr lang="zh-CN" altLang="en-US" sz="1200" dirty="0">
                        <a:latin typeface="微软雅黑" pitchFamily="34" charset="-122"/>
                        <a:ea typeface="微软雅黑" pitchFamily="34" charset="-122"/>
                      </a:endParaRPr>
                    </a:p>
                  </a:txBody>
                  <a:tcPr anchor="ctr"/>
                </a:tc>
                <a:tc>
                  <a:txBody>
                    <a:bodyPr/>
                    <a:lstStyle/>
                    <a:p>
                      <a:pPr marL="0" algn="l" defTabSz="914400" rtl="0" eaLnBrk="1" latinLnBrk="0" hangingPunct="1"/>
                      <a:r>
                        <a:rPr lang="zh-CN" altLang="en-US" sz="1200" kern="1200" dirty="0">
                          <a:solidFill>
                            <a:schemeClr val="dk1"/>
                          </a:solidFill>
                          <a:latin typeface="+mn-lt"/>
                          <a:ea typeface="+mn-ea"/>
                          <a:cs typeface="+mn-cs"/>
                        </a:rPr>
                        <a:t>主线程访问数据库</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文件</a:t>
                      </a:r>
                      <a:r>
                        <a:rPr lang="en-US" altLang="zh-CN" sz="1200" kern="1200" dirty="0">
                          <a:solidFill>
                            <a:schemeClr val="dk1"/>
                          </a:solidFill>
                          <a:latin typeface="+mn-lt"/>
                          <a:ea typeface="+mn-ea"/>
                          <a:cs typeface="+mn-cs"/>
                        </a:rPr>
                        <a:t>/</a:t>
                      </a:r>
                      <a:r>
                        <a:rPr lang="zh-CN" altLang="en-US" sz="1200" kern="1200" dirty="0">
                          <a:solidFill>
                            <a:schemeClr val="dk1"/>
                          </a:solidFill>
                          <a:latin typeface="+mn-lt"/>
                          <a:ea typeface="+mn-ea"/>
                          <a:cs typeface="+mn-cs"/>
                        </a:rPr>
                        <a:t>网络</a:t>
                      </a:r>
                    </a:p>
                  </a:txBody>
                  <a:tcPr anchor="ctr"/>
                </a:tc>
                <a:tc gridSpan="2">
                  <a:txBody>
                    <a:bodyPr/>
                    <a:lstStyle/>
                    <a:p>
                      <a:pPr marL="0" algn="l" defTabSz="914400" rtl="0" eaLnBrk="1" latinLnBrk="0" hangingPunct="1"/>
                      <a:r>
                        <a:rPr lang="zh-CN" altLang="en-US" sz="1200" kern="1200" dirty="0">
                          <a:solidFill>
                            <a:schemeClr val="dk1"/>
                          </a:solidFill>
                          <a:latin typeface="+mn-lt"/>
                          <a:ea typeface="+mn-ea"/>
                          <a:cs typeface="+mn-cs"/>
                        </a:rPr>
                        <a:t>异步线程做耗时操作</a:t>
                      </a:r>
                    </a:p>
                  </a:txBody>
                  <a:tcPr anchor="ctr"/>
                </a:tc>
                <a:tc hMerge="1">
                  <a:txBody>
                    <a:bodyPr/>
                    <a:lstStyle/>
                    <a:p>
                      <a:endParaRPr lang="zh-CN" altLang="en-US" sz="1400" dirty="0">
                        <a:latin typeface="微软雅黑" pitchFamily="34" charset="-122"/>
                        <a:ea typeface="微软雅黑" pitchFamily="34" charset="-122"/>
                      </a:endParaRPr>
                    </a:p>
                  </a:txBody>
                  <a:tcPr anchor="ctr"/>
                </a:tc>
                <a:extLst>
                  <a:ext uri="{0D108BD9-81ED-4DB2-BD59-A6C34878D82A}">
                    <a16:rowId xmlns:a16="http://schemas.microsoft.com/office/drawing/2014/main" val="10002"/>
                  </a:ext>
                </a:extLst>
              </a:tr>
              <a:tr h="370840">
                <a:tc>
                  <a:txBody>
                    <a:bodyPr/>
                    <a:lstStyle/>
                    <a:p>
                      <a:pPr algn="ctr"/>
                      <a:r>
                        <a:rPr lang="en-US" altLang="zh-CN" sz="1200" dirty="0"/>
                        <a:t>2</a:t>
                      </a:r>
                      <a:endParaRPr lang="zh-CN" altLang="en-US" sz="1200" dirty="0">
                        <a:latin typeface="微软雅黑" pitchFamily="34" charset="-122"/>
                        <a:ea typeface="微软雅黑" pitchFamily="34" charset="-122"/>
                      </a:endParaRPr>
                    </a:p>
                  </a:txBody>
                  <a:tcPr anchor="ctr"/>
                </a:tc>
                <a:tc>
                  <a:txBody>
                    <a:bodyPr/>
                    <a:lstStyle/>
                    <a:p>
                      <a:pPr marL="0" algn="l" defTabSz="914400" rtl="0" eaLnBrk="1" latinLnBrk="0" hangingPunct="1"/>
                      <a:r>
                        <a:rPr lang="zh-CN" altLang="en-US" sz="1200" kern="1200" dirty="0">
                          <a:solidFill>
                            <a:schemeClr val="dk1"/>
                          </a:solidFill>
                          <a:latin typeface="+mn-lt"/>
                          <a:ea typeface="+mn-ea"/>
                          <a:cs typeface="+mn-cs"/>
                        </a:rPr>
                        <a:t>线程优先级、数量</a:t>
                      </a:r>
                    </a:p>
                  </a:txBody>
                  <a:tcPr anchor="ctr"/>
                </a:tc>
                <a:tc gridSpan="2">
                  <a:txBody>
                    <a:bodyPr/>
                    <a:lstStyle/>
                    <a:p>
                      <a:pPr marL="0" algn="l" defTabSz="914400" rtl="0" eaLnBrk="1" latinLnBrk="0" hangingPunct="1"/>
                      <a:r>
                        <a:rPr lang="zh-CN" altLang="en-US" sz="1200" kern="1200" dirty="0">
                          <a:solidFill>
                            <a:schemeClr val="dk1"/>
                          </a:solidFill>
                          <a:latin typeface="+mn-lt"/>
                          <a:ea typeface="+mn-ea"/>
                          <a:cs typeface="+mn-cs"/>
                        </a:rPr>
                        <a:t>降低不重要线程优先级</a:t>
                      </a:r>
                    </a:p>
                  </a:txBody>
                  <a:tcPr anchor="ctr"/>
                </a:tc>
                <a:tc hMerge="1">
                  <a:txBody>
                    <a:bodyPr/>
                    <a:lstStyle/>
                    <a:p>
                      <a:endParaRPr lang="zh-CN" altLang="en-US" sz="1400" dirty="0">
                        <a:latin typeface="微软雅黑" pitchFamily="34" charset="-122"/>
                        <a:ea typeface="微软雅黑" pitchFamily="34" charset="-122"/>
                      </a:endParaRPr>
                    </a:p>
                  </a:txBody>
                  <a:tcPr anchor="ctr"/>
                </a:tc>
                <a:extLst>
                  <a:ext uri="{0D108BD9-81ED-4DB2-BD59-A6C34878D82A}">
                    <a16:rowId xmlns:a16="http://schemas.microsoft.com/office/drawing/2014/main" val="10003"/>
                  </a:ext>
                </a:extLst>
              </a:tr>
              <a:tr h="370840">
                <a:tc>
                  <a:txBody>
                    <a:bodyPr/>
                    <a:lstStyle/>
                    <a:p>
                      <a:pPr algn="ctr"/>
                      <a:r>
                        <a:rPr lang="en-US" altLang="zh-CN" sz="1200" dirty="0"/>
                        <a:t>3</a:t>
                      </a:r>
                      <a:endParaRPr lang="zh-CN" altLang="en-US" sz="1200" dirty="0">
                        <a:latin typeface="微软雅黑" pitchFamily="34" charset="-122"/>
                        <a:ea typeface="微软雅黑" pitchFamily="34" charset="-122"/>
                      </a:endParaRPr>
                    </a:p>
                  </a:txBody>
                  <a:tcPr anchor="ctr"/>
                </a:tc>
                <a:tc>
                  <a:txBody>
                    <a:bodyPr/>
                    <a:lstStyle/>
                    <a:p>
                      <a:r>
                        <a:rPr lang="zh-CN" altLang="en-US" sz="1200" dirty="0"/>
                        <a:t>消息堆积</a:t>
                      </a:r>
                      <a:endParaRPr lang="zh-CN" altLang="en-US" sz="1200" dirty="0">
                        <a:latin typeface="微软雅黑" pitchFamily="34" charset="-122"/>
                        <a:ea typeface="微软雅黑" pitchFamily="34" charset="-122"/>
                      </a:endParaRPr>
                    </a:p>
                  </a:txBody>
                  <a:tcPr anchor="ctr"/>
                </a:tc>
                <a:tc gridSpan="2">
                  <a:txBody>
                    <a:bodyPr/>
                    <a:lstStyle/>
                    <a:p>
                      <a:r>
                        <a:rPr lang="zh-CN" altLang="en-US" sz="1200" dirty="0"/>
                        <a:t>优化重复消息，及时取消，避免堆积。</a:t>
                      </a:r>
                      <a:endParaRPr lang="zh-CN" altLang="en-US" sz="1200" dirty="0">
                        <a:latin typeface="微软雅黑" pitchFamily="34" charset="-122"/>
                        <a:ea typeface="微软雅黑" pitchFamily="34" charset="-122"/>
                      </a:endParaRPr>
                    </a:p>
                  </a:txBody>
                  <a:tcPr anchor="ctr"/>
                </a:tc>
                <a:tc hMerge="1">
                  <a:txBody>
                    <a:bodyPr/>
                    <a:lstStyle/>
                    <a:p>
                      <a:endParaRPr lang="zh-CN" altLang="en-US" sz="1400" dirty="0">
                        <a:latin typeface="微软雅黑" pitchFamily="34" charset="-122"/>
                        <a:ea typeface="微软雅黑" pitchFamily="34" charset="-122"/>
                      </a:endParaRPr>
                    </a:p>
                  </a:txBody>
                  <a:tcPr anchor="ctr"/>
                </a:tc>
                <a:extLst>
                  <a:ext uri="{0D108BD9-81ED-4DB2-BD59-A6C34878D82A}">
                    <a16:rowId xmlns:a16="http://schemas.microsoft.com/office/drawing/2014/main" val="10004"/>
                  </a:ext>
                </a:extLst>
              </a:tr>
              <a:tr h="370840">
                <a:tc gridSpan="4">
                  <a:txBody>
                    <a:bodyPr/>
                    <a:lstStyle/>
                    <a:p>
                      <a:pPr algn="ctr"/>
                      <a:endParaRPr lang="zh-CN" altLang="en-US" sz="1200" dirty="0">
                        <a:latin typeface="微软雅黑" pitchFamily="34" charset="-122"/>
                        <a:ea typeface="微软雅黑" pitchFamily="34" charset="-122"/>
                      </a:endParaRPr>
                    </a:p>
                  </a:txBody>
                  <a:tcPr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370840">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a:t>第二轮修改（</a:t>
                      </a:r>
                      <a:r>
                        <a:rPr lang="en-US" altLang="zh-CN" sz="1200" b="1" dirty="0"/>
                        <a:t>1/14~2/9</a:t>
                      </a:r>
                      <a:r>
                        <a:rPr lang="zh-CN" altLang="en-US" sz="1200" b="1" dirty="0"/>
                        <a:t>）全面排查：预置</a:t>
                      </a:r>
                      <a:r>
                        <a:rPr lang="en-US" altLang="zh-CN" sz="1200" b="1" dirty="0"/>
                        <a:t>/</a:t>
                      </a:r>
                      <a:r>
                        <a:rPr lang="zh-CN" altLang="en-US" sz="1200" b="1" dirty="0"/>
                        <a:t>打开工具开关，小团队进行全用例测试，收集</a:t>
                      </a:r>
                      <a:r>
                        <a:rPr lang="en-US" altLang="zh-CN" sz="1200" b="1" dirty="0"/>
                        <a:t>log</a:t>
                      </a:r>
                      <a:r>
                        <a:rPr lang="zh-CN" altLang="en-US" sz="1200" b="1" dirty="0"/>
                        <a:t>，集中修改。关闭剩余问题</a:t>
                      </a:r>
                      <a:endParaRPr lang="zh-CN" altLang="en-US" sz="1200" b="1" dirty="0">
                        <a:latin typeface="微软雅黑" pitchFamily="34" charset="-122"/>
                        <a:ea typeface="微软雅黑" pitchFamily="34" charset="-122"/>
                      </a:endParaRPr>
                    </a:p>
                  </a:txBody>
                  <a:tcPr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370840">
                <a:tc>
                  <a:txBody>
                    <a:bodyPr/>
                    <a:lstStyle/>
                    <a:p>
                      <a:pPr algn="ctr"/>
                      <a:r>
                        <a:rPr lang="en-US" altLang="zh-CN" sz="1200" dirty="0"/>
                        <a:t>id</a:t>
                      </a:r>
                      <a:endParaRPr lang="zh-CN" altLang="en-US" sz="1200" dirty="0">
                        <a:latin typeface="微软雅黑" pitchFamily="34" charset="-122"/>
                        <a:ea typeface="微软雅黑" pitchFamily="34" charset="-122"/>
                      </a:endParaRPr>
                    </a:p>
                  </a:txBody>
                  <a:tcPr anchor="ctr"/>
                </a:tc>
                <a:tc gridSpan="2">
                  <a:txBody>
                    <a:bodyPr/>
                    <a:lstStyle/>
                    <a:p>
                      <a:r>
                        <a:rPr lang="zh-CN" altLang="en-US" sz="1200" dirty="0"/>
                        <a:t>修改项</a:t>
                      </a:r>
                      <a:endParaRPr lang="zh-CN" altLang="en-US" sz="1200" dirty="0">
                        <a:latin typeface="微软雅黑" pitchFamily="34" charset="-122"/>
                        <a:ea typeface="微软雅黑" pitchFamily="34" charset="-122"/>
                      </a:endParaRPr>
                    </a:p>
                  </a:txBody>
                  <a:tcPr anchor="ctr"/>
                </a:tc>
                <a:tc hMerge="1">
                  <a:txBody>
                    <a:bodyPr/>
                    <a:lstStyle/>
                    <a:p>
                      <a:endParaRPr lang="zh-CN" altLang="en-US"/>
                    </a:p>
                  </a:txBody>
                  <a:tcPr/>
                </a:tc>
                <a:tc>
                  <a:txBody>
                    <a:bodyPr/>
                    <a:lstStyle/>
                    <a:p>
                      <a:r>
                        <a:rPr lang="zh-CN" altLang="en-US" sz="1200" dirty="0"/>
                        <a:t>工具</a:t>
                      </a:r>
                      <a:r>
                        <a:rPr lang="en-US" altLang="zh-CN" sz="1200" dirty="0"/>
                        <a:t>/</a:t>
                      </a:r>
                      <a:r>
                        <a:rPr lang="zh-CN" altLang="en-US" sz="1200" dirty="0"/>
                        <a:t>方法</a:t>
                      </a:r>
                      <a:endParaRPr lang="zh-CN" altLang="en-US" sz="1200" dirty="0">
                        <a:latin typeface="微软雅黑" pitchFamily="34" charset="-122"/>
                        <a:ea typeface="微软雅黑" pitchFamily="34" charset="-122"/>
                      </a:endParaRPr>
                    </a:p>
                  </a:txBody>
                  <a:tcPr anchor="ctr"/>
                </a:tc>
                <a:extLst>
                  <a:ext uri="{0D108BD9-81ED-4DB2-BD59-A6C34878D82A}">
                    <a16:rowId xmlns:a16="http://schemas.microsoft.com/office/drawing/2014/main" val="10007"/>
                  </a:ext>
                </a:extLst>
              </a:tr>
              <a:tr h="370840">
                <a:tc>
                  <a:txBody>
                    <a:bodyPr/>
                    <a:lstStyle/>
                    <a:p>
                      <a:pPr algn="ctr"/>
                      <a:r>
                        <a:rPr lang="en-US" altLang="zh-CN" sz="1200" dirty="0"/>
                        <a:t>1</a:t>
                      </a:r>
                      <a:endParaRPr lang="zh-CN" altLang="en-US" sz="1200" dirty="0">
                        <a:latin typeface="微软雅黑" pitchFamily="34" charset="-122"/>
                        <a:ea typeface="微软雅黑" pitchFamily="34" charset="-122"/>
                      </a:endParaRPr>
                    </a:p>
                  </a:txBody>
                  <a:tcPr anchor="ctr"/>
                </a:tc>
                <a:tc gridSpan="2">
                  <a:txBody>
                    <a:bodyPr/>
                    <a:lstStyle/>
                    <a:p>
                      <a:r>
                        <a:rPr lang="zh-CN" altLang="en-US" sz="1200" dirty="0"/>
                        <a:t>内存使用，目标是内存变化平缓</a:t>
                      </a:r>
                      <a:endParaRPr lang="zh-CN" altLang="en-US" sz="1200" dirty="0">
                        <a:latin typeface="微软雅黑" pitchFamily="34" charset="-122"/>
                        <a:ea typeface="微软雅黑" pitchFamily="34" charset="-122"/>
                      </a:endParaRPr>
                    </a:p>
                  </a:txBody>
                  <a:tcPr anchor="ctr"/>
                </a:tc>
                <a:tc hMerge="1">
                  <a:txBody>
                    <a:bodyPr/>
                    <a:lstStyle/>
                    <a:p>
                      <a:endParaRPr lang="zh-CN" altLang="en-US"/>
                    </a:p>
                  </a:txBody>
                  <a:tcPr/>
                </a:tc>
                <a:tc>
                  <a:txBody>
                    <a:bodyPr/>
                    <a:lstStyle/>
                    <a:p>
                      <a:r>
                        <a:rPr lang="en-US" altLang="zh-CN" sz="1200" dirty="0"/>
                        <a:t>Android Monitor</a:t>
                      </a:r>
                      <a:endParaRPr lang="zh-CN" altLang="en-US" sz="1200" dirty="0">
                        <a:latin typeface="微软雅黑" pitchFamily="34" charset="-122"/>
                        <a:ea typeface="微软雅黑" pitchFamily="34" charset="-122"/>
                      </a:endParaRPr>
                    </a:p>
                  </a:txBody>
                  <a:tcPr anchor="ctr"/>
                </a:tc>
                <a:extLst>
                  <a:ext uri="{0D108BD9-81ED-4DB2-BD59-A6C34878D82A}">
                    <a16:rowId xmlns:a16="http://schemas.microsoft.com/office/drawing/2014/main" val="10008"/>
                  </a:ext>
                </a:extLst>
              </a:tr>
              <a:tr h="370840">
                <a:tc>
                  <a:txBody>
                    <a:bodyPr/>
                    <a:lstStyle/>
                    <a:p>
                      <a:pPr algn="ctr"/>
                      <a:r>
                        <a:rPr lang="en-US" altLang="zh-CN" sz="1200" dirty="0"/>
                        <a:t>2</a:t>
                      </a:r>
                      <a:endParaRPr lang="zh-CN" altLang="en-US" sz="1200" dirty="0">
                        <a:latin typeface="微软雅黑" pitchFamily="34" charset="-122"/>
                        <a:ea typeface="微软雅黑" pitchFamily="34" charset="-122"/>
                      </a:endParaRPr>
                    </a:p>
                  </a:txBody>
                  <a:tcPr anchor="ctr"/>
                </a:tc>
                <a:tc gridSpan="2">
                  <a:txBody>
                    <a:bodyPr/>
                    <a:lstStyle/>
                    <a:p>
                      <a:r>
                        <a:rPr lang="zh-CN" altLang="en-US" sz="1200" dirty="0"/>
                        <a:t>界面过度绘制，例如动画、重画区域、</a:t>
                      </a:r>
                      <a:r>
                        <a:rPr lang="en-US" altLang="zh-CN" sz="1200" dirty="0"/>
                        <a:t>GPU</a:t>
                      </a:r>
                      <a:r>
                        <a:rPr lang="zh-CN" altLang="en-US" sz="1200" dirty="0"/>
                        <a:t>使用</a:t>
                      </a:r>
                      <a:endParaRPr lang="zh-CN" altLang="en-US" sz="1200" dirty="0">
                        <a:latin typeface="微软雅黑" pitchFamily="34" charset="-122"/>
                        <a:ea typeface="微软雅黑" pitchFamily="34" charset="-122"/>
                      </a:endParaRPr>
                    </a:p>
                  </a:txBody>
                  <a:tcPr anchor="ctr"/>
                </a:tc>
                <a:tc hMerge="1">
                  <a:txBody>
                    <a:bodyPr/>
                    <a:lstStyle/>
                    <a:p>
                      <a:endParaRPr lang="zh-CN" altLang="en-US"/>
                    </a:p>
                  </a:txBody>
                  <a:tcPr/>
                </a:tc>
                <a:tc>
                  <a:txBody>
                    <a:bodyPr/>
                    <a:lstStyle/>
                    <a:p>
                      <a:r>
                        <a:rPr lang="en-US" altLang="zh-CN" sz="1200" dirty="0"/>
                        <a:t>settings</a:t>
                      </a:r>
                      <a:endParaRPr lang="zh-CN" altLang="en-US" sz="1200" dirty="0">
                        <a:latin typeface="微软雅黑" pitchFamily="34" charset="-122"/>
                        <a:ea typeface="微软雅黑" pitchFamily="34" charset="-122"/>
                      </a:endParaRPr>
                    </a:p>
                  </a:txBody>
                  <a:tcPr anchor="ctr"/>
                </a:tc>
                <a:extLst>
                  <a:ext uri="{0D108BD9-81ED-4DB2-BD59-A6C34878D82A}">
                    <a16:rowId xmlns:a16="http://schemas.microsoft.com/office/drawing/2014/main" val="10009"/>
                  </a:ext>
                </a:extLst>
              </a:tr>
              <a:tr h="370840">
                <a:tc>
                  <a:txBody>
                    <a:bodyPr/>
                    <a:lstStyle/>
                    <a:p>
                      <a:pPr algn="ctr"/>
                      <a:r>
                        <a:rPr lang="en-US" altLang="zh-CN" sz="1200" dirty="0"/>
                        <a:t>3</a:t>
                      </a:r>
                      <a:endParaRPr lang="zh-CN" altLang="en-US" sz="1200" dirty="0">
                        <a:latin typeface="微软雅黑" pitchFamily="34" charset="-122"/>
                        <a:ea typeface="微软雅黑" pitchFamily="34" charset="-122"/>
                      </a:endParaRPr>
                    </a:p>
                  </a:txBody>
                  <a:tcPr anchor="ctr"/>
                </a:tc>
                <a:tc gridSpan="2">
                  <a:txBody>
                    <a:bodyPr/>
                    <a:lstStyle/>
                    <a:p>
                      <a:r>
                        <a:rPr lang="zh-CN" altLang="en-US" sz="1200" dirty="0"/>
                        <a:t>主线程做长耗时操作，目标是不超过</a:t>
                      </a:r>
                      <a:r>
                        <a:rPr lang="en-US" altLang="zh-CN" sz="1200" dirty="0"/>
                        <a:t>16ms</a:t>
                      </a:r>
                      <a:endParaRPr lang="zh-CN" altLang="en-US" sz="1200" dirty="0">
                        <a:latin typeface="微软雅黑" pitchFamily="34" charset="-122"/>
                        <a:ea typeface="微软雅黑" pitchFamily="34" charset="-122"/>
                      </a:endParaRPr>
                    </a:p>
                  </a:txBody>
                  <a:tcPr anchor="ctr"/>
                </a:tc>
                <a:tc hMerge="1">
                  <a:txBody>
                    <a:bodyPr/>
                    <a:lstStyle/>
                    <a:p>
                      <a:endParaRPr lang="zh-CN" altLang="en-US"/>
                    </a:p>
                  </a:txBody>
                  <a:tcPr/>
                </a:tc>
                <a:tc>
                  <a:txBody>
                    <a:bodyPr/>
                    <a:lstStyle/>
                    <a:p>
                      <a:r>
                        <a:rPr lang="en-US" altLang="zh-CN" sz="1200" dirty="0" err="1"/>
                        <a:t>nubialog</a:t>
                      </a:r>
                      <a:r>
                        <a:rPr lang="en-US" altLang="zh-CN" sz="1200" dirty="0"/>
                        <a:t>/</a:t>
                      </a:r>
                      <a:r>
                        <a:rPr lang="zh-CN" altLang="en-US" sz="1200" dirty="0"/>
                        <a:t>或自己实现记录</a:t>
                      </a:r>
                      <a:endParaRPr lang="zh-CN" altLang="en-US" sz="1200" dirty="0">
                        <a:latin typeface="微软雅黑" pitchFamily="34" charset="-122"/>
                        <a:ea typeface="微软雅黑" pitchFamily="34" charset="-122"/>
                      </a:endParaRPr>
                    </a:p>
                  </a:txBody>
                  <a:tcPr anchor="ctr"/>
                </a:tc>
                <a:extLst>
                  <a:ext uri="{0D108BD9-81ED-4DB2-BD59-A6C34878D82A}">
                    <a16:rowId xmlns:a16="http://schemas.microsoft.com/office/drawing/2014/main" val="10010"/>
                  </a:ext>
                </a:extLst>
              </a:tr>
              <a:tr h="370840">
                <a:tc>
                  <a:txBody>
                    <a:bodyPr/>
                    <a:lstStyle/>
                    <a:p>
                      <a:pPr algn="ctr"/>
                      <a:r>
                        <a:rPr lang="en-US" altLang="zh-CN" sz="1200" dirty="0"/>
                        <a:t>4</a:t>
                      </a:r>
                      <a:endParaRPr lang="zh-CN" altLang="en-US" sz="1200" dirty="0">
                        <a:latin typeface="微软雅黑" pitchFamily="34" charset="-122"/>
                        <a:ea typeface="微软雅黑" pitchFamily="34" charset="-122"/>
                      </a:endParaRPr>
                    </a:p>
                  </a:txBody>
                  <a:tcPr anchor="ctr"/>
                </a:tc>
                <a:tc gridSpan="2">
                  <a:txBody>
                    <a:bodyPr/>
                    <a:lstStyle/>
                    <a:p>
                      <a:r>
                        <a:rPr lang="zh-CN" altLang="en-US" sz="1200" dirty="0"/>
                        <a:t>主线程访问数据库</a:t>
                      </a:r>
                      <a:r>
                        <a:rPr lang="en-US" altLang="zh-CN" sz="1200" dirty="0"/>
                        <a:t>/</a:t>
                      </a:r>
                      <a:r>
                        <a:rPr lang="zh-CN" altLang="en-US" sz="1200" dirty="0"/>
                        <a:t>文件</a:t>
                      </a:r>
                      <a:r>
                        <a:rPr lang="en-US" altLang="zh-CN" sz="1200" dirty="0"/>
                        <a:t>/</a:t>
                      </a:r>
                      <a:r>
                        <a:rPr lang="zh-CN" altLang="en-US" sz="1200" dirty="0"/>
                        <a:t>网络</a:t>
                      </a:r>
                      <a:endParaRPr lang="zh-CN" altLang="en-US" sz="1200" dirty="0">
                        <a:latin typeface="微软雅黑" pitchFamily="34" charset="-122"/>
                        <a:ea typeface="微软雅黑" pitchFamily="34" charset="-122"/>
                      </a:endParaRPr>
                    </a:p>
                  </a:txBody>
                  <a:tcPr anchor="ctr"/>
                </a:tc>
                <a:tc hMerge="1">
                  <a:txBody>
                    <a:bodyPr/>
                    <a:lstStyle/>
                    <a:p>
                      <a:endParaRPr lang="zh-CN" altLang="en-US"/>
                    </a:p>
                  </a:txBody>
                  <a:tcPr/>
                </a:tc>
                <a:tc>
                  <a:txBody>
                    <a:bodyPr/>
                    <a:lstStyle/>
                    <a:p>
                      <a:r>
                        <a:rPr lang="en-US" altLang="zh-CN" sz="1200" dirty="0" err="1"/>
                        <a:t>StrictMode</a:t>
                      </a:r>
                      <a:endParaRPr lang="zh-CN" altLang="en-US" sz="1200" dirty="0">
                        <a:latin typeface="微软雅黑" pitchFamily="34" charset="-122"/>
                        <a:ea typeface="微软雅黑" pitchFamily="34" charset="-122"/>
                      </a:endParaRPr>
                    </a:p>
                  </a:txBody>
                  <a:tcPr anchor="ctr"/>
                </a:tc>
                <a:extLst>
                  <a:ext uri="{0D108BD9-81ED-4DB2-BD59-A6C34878D82A}">
                    <a16:rowId xmlns:a16="http://schemas.microsoft.com/office/drawing/2014/main" val="1001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16304" y="171197"/>
            <a:ext cx="5684456" cy="185976"/>
          </a:xfrm>
        </p:spPr>
        <p:txBody>
          <a:bodyPr/>
          <a:lstStyle/>
          <a:p>
            <a:pPr algn="l">
              <a:defRPr/>
            </a:pPr>
            <a:r>
              <a:rPr lang="zh-CN" altLang="en-US" sz="1600" b="1" dirty="0">
                <a:latin typeface="微软雅黑" pitchFamily="34" charset="-122"/>
                <a:ea typeface="微软雅黑" pitchFamily="34" charset="-122"/>
              </a:rPr>
              <a:t>第一轮修改分析思路：</a:t>
            </a:r>
            <a:r>
              <a:rPr lang="en-US" altLang="zh-CN" sz="1600" b="1" dirty="0">
                <a:latin typeface="微软雅黑" panose="020B0503020204020204" pitchFamily="34" charset="-122"/>
                <a:ea typeface="微软雅黑" panose="020B0503020204020204" pitchFamily="34" charset="-122"/>
              </a:rPr>
              <a:t>ANR</a:t>
            </a:r>
            <a:r>
              <a:rPr lang="zh-CN" altLang="en-US" sz="1600" b="1" dirty="0">
                <a:latin typeface="微软雅黑" panose="020B0503020204020204" pitchFamily="34" charset="-122"/>
                <a:ea typeface="微软雅黑" panose="020B0503020204020204" pitchFamily="34" charset="-122"/>
              </a:rPr>
              <a:t>日志分析总结</a:t>
            </a:r>
          </a:p>
        </p:txBody>
      </p:sp>
      <p:sp>
        <p:nvSpPr>
          <p:cNvPr id="3" name="文本框 2"/>
          <p:cNvSpPr txBox="1"/>
          <p:nvPr/>
        </p:nvSpPr>
        <p:spPr>
          <a:xfrm>
            <a:off x="303362" y="471895"/>
            <a:ext cx="7197483" cy="1671227"/>
          </a:xfrm>
          <a:prstGeom prst="rect">
            <a:avLst/>
          </a:prstGeom>
          <a:noFill/>
        </p:spPr>
        <p:txBody>
          <a:bodyPr wrap="none" rtlCol="0">
            <a:spAutoFit/>
          </a:bodyPr>
          <a:lstStyle/>
          <a:p>
            <a:pPr marL="306141" indent="-306141" defTabSz="816376">
              <a:lnSpc>
                <a:spcPct val="150000"/>
              </a:lnSpc>
              <a:spcBef>
                <a:spcPct val="20000"/>
              </a:spcBef>
              <a:buFont typeface="Arial" pitchFamily="34" charset="0"/>
              <a:buChar char="•"/>
            </a:pPr>
            <a:r>
              <a:rPr lang="zh-CN" altLang="en-US" sz="1400" dirty="0">
                <a:latin typeface="微软雅黑" pitchFamily="34" charset="-122"/>
                <a:ea typeface="微软雅黑" pitchFamily="34" charset="-122"/>
              </a:rPr>
              <a:t>通过通过前期的日志分析，总结</a:t>
            </a:r>
            <a:r>
              <a:rPr lang="en-US" altLang="zh-CN" sz="1400" dirty="0">
                <a:latin typeface="微软雅黑" pitchFamily="34" charset="-122"/>
                <a:ea typeface="微软雅黑" pitchFamily="34" charset="-122"/>
              </a:rPr>
              <a:t>ANR</a:t>
            </a:r>
            <a:r>
              <a:rPr lang="zh-CN" altLang="en-US" sz="1400" dirty="0">
                <a:latin typeface="微软雅黑" pitchFamily="34" charset="-122"/>
                <a:ea typeface="微软雅黑" pitchFamily="34" charset="-122"/>
              </a:rPr>
              <a:t>日志分析的经验，便于后续分析其他</a:t>
            </a:r>
            <a:r>
              <a:rPr lang="en-US" altLang="zh-CN" sz="1400" dirty="0">
                <a:latin typeface="微软雅黑" pitchFamily="34" charset="-122"/>
                <a:ea typeface="微软雅黑" pitchFamily="34" charset="-122"/>
              </a:rPr>
              <a:t>ANR</a:t>
            </a:r>
            <a:r>
              <a:rPr lang="zh-CN" altLang="en-US" sz="1400" dirty="0">
                <a:latin typeface="微软雅黑" pitchFamily="34" charset="-122"/>
                <a:ea typeface="微软雅黑" pitchFamily="34" charset="-122"/>
              </a:rPr>
              <a:t>问题：</a:t>
            </a:r>
            <a:endParaRPr lang="en-US" altLang="zh-CN" sz="1400" dirty="0">
              <a:latin typeface="微软雅黑" pitchFamily="34" charset="-122"/>
              <a:ea typeface="微软雅黑" pitchFamily="34" charset="-122"/>
            </a:endParaRPr>
          </a:p>
          <a:p>
            <a:pPr marL="663306" lvl="1" indent="-255118" defTabSz="816376">
              <a:lnSpc>
                <a:spcPct val="150000"/>
              </a:lnSpc>
              <a:spcBef>
                <a:spcPct val="20000"/>
              </a:spcBef>
              <a:buSzPct val="100000"/>
              <a:buFont typeface="Arial" pitchFamily="34" charset="0"/>
              <a:buChar char="–"/>
            </a:pPr>
            <a:r>
              <a:rPr lang="en-US" altLang="zh-CN" sz="1200" dirty="0">
                <a:latin typeface="微软雅黑" pitchFamily="34" charset="-122"/>
                <a:ea typeface="微软雅黑" pitchFamily="34" charset="-122"/>
              </a:rPr>
              <a:t>1</a:t>
            </a:r>
            <a:r>
              <a:rPr lang="zh-CN" altLang="en-US" sz="1200" dirty="0">
                <a:latin typeface="微软雅黑" pitchFamily="34" charset="-122"/>
                <a:ea typeface="微软雅黑" pitchFamily="34" charset="-122"/>
              </a:rPr>
              <a:t>）找到</a:t>
            </a:r>
            <a:r>
              <a:rPr lang="en-US" altLang="zh-CN" sz="1200" dirty="0">
                <a:latin typeface="微软雅黑" pitchFamily="34" charset="-122"/>
                <a:ea typeface="微软雅黑" pitchFamily="34" charset="-122"/>
              </a:rPr>
              <a:t>ANR</a:t>
            </a:r>
            <a:r>
              <a:rPr lang="zh-CN" altLang="en-US" sz="1200" dirty="0">
                <a:latin typeface="微软雅黑" pitchFamily="34" charset="-122"/>
                <a:ea typeface="微软雅黑" pitchFamily="34" charset="-122"/>
              </a:rPr>
              <a:t>发生的时间，</a:t>
            </a:r>
            <a:r>
              <a:rPr lang="en-US" altLang="zh-CN" sz="1200" dirty="0">
                <a:latin typeface="微软雅黑" pitchFamily="34" charset="-122"/>
                <a:ea typeface="微软雅黑" pitchFamily="34" charset="-122"/>
              </a:rPr>
              <a:t>ANR</a:t>
            </a:r>
            <a:r>
              <a:rPr lang="zh-CN" altLang="en-US" sz="1200" dirty="0">
                <a:latin typeface="微软雅黑" pitchFamily="34" charset="-122"/>
                <a:ea typeface="微软雅黑" pitchFamily="34" charset="-122"/>
              </a:rPr>
              <a:t>类型，发生</a:t>
            </a:r>
            <a:r>
              <a:rPr lang="en-US" altLang="zh-CN" sz="1200" dirty="0">
                <a:latin typeface="微软雅黑" pitchFamily="34" charset="-122"/>
                <a:ea typeface="微软雅黑" pitchFamily="34" charset="-122"/>
              </a:rPr>
              <a:t>ANR</a:t>
            </a:r>
            <a:r>
              <a:rPr lang="zh-CN" altLang="en-US" sz="1200" dirty="0">
                <a:latin typeface="微软雅黑" pitchFamily="34" charset="-122"/>
                <a:ea typeface="微软雅黑" pitchFamily="34" charset="-122"/>
              </a:rPr>
              <a:t>应用的</a:t>
            </a:r>
            <a:r>
              <a:rPr lang="en-US" altLang="zh-CN" sz="1200" dirty="0">
                <a:latin typeface="微软雅黑" pitchFamily="34" charset="-122"/>
                <a:ea typeface="微软雅黑" pitchFamily="34" charset="-122"/>
              </a:rPr>
              <a:t>PID</a:t>
            </a:r>
            <a:endParaRPr lang="zh-CN" altLang="en-US" sz="1200" dirty="0">
              <a:latin typeface="微软雅黑" pitchFamily="34" charset="-122"/>
              <a:ea typeface="微软雅黑" pitchFamily="34" charset="-122"/>
            </a:endParaRPr>
          </a:p>
          <a:p>
            <a:pPr marL="663306" lvl="1" indent="-255118" defTabSz="816376">
              <a:lnSpc>
                <a:spcPct val="150000"/>
              </a:lnSpc>
              <a:spcBef>
                <a:spcPct val="20000"/>
              </a:spcBef>
              <a:buSzPct val="100000"/>
              <a:buFont typeface="Arial" pitchFamily="34" charset="0"/>
              <a:buChar char="–"/>
            </a:pPr>
            <a:r>
              <a:rPr lang="en-US" altLang="zh-CN" sz="1200" dirty="0">
                <a:latin typeface="微软雅黑" pitchFamily="34" charset="-122"/>
                <a:ea typeface="微软雅黑" pitchFamily="34" charset="-122"/>
              </a:rPr>
              <a:t>2</a:t>
            </a:r>
            <a:r>
              <a:rPr lang="zh-CN" altLang="en-US" sz="1200" dirty="0">
                <a:latin typeface="微软雅黑" pitchFamily="34" charset="-122"/>
                <a:ea typeface="微软雅黑" pitchFamily="34" charset="-122"/>
              </a:rPr>
              <a:t>）分析</a:t>
            </a:r>
            <a:r>
              <a:rPr lang="en-US" altLang="zh-CN" sz="1200" dirty="0">
                <a:latin typeface="微软雅黑" pitchFamily="34" charset="-122"/>
                <a:ea typeface="微软雅黑" pitchFamily="34" charset="-122"/>
              </a:rPr>
              <a:t>trace</a:t>
            </a:r>
            <a:r>
              <a:rPr lang="zh-CN" altLang="en-US" sz="1200" dirty="0">
                <a:latin typeface="微软雅黑" pitchFamily="34" charset="-122"/>
                <a:ea typeface="微软雅黑" pitchFamily="34" charset="-122"/>
              </a:rPr>
              <a:t>文件，在</a:t>
            </a:r>
            <a:r>
              <a:rPr lang="en-US" altLang="zh-CN" sz="1200" dirty="0">
                <a:latin typeface="微软雅黑" pitchFamily="34" charset="-122"/>
                <a:ea typeface="微软雅黑" pitchFamily="34" charset="-122"/>
              </a:rPr>
              <a:t>trace</a:t>
            </a:r>
            <a:r>
              <a:rPr lang="zh-CN" altLang="en-US" sz="1200" dirty="0">
                <a:latin typeface="微软雅黑" pitchFamily="34" charset="-122"/>
                <a:ea typeface="微软雅黑" pitchFamily="34" charset="-122"/>
              </a:rPr>
              <a:t>文件中查找发生</a:t>
            </a:r>
            <a:r>
              <a:rPr lang="en-US" altLang="zh-CN" sz="1200" dirty="0">
                <a:latin typeface="微软雅黑" pitchFamily="34" charset="-122"/>
                <a:ea typeface="微软雅黑" pitchFamily="34" charset="-122"/>
              </a:rPr>
              <a:t>ANR</a:t>
            </a:r>
            <a:r>
              <a:rPr lang="zh-CN" altLang="en-US" sz="1200" dirty="0">
                <a:latin typeface="微软雅黑" pitchFamily="34" charset="-122"/>
                <a:ea typeface="微软雅黑" pitchFamily="34" charset="-122"/>
              </a:rPr>
              <a:t>的应用的调用栈，线程信息</a:t>
            </a:r>
          </a:p>
          <a:p>
            <a:pPr marL="663306" lvl="1" indent="-255118" defTabSz="816376">
              <a:lnSpc>
                <a:spcPct val="150000"/>
              </a:lnSpc>
              <a:spcBef>
                <a:spcPct val="20000"/>
              </a:spcBef>
              <a:buSzPct val="100000"/>
              <a:buFont typeface="Arial" pitchFamily="34" charset="0"/>
              <a:buChar char="–"/>
            </a:pPr>
            <a:r>
              <a:rPr lang="en-US" altLang="zh-CN" sz="1200" dirty="0">
                <a:latin typeface="微软雅黑" pitchFamily="34" charset="-122"/>
                <a:ea typeface="微软雅黑" pitchFamily="34" charset="-122"/>
              </a:rPr>
              <a:t>3</a:t>
            </a:r>
            <a:r>
              <a:rPr lang="zh-CN" altLang="en-US" sz="1200" dirty="0">
                <a:latin typeface="微软雅黑" pitchFamily="34" charset="-122"/>
                <a:ea typeface="微软雅黑" pitchFamily="34" charset="-122"/>
              </a:rPr>
              <a:t>）在</a:t>
            </a:r>
            <a:r>
              <a:rPr lang="en-US" altLang="zh-CN" sz="1200" dirty="0">
                <a:latin typeface="微软雅黑" pitchFamily="34" charset="-122"/>
                <a:ea typeface="微软雅黑" pitchFamily="34" charset="-122"/>
              </a:rPr>
              <a:t>system log</a:t>
            </a:r>
            <a:r>
              <a:rPr lang="zh-CN" altLang="en-US" sz="1200" dirty="0">
                <a:latin typeface="微软雅黑" pitchFamily="34" charset="-122"/>
                <a:ea typeface="微软雅黑" pitchFamily="34" charset="-122"/>
              </a:rPr>
              <a:t>中查找发生</a:t>
            </a:r>
            <a:r>
              <a:rPr lang="en-US" altLang="zh-CN" sz="1200" dirty="0">
                <a:latin typeface="微软雅黑" pitchFamily="34" charset="-122"/>
                <a:ea typeface="微软雅黑" pitchFamily="34" charset="-122"/>
              </a:rPr>
              <a:t>ANR</a:t>
            </a:r>
            <a:r>
              <a:rPr lang="zh-CN" altLang="en-US" sz="1200" dirty="0">
                <a:latin typeface="微软雅黑" pitchFamily="34" charset="-122"/>
                <a:ea typeface="微软雅黑" pitchFamily="34" charset="-122"/>
              </a:rPr>
              <a:t>时</a:t>
            </a:r>
            <a:r>
              <a:rPr lang="en-US" altLang="zh-CN" sz="1200" dirty="0">
                <a:latin typeface="微软雅黑" pitchFamily="34" charset="-122"/>
                <a:ea typeface="微软雅黑" pitchFamily="34" charset="-122"/>
              </a:rPr>
              <a:t>CPU usage</a:t>
            </a:r>
            <a:endParaRPr lang="zh-CN" altLang="en-US" sz="1200" dirty="0">
              <a:latin typeface="微软雅黑" pitchFamily="34" charset="-122"/>
              <a:ea typeface="微软雅黑" pitchFamily="34" charset="-122"/>
            </a:endParaRPr>
          </a:p>
          <a:p>
            <a:pPr marL="663306" lvl="1" indent="-255118" defTabSz="816376">
              <a:lnSpc>
                <a:spcPct val="150000"/>
              </a:lnSpc>
              <a:spcBef>
                <a:spcPct val="20000"/>
              </a:spcBef>
              <a:buSzPct val="100000"/>
              <a:buFont typeface="Arial" pitchFamily="34" charset="0"/>
              <a:buChar char="–"/>
            </a:pPr>
            <a:r>
              <a:rPr lang="en-US" altLang="zh-CN" sz="1200" dirty="0">
                <a:latin typeface="微软雅黑" pitchFamily="34" charset="-122"/>
                <a:ea typeface="微软雅黑" pitchFamily="34" charset="-122"/>
              </a:rPr>
              <a:t>4</a:t>
            </a:r>
            <a:r>
              <a:rPr lang="zh-CN" altLang="en-US" sz="1200" dirty="0">
                <a:latin typeface="微软雅黑" pitchFamily="34" charset="-122"/>
                <a:ea typeface="微软雅黑" pitchFamily="34" charset="-122"/>
              </a:rPr>
              <a:t>）查看</a:t>
            </a:r>
            <a:r>
              <a:rPr lang="en-US" altLang="zh-CN" sz="1200" dirty="0">
                <a:latin typeface="微软雅黑" pitchFamily="34" charset="-122"/>
                <a:ea typeface="微软雅黑" pitchFamily="34" charset="-122"/>
              </a:rPr>
              <a:t>main log</a:t>
            </a:r>
            <a:r>
              <a:rPr lang="zh-CN" altLang="en-US" sz="1200" dirty="0">
                <a:latin typeface="微软雅黑" pitchFamily="34" charset="-122"/>
                <a:ea typeface="微软雅黑" pitchFamily="34" charset="-122"/>
              </a:rPr>
              <a:t>和</a:t>
            </a:r>
            <a:r>
              <a:rPr lang="en-US" altLang="zh-CN" sz="1200" dirty="0">
                <a:latin typeface="微软雅黑" pitchFamily="34" charset="-122"/>
                <a:ea typeface="微软雅黑" pitchFamily="34" charset="-122"/>
              </a:rPr>
              <a:t>event log</a:t>
            </a:r>
            <a:r>
              <a:rPr lang="zh-CN" altLang="en-US" sz="1200" dirty="0">
                <a:latin typeface="微软雅黑" pitchFamily="34" charset="-122"/>
                <a:ea typeface="微软雅黑" pitchFamily="34" charset="-122"/>
              </a:rPr>
              <a:t>中是否有其他有用信息</a:t>
            </a:r>
            <a:endParaRPr lang="zh-CN" altLang="en-US" dirty="0"/>
          </a:p>
        </p:txBody>
      </p:sp>
      <p:sp>
        <p:nvSpPr>
          <p:cNvPr id="6" name="圆角矩形 5"/>
          <p:cNvSpPr/>
          <p:nvPr/>
        </p:nvSpPr>
        <p:spPr>
          <a:xfrm>
            <a:off x="3893339" y="2143122"/>
            <a:ext cx="1000132" cy="35719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100" dirty="0"/>
              <a:t>分析</a:t>
            </a:r>
            <a:r>
              <a:rPr lang="en-US" altLang="zh-CN" sz="1100" dirty="0"/>
              <a:t>trace.txt</a:t>
            </a:r>
            <a:endParaRPr lang="zh-CN" altLang="en-US" sz="1100" dirty="0"/>
          </a:p>
        </p:txBody>
      </p:sp>
      <p:sp>
        <p:nvSpPr>
          <p:cNvPr id="7" name="菱形 6"/>
          <p:cNvSpPr/>
          <p:nvPr/>
        </p:nvSpPr>
        <p:spPr>
          <a:xfrm>
            <a:off x="3464711" y="2786064"/>
            <a:ext cx="1857388" cy="714380"/>
          </a:xfrm>
          <a:prstGeom prst="diamond">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100" dirty="0"/>
              <a:t>Main thread is blocked</a:t>
            </a:r>
            <a:r>
              <a:rPr lang="zh-CN" altLang="en-US" sz="1100" dirty="0"/>
              <a:t>？</a:t>
            </a:r>
            <a:r>
              <a:rPr lang="en-US" altLang="zh-CN" sz="1100" dirty="0"/>
              <a:t> </a:t>
            </a:r>
            <a:endParaRPr lang="zh-CN" altLang="en-US" sz="1100" dirty="0"/>
          </a:p>
        </p:txBody>
      </p:sp>
      <p:sp>
        <p:nvSpPr>
          <p:cNvPr id="10" name="菱形 9"/>
          <p:cNvSpPr/>
          <p:nvPr/>
        </p:nvSpPr>
        <p:spPr>
          <a:xfrm>
            <a:off x="3750463" y="3643320"/>
            <a:ext cx="1285884" cy="500066"/>
          </a:xfrm>
          <a:prstGeom prst="diamond">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100" dirty="0"/>
              <a:t>确认阻塞类型</a:t>
            </a:r>
          </a:p>
        </p:txBody>
      </p:sp>
      <p:sp>
        <p:nvSpPr>
          <p:cNvPr id="12" name="菱形 11"/>
          <p:cNvSpPr/>
          <p:nvPr/>
        </p:nvSpPr>
        <p:spPr>
          <a:xfrm>
            <a:off x="5750727" y="3500444"/>
            <a:ext cx="2714644" cy="785818"/>
          </a:xfrm>
          <a:prstGeom prst="diamond">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100" dirty="0"/>
              <a:t>在</a:t>
            </a:r>
            <a:r>
              <a:rPr lang="en-US" altLang="zh-CN" sz="1100" dirty="0"/>
              <a:t>trace.txt</a:t>
            </a:r>
            <a:r>
              <a:rPr lang="zh-CN" altLang="en-US" sz="1100" dirty="0"/>
              <a:t>中检查跨进程传输的数据量是否异常</a:t>
            </a:r>
          </a:p>
        </p:txBody>
      </p:sp>
      <p:sp>
        <p:nvSpPr>
          <p:cNvPr id="16" name="圆角矩形 15"/>
          <p:cNvSpPr/>
          <p:nvPr/>
        </p:nvSpPr>
        <p:spPr>
          <a:xfrm>
            <a:off x="6000760" y="4572014"/>
            <a:ext cx="2214578" cy="35719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100" dirty="0"/>
              <a:t>找到异常，解决</a:t>
            </a:r>
          </a:p>
        </p:txBody>
      </p:sp>
      <p:sp>
        <p:nvSpPr>
          <p:cNvPr id="17" name="圆角矩形 16"/>
          <p:cNvSpPr/>
          <p:nvPr/>
        </p:nvSpPr>
        <p:spPr>
          <a:xfrm>
            <a:off x="928662" y="3714758"/>
            <a:ext cx="2214578" cy="35719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100" dirty="0"/>
              <a:t>检查业务逻辑，找到锁持有源头</a:t>
            </a:r>
          </a:p>
        </p:txBody>
      </p:sp>
      <p:sp>
        <p:nvSpPr>
          <p:cNvPr id="26" name="圆角矩形 25"/>
          <p:cNvSpPr/>
          <p:nvPr/>
        </p:nvSpPr>
        <p:spPr>
          <a:xfrm>
            <a:off x="1607323" y="4357700"/>
            <a:ext cx="857256" cy="35719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100" dirty="0"/>
              <a:t>解决</a:t>
            </a:r>
          </a:p>
        </p:txBody>
      </p:sp>
      <p:cxnSp>
        <p:nvCxnSpPr>
          <p:cNvPr id="28" name="直接箭头连接符 27"/>
          <p:cNvCxnSpPr>
            <a:stCxn id="6" idx="2"/>
            <a:endCxn id="7" idx="0"/>
          </p:cNvCxnSpPr>
          <p:nvPr/>
        </p:nvCxnSpPr>
        <p:spPr>
          <a:xfrm rot="5400000">
            <a:off x="4250529" y="2643188"/>
            <a:ext cx="285752" cy="1588"/>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cxnSp>
        <p:nvCxnSpPr>
          <p:cNvPr id="31" name="直接箭头连接符 30"/>
          <p:cNvCxnSpPr>
            <a:stCxn id="7" idx="2"/>
            <a:endCxn id="10" idx="0"/>
          </p:cNvCxnSpPr>
          <p:nvPr/>
        </p:nvCxnSpPr>
        <p:spPr>
          <a:xfrm rot="5400000">
            <a:off x="4321967" y="3571882"/>
            <a:ext cx="142876" cy="1588"/>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cxnSp>
        <p:nvCxnSpPr>
          <p:cNvPr id="34" name="直接箭头连接符 33"/>
          <p:cNvCxnSpPr>
            <a:stCxn id="7" idx="1"/>
            <a:endCxn id="65" idx="3"/>
          </p:cNvCxnSpPr>
          <p:nvPr/>
        </p:nvCxnSpPr>
        <p:spPr>
          <a:xfrm rot="10800000">
            <a:off x="3143209" y="3143254"/>
            <a:ext cx="321503" cy="1588"/>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cxnSp>
        <p:nvCxnSpPr>
          <p:cNvPr id="36" name="直接箭头连接符 35"/>
          <p:cNvCxnSpPr>
            <a:stCxn id="10" idx="1"/>
            <a:endCxn id="17" idx="3"/>
          </p:cNvCxnSpPr>
          <p:nvPr/>
        </p:nvCxnSpPr>
        <p:spPr>
          <a:xfrm rot="10800000">
            <a:off x="3143241" y="3893353"/>
            <a:ext cx="607223" cy="1588"/>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cxnSp>
        <p:nvCxnSpPr>
          <p:cNvPr id="42" name="直接箭头连接符 41"/>
          <p:cNvCxnSpPr>
            <a:stCxn id="17" idx="2"/>
            <a:endCxn id="26" idx="0"/>
          </p:cNvCxnSpPr>
          <p:nvPr/>
        </p:nvCxnSpPr>
        <p:spPr>
          <a:xfrm rot="5400000">
            <a:off x="1893075" y="4214824"/>
            <a:ext cx="285752" cy="1588"/>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cxnSp>
        <p:nvCxnSpPr>
          <p:cNvPr id="45" name="直接箭头连接符 44"/>
          <p:cNvCxnSpPr>
            <a:stCxn id="10" idx="3"/>
            <a:endCxn id="12" idx="1"/>
          </p:cNvCxnSpPr>
          <p:nvPr/>
        </p:nvCxnSpPr>
        <p:spPr>
          <a:xfrm>
            <a:off x="5036347" y="3893353"/>
            <a:ext cx="714380" cy="1588"/>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cxnSp>
        <p:nvCxnSpPr>
          <p:cNvPr id="48" name="直接箭头连接符 47"/>
          <p:cNvCxnSpPr>
            <a:stCxn id="12" idx="2"/>
            <a:endCxn id="16" idx="0"/>
          </p:cNvCxnSpPr>
          <p:nvPr/>
        </p:nvCxnSpPr>
        <p:spPr>
          <a:xfrm rot="5400000">
            <a:off x="6965173" y="4429138"/>
            <a:ext cx="285752" cy="1588"/>
          </a:xfrm>
          <a:prstGeom prst="straightConnector1">
            <a:avLst/>
          </a:prstGeom>
          <a:ln>
            <a:tailEnd type="arrow"/>
          </a:ln>
        </p:spPr>
        <p:style>
          <a:lnRef idx="1">
            <a:schemeClr val="accent1"/>
          </a:lnRef>
          <a:fillRef idx="2">
            <a:schemeClr val="accent1"/>
          </a:fillRef>
          <a:effectRef idx="1">
            <a:schemeClr val="accent1"/>
          </a:effectRef>
          <a:fontRef idx="minor">
            <a:schemeClr val="dk1"/>
          </a:fontRef>
        </p:style>
      </p:cxnSp>
      <p:sp>
        <p:nvSpPr>
          <p:cNvPr id="52" name="TextBox 51"/>
          <p:cNvSpPr txBox="1"/>
          <p:nvPr/>
        </p:nvSpPr>
        <p:spPr>
          <a:xfrm>
            <a:off x="4393405" y="3468537"/>
            <a:ext cx="312906" cy="246221"/>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sz="1000" dirty="0"/>
              <a:t>是</a:t>
            </a:r>
          </a:p>
        </p:txBody>
      </p:sp>
      <p:sp>
        <p:nvSpPr>
          <p:cNvPr id="53" name="TextBox 52"/>
          <p:cNvSpPr txBox="1"/>
          <p:nvPr/>
        </p:nvSpPr>
        <p:spPr>
          <a:xfrm>
            <a:off x="3178959" y="2897033"/>
            <a:ext cx="312906" cy="246221"/>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sz="1000" dirty="0"/>
              <a:t>否</a:t>
            </a:r>
          </a:p>
        </p:txBody>
      </p:sp>
      <p:sp>
        <p:nvSpPr>
          <p:cNvPr id="54" name="TextBox 53"/>
          <p:cNvSpPr txBox="1"/>
          <p:nvPr/>
        </p:nvSpPr>
        <p:spPr>
          <a:xfrm>
            <a:off x="3153128" y="3897165"/>
            <a:ext cx="668773" cy="246221"/>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sz="1000" dirty="0"/>
              <a:t>Wait lock</a:t>
            </a:r>
            <a:endParaRPr lang="zh-CN" altLang="en-US" sz="1000" dirty="0"/>
          </a:p>
        </p:txBody>
      </p:sp>
      <p:sp>
        <p:nvSpPr>
          <p:cNvPr id="55" name="TextBox 54"/>
          <p:cNvSpPr txBox="1"/>
          <p:nvPr/>
        </p:nvSpPr>
        <p:spPr>
          <a:xfrm>
            <a:off x="4750595" y="3929072"/>
            <a:ext cx="1417376" cy="246221"/>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sz="1000" dirty="0"/>
              <a:t>Wait binder transaction</a:t>
            </a:r>
            <a:endParaRPr lang="zh-CN" altLang="en-US" sz="1000" dirty="0"/>
          </a:p>
        </p:txBody>
      </p:sp>
      <p:sp>
        <p:nvSpPr>
          <p:cNvPr id="56" name="TextBox 55"/>
          <p:cNvSpPr txBox="1"/>
          <p:nvPr/>
        </p:nvSpPr>
        <p:spPr>
          <a:xfrm>
            <a:off x="7108049" y="4286262"/>
            <a:ext cx="312906" cy="246221"/>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sz="1000" dirty="0"/>
              <a:t>是</a:t>
            </a:r>
          </a:p>
        </p:txBody>
      </p:sp>
      <p:cxnSp>
        <p:nvCxnSpPr>
          <p:cNvPr id="61" name="肘形连接符 60"/>
          <p:cNvCxnSpPr>
            <a:stCxn id="12" idx="3"/>
            <a:endCxn id="65" idx="0"/>
          </p:cNvCxnSpPr>
          <p:nvPr/>
        </p:nvCxnSpPr>
        <p:spPr>
          <a:xfrm flipH="1" flipV="1">
            <a:off x="1964497" y="2928940"/>
            <a:ext cx="6500874" cy="964413"/>
          </a:xfrm>
          <a:prstGeom prst="bentConnector4">
            <a:avLst>
              <a:gd name="adj1" fmla="val -3516"/>
              <a:gd name="adj2" fmla="val 129630"/>
            </a:avLst>
          </a:prstGeom>
          <a:ln>
            <a:tailEnd type="arrow"/>
          </a:ln>
        </p:spPr>
        <p:style>
          <a:lnRef idx="1">
            <a:schemeClr val="accent1"/>
          </a:lnRef>
          <a:fillRef idx="2">
            <a:schemeClr val="accent1"/>
          </a:fillRef>
          <a:effectRef idx="1">
            <a:schemeClr val="accent1"/>
          </a:effectRef>
          <a:fontRef idx="minor">
            <a:schemeClr val="dk1"/>
          </a:fontRef>
        </p:style>
      </p:cxnSp>
      <p:sp>
        <p:nvSpPr>
          <p:cNvPr id="64" name="TextBox 63"/>
          <p:cNvSpPr txBox="1"/>
          <p:nvPr/>
        </p:nvSpPr>
        <p:spPr>
          <a:xfrm>
            <a:off x="8393933" y="3643320"/>
            <a:ext cx="312906" cy="246221"/>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zh-CN" altLang="en-US" sz="1000" dirty="0"/>
              <a:t>否</a:t>
            </a:r>
          </a:p>
        </p:txBody>
      </p:sp>
      <p:sp>
        <p:nvSpPr>
          <p:cNvPr id="65" name="流程图: 预定义过程 64"/>
          <p:cNvSpPr/>
          <p:nvPr/>
        </p:nvSpPr>
        <p:spPr>
          <a:xfrm>
            <a:off x="785786" y="2928940"/>
            <a:ext cx="2357422" cy="428628"/>
          </a:xfrm>
          <a:prstGeom prst="flowChartPredefinedProcess">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100" dirty="0">
                <a:solidFill>
                  <a:schemeClr val="tx1"/>
                </a:solidFill>
              </a:rPr>
              <a:t>继续分析</a:t>
            </a:r>
            <a:r>
              <a:rPr lang="en-US" altLang="zh-CN" sz="1100" dirty="0">
                <a:solidFill>
                  <a:schemeClr val="tx1"/>
                </a:solidFill>
              </a:rPr>
              <a:t>main/event/kernel log</a:t>
            </a:r>
            <a:endParaRPr lang="zh-CN" altLang="en-US" sz="1100" dirty="0">
              <a:solidFill>
                <a:schemeClr val="tx1"/>
              </a:solidFill>
            </a:endParaRPr>
          </a:p>
        </p:txBody>
      </p:sp>
    </p:spTree>
    <p:extLst>
      <p:ext uri="{BB962C8B-B14F-4D97-AF65-F5344CB8AC3E}">
        <p14:creationId xmlns:p14="http://schemas.microsoft.com/office/powerpoint/2010/main" val="3153353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16304" y="171197"/>
            <a:ext cx="5684456" cy="185976"/>
          </a:xfrm>
        </p:spPr>
        <p:txBody>
          <a:bodyPr/>
          <a:lstStyle/>
          <a:p>
            <a:pPr algn="l">
              <a:defRPr/>
            </a:pPr>
            <a:r>
              <a:rPr lang="zh-CN" altLang="en-US" sz="1600" b="1" dirty="0">
                <a:latin typeface="微软雅黑" pitchFamily="34" charset="-122"/>
                <a:ea typeface="微软雅黑" pitchFamily="34" charset="-122"/>
              </a:rPr>
              <a:t>第一轮修改分析思路：</a:t>
            </a:r>
            <a:r>
              <a:rPr lang="en-US" altLang="zh-CN" sz="1600" b="1" dirty="0">
                <a:latin typeface="微软雅黑" pitchFamily="34" charset="-122"/>
                <a:ea typeface="微软雅黑" pitchFamily="34" charset="-122"/>
              </a:rPr>
              <a:t>ANR</a:t>
            </a:r>
            <a:r>
              <a:rPr lang="zh-CN" altLang="en-US" sz="1600" b="1" dirty="0">
                <a:latin typeface="微软雅黑" pitchFamily="34" charset="-122"/>
                <a:ea typeface="微软雅黑" pitchFamily="34" charset="-122"/>
              </a:rPr>
              <a:t>问题类型整理</a:t>
            </a:r>
          </a:p>
        </p:txBody>
      </p:sp>
      <p:sp>
        <p:nvSpPr>
          <p:cNvPr id="3" name="文本框 2"/>
          <p:cNvSpPr txBox="1"/>
          <p:nvPr/>
        </p:nvSpPr>
        <p:spPr>
          <a:xfrm>
            <a:off x="303363" y="471895"/>
            <a:ext cx="8840638" cy="3145476"/>
          </a:xfrm>
          <a:prstGeom prst="rect">
            <a:avLst/>
          </a:prstGeom>
          <a:noFill/>
        </p:spPr>
        <p:txBody>
          <a:bodyPr wrap="square" rtlCol="0">
            <a:spAutoFit/>
          </a:bodyPr>
          <a:lstStyle/>
          <a:p>
            <a:pPr marL="306141" indent="-306141" defTabSz="816376">
              <a:lnSpc>
                <a:spcPct val="150000"/>
              </a:lnSpc>
              <a:spcBef>
                <a:spcPct val="20000"/>
              </a:spcBef>
              <a:buFont typeface="Arial" pitchFamily="34" charset="0"/>
              <a:buChar char="•"/>
            </a:pPr>
            <a:r>
              <a:rPr lang="zh-CN" altLang="en-US" sz="1400" dirty="0">
                <a:latin typeface="微软雅黑" pitchFamily="34" charset="-122"/>
                <a:ea typeface="微软雅黑" pitchFamily="34" charset="-122"/>
              </a:rPr>
              <a:t>类型</a:t>
            </a:r>
            <a:r>
              <a:rPr lang="en-US" altLang="zh-CN" sz="1400" dirty="0">
                <a:latin typeface="微软雅黑" pitchFamily="34" charset="-122"/>
                <a:ea typeface="微软雅黑" pitchFamily="34" charset="-122"/>
              </a:rPr>
              <a:t>1</a:t>
            </a:r>
            <a:r>
              <a:rPr lang="zh-CN" altLang="en-US" sz="1400" dirty="0">
                <a:latin typeface="微软雅黑" pitchFamily="34" charset="-122"/>
                <a:ea typeface="微软雅黑" pitchFamily="34" charset="-122"/>
              </a:rPr>
              <a:t>：</a:t>
            </a:r>
            <a:r>
              <a:rPr lang="en-US" altLang="en-US" sz="1400" dirty="0">
                <a:latin typeface="微软雅黑" pitchFamily="34" charset="-122"/>
                <a:ea typeface="微软雅黑" pitchFamily="34" charset="-122"/>
              </a:rPr>
              <a:t>Service</a:t>
            </a:r>
            <a:r>
              <a:rPr lang="zh-CN" altLang="en-US" sz="1400" dirty="0">
                <a:latin typeface="微软雅黑" pitchFamily="34" charset="-122"/>
                <a:ea typeface="微软雅黑" pitchFamily="34" charset="-122"/>
              </a:rPr>
              <a:t>处理超时</a:t>
            </a:r>
          </a:p>
          <a:p>
            <a:pPr marL="663306" lvl="1" indent="-255118" defTabSz="816376">
              <a:lnSpc>
                <a:spcPct val="150000"/>
              </a:lnSpc>
              <a:spcBef>
                <a:spcPct val="20000"/>
              </a:spcBef>
              <a:buSzPct val="100000"/>
              <a:buFont typeface="Arial" pitchFamily="34" charset="0"/>
              <a:buChar char="–"/>
            </a:pPr>
            <a:r>
              <a:rPr lang="en-US" altLang="zh-CN" sz="1200" dirty="0">
                <a:latin typeface="微软雅黑" pitchFamily="34" charset="-122"/>
                <a:ea typeface="微软雅黑" pitchFamily="34" charset="-122"/>
              </a:rPr>
              <a:t>Service</a:t>
            </a:r>
            <a:r>
              <a:rPr lang="zh-CN" altLang="en-US" sz="1200" dirty="0">
                <a:latin typeface="微软雅黑" pitchFamily="34" charset="-122"/>
                <a:ea typeface="微软雅黑" pitchFamily="34" charset="-122"/>
              </a:rPr>
              <a:t>运行在应用程序的主线程，如果</a:t>
            </a:r>
            <a:r>
              <a:rPr lang="en-US" altLang="zh-CN" sz="1200" dirty="0">
                <a:latin typeface="微软雅黑" pitchFamily="34" charset="-122"/>
                <a:ea typeface="微软雅黑" pitchFamily="34" charset="-122"/>
              </a:rPr>
              <a:t>Service</a:t>
            </a:r>
            <a:r>
              <a:rPr lang="zh-CN" altLang="en-US" sz="1200" dirty="0">
                <a:latin typeface="微软雅黑" pitchFamily="34" charset="-122"/>
                <a:ea typeface="微软雅黑" pitchFamily="34" charset="-122"/>
              </a:rPr>
              <a:t>的执行时间超过</a:t>
            </a:r>
            <a:r>
              <a:rPr lang="en-US" altLang="zh-CN" sz="1200" dirty="0">
                <a:latin typeface="微软雅黑" pitchFamily="34" charset="-122"/>
                <a:ea typeface="微软雅黑" pitchFamily="34" charset="-122"/>
              </a:rPr>
              <a:t>20</a:t>
            </a:r>
            <a:r>
              <a:rPr lang="zh-CN" altLang="en-US" sz="1200" dirty="0">
                <a:latin typeface="微软雅黑" pitchFamily="34" charset="-122"/>
                <a:ea typeface="微软雅黑" pitchFamily="34" charset="-122"/>
              </a:rPr>
              <a:t>秒，则会引发</a:t>
            </a:r>
            <a:r>
              <a:rPr lang="en-US" altLang="zh-CN" sz="1200" dirty="0">
                <a:latin typeface="微软雅黑" pitchFamily="34" charset="-122"/>
                <a:ea typeface="微软雅黑" pitchFamily="34" charset="-122"/>
              </a:rPr>
              <a:t>ANR</a:t>
            </a:r>
            <a:r>
              <a:rPr lang="zh-CN" altLang="en-US" sz="1200" dirty="0">
                <a:latin typeface="微软雅黑" pitchFamily="34" charset="-122"/>
                <a:ea typeface="微软雅黑" pitchFamily="34" charset="-122"/>
              </a:rPr>
              <a:t>。</a:t>
            </a:r>
          </a:p>
          <a:p>
            <a:pPr marL="663306" lvl="1" indent="-255118" defTabSz="816376">
              <a:lnSpc>
                <a:spcPct val="150000"/>
              </a:lnSpc>
              <a:spcBef>
                <a:spcPct val="20000"/>
              </a:spcBef>
              <a:buSzPct val="100000"/>
              <a:buFont typeface="Arial" pitchFamily="34" charset="0"/>
              <a:buChar char="–"/>
            </a:pPr>
            <a:r>
              <a:rPr lang="en-US" altLang="zh-CN" sz="1200" dirty="0">
                <a:latin typeface="微软雅黑" pitchFamily="34" charset="-122"/>
                <a:ea typeface="微软雅黑" pitchFamily="34" charset="-122"/>
              </a:rPr>
              <a:t>1</a:t>
            </a:r>
            <a:r>
              <a:rPr lang="zh-CN" altLang="en-US" sz="1200" dirty="0">
                <a:latin typeface="微软雅黑" pitchFamily="34" charset="-122"/>
                <a:ea typeface="微软雅黑" pitchFamily="34" charset="-122"/>
              </a:rPr>
              <a:t>）一般先排查一下在</a:t>
            </a:r>
            <a:r>
              <a:rPr lang="en-US" altLang="zh-CN" sz="1200" dirty="0">
                <a:latin typeface="微软雅黑" pitchFamily="34" charset="-122"/>
                <a:ea typeface="微软雅黑" pitchFamily="34" charset="-122"/>
              </a:rPr>
              <a:t>Service</a:t>
            </a:r>
            <a:r>
              <a:rPr lang="zh-CN" altLang="en-US" sz="1200" dirty="0">
                <a:latin typeface="微软雅黑" pitchFamily="34" charset="-122"/>
                <a:ea typeface="微软雅黑" pitchFamily="34" charset="-122"/>
              </a:rPr>
              <a:t>的生命周期函数中</a:t>
            </a:r>
            <a:r>
              <a:rPr lang="en-US" altLang="zh-CN" sz="1200" dirty="0">
                <a:latin typeface="微软雅黑" pitchFamily="34" charset="-122"/>
                <a:ea typeface="微软雅黑" pitchFamily="34" charset="-122"/>
              </a:rPr>
              <a:t>(</a:t>
            </a:r>
            <a:r>
              <a:rPr lang="en-US" altLang="zh-CN" sz="1200" dirty="0" err="1">
                <a:latin typeface="微软雅黑" pitchFamily="34" charset="-122"/>
                <a:ea typeface="微软雅黑" pitchFamily="34" charset="-122"/>
              </a:rPr>
              <a:t>onCreate</a:t>
            </a: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onStartCommand</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等</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有没有做耗时的操作，譬如复杂的运算、</a:t>
            </a:r>
            <a:r>
              <a:rPr lang="en-US" altLang="zh-CN" sz="1200" dirty="0">
                <a:latin typeface="微软雅黑" pitchFamily="34" charset="-122"/>
                <a:ea typeface="微软雅黑" pitchFamily="34" charset="-122"/>
              </a:rPr>
              <a:t>IO</a:t>
            </a:r>
            <a:r>
              <a:rPr lang="zh-CN" altLang="en-US" sz="1200" dirty="0">
                <a:latin typeface="微软雅黑" pitchFamily="34" charset="-122"/>
                <a:ea typeface="微软雅黑" pitchFamily="34" charset="-122"/>
              </a:rPr>
              <a:t>操作等。</a:t>
            </a:r>
            <a:endParaRPr lang="en-US" altLang="zh-CN" sz="1200" dirty="0">
              <a:latin typeface="微软雅黑" pitchFamily="34" charset="-122"/>
              <a:ea typeface="微软雅黑" pitchFamily="34" charset="-122"/>
            </a:endParaRPr>
          </a:p>
          <a:p>
            <a:pPr marL="663306" lvl="1" indent="-255118" defTabSz="816376">
              <a:lnSpc>
                <a:spcPct val="150000"/>
              </a:lnSpc>
              <a:spcBef>
                <a:spcPct val="20000"/>
              </a:spcBef>
              <a:buSzPct val="100000"/>
              <a:buFont typeface="Arial" pitchFamily="34" charset="0"/>
              <a:buChar char="–"/>
            </a:pPr>
            <a:r>
              <a:rPr lang="en-US" altLang="zh-CN" sz="1200" dirty="0">
                <a:latin typeface="微软雅黑" pitchFamily="34" charset="-122"/>
                <a:ea typeface="微软雅黑" pitchFamily="34" charset="-122"/>
              </a:rPr>
              <a:t>2</a:t>
            </a:r>
            <a:r>
              <a:rPr lang="zh-CN" altLang="en-US" sz="1200" dirty="0">
                <a:latin typeface="微软雅黑" pitchFamily="34" charset="-122"/>
                <a:ea typeface="微软雅黑" pitchFamily="34" charset="-122"/>
              </a:rPr>
              <a:t>）如果应用程序的代码逻辑查不出问题，就需要深入检查当前系统的状态：</a:t>
            </a:r>
            <a:r>
              <a:rPr lang="en-US" altLang="zh-CN" sz="1200" dirty="0">
                <a:latin typeface="微软雅黑" pitchFamily="34" charset="-122"/>
                <a:ea typeface="微软雅黑" pitchFamily="34" charset="-122"/>
              </a:rPr>
              <a:t>CPU</a:t>
            </a:r>
            <a:r>
              <a:rPr lang="zh-CN" altLang="en-US" sz="1200" dirty="0">
                <a:latin typeface="微软雅黑" pitchFamily="34" charset="-122"/>
                <a:ea typeface="微软雅黑" pitchFamily="34" charset="-122"/>
              </a:rPr>
              <a:t>的使用情况、系统服务的状态等，判断当时发生</a:t>
            </a:r>
            <a:r>
              <a:rPr lang="en-US" altLang="zh-CN" sz="1200" dirty="0">
                <a:latin typeface="微软雅黑" pitchFamily="34" charset="-122"/>
                <a:ea typeface="微软雅黑" pitchFamily="34" charset="-122"/>
              </a:rPr>
              <a:t>ANR</a:t>
            </a:r>
            <a:r>
              <a:rPr lang="zh-CN" altLang="en-US" sz="1200" dirty="0">
                <a:latin typeface="微软雅黑" pitchFamily="34" charset="-122"/>
                <a:ea typeface="微软雅黑" pitchFamily="34" charset="-122"/>
              </a:rPr>
              <a:t>进程是否受到系统运行异常的影响。</a:t>
            </a:r>
            <a:endParaRPr lang="en-US" altLang="zh-CN" sz="1200" dirty="0">
              <a:latin typeface="微软雅黑" pitchFamily="34" charset="-122"/>
              <a:ea typeface="微软雅黑" pitchFamily="34" charset="-122"/>
            </a:endParaRPr>
          </a:p>
          <a:p>
            <a:pPr marL="408188" lvl="1" defTabSz="816376">
              <a:lnSpc>
                <a:spcPct val="150000"/>
              </a:lnSpc>
              <a:spcBef>
                <a:spcPct val="20000"/>
              </a:spcBef>
              <a:buSzPct val="100000"/>
            </a:pPr>
            <a:endParaRPr lang="en-US" altLang="zh-CN" sz="1200" dirty="0">
              <a:latin typeface="微软雅黑" pitchFamily="34" charset="-122"/>
              <a:ea typeface="微软雅黑" pitchFamily="34" charset="-122"/>
            </a:endParaRPr>
          </a:p>
          <a:p>
            <a:pPr marL="306141" indent="-306141" defTabSz="816376">
              <a:lnSpc>
                <a:spcPct val="150000"/>
              </a:lnSpc>
              <a:spcBef>
                <a:spcPct val="20000"/>
              </a:spcBef>
              <a:buFont typeface="Arial" pitchFamily="34" charset="0"/>
              <a:buChar char="•"/>
            </a:pPr>
            <a:r>
              <a:rPr lang="zh-CN" altLang="en-US" sz="1400" dirty="0">
                <a:latin typeface="微软雅黑" pitchFamily="34" charset="-122"/>
                <a:ea typeface="微软雅黑" pitchFamily="34" charset="-122"/>
              </a:rPr>
              <a:t>类型</a:t>
            </a:r>
            <a:r>
              <a:rPr lang="en-US" altLang="zh-CN" sz="1400" dirty="0">
                <a:latin typeface="微软雅黑" pitchFamily="34" charset="-122"/>
                <a:ea typeface="微软雅黑" pitchFamily="34" charset="-122"/>
              </a:rPr>
              <a:t>2</a:t>
            </a:r>
            <a:r>
              <a:rPr lang="zh-CN" altLang="en-US" sz="1400" dirty="0">
                <a:latin typeface="微软雅黑" pitchFamily="34" charset="-122"/>
                <a:ea typeface="微软雅黑" pitchFamily="34" charset="-122"/>
              </a:rPr>
              <a:t>：</a:t>
            </a:r>
            <a:r>
              <a:rPr lang="en-US" altLang="zh-CN" sz="1400" dirty="0">
                <a:latin typeface="微软雅黑" pitchFamily="34" charset="-122"/>
                <a:ea typeface="微软雅黑" pitchFamily="34" charset="-122"/>
              </a:rPr>
              <a:t>Broadcast</a:t>
            </a:r>
            <a:r>
              <a:rPr lang="zh-CN" altLang="zh-CN" sz="1400" dirty="0">
                <a:latin typeface="微软雅黑" pitchFamily="34" charset="-122"/>
                <a:ea typeface="微软雅黑" pitchFamily="34" charset="-122"/>
              </a:rPr>
              <a:t>处理超时</a:t>
            </a:r>
            <a:endParaRPr lang="zh-CN" altLang="en-US" sz="1400"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           </a:t>
            </a:r>
            <a:r>
              <a:rPr lang="x-none" altLang="zh-CN" sz="1200" dirty="0">
                <a:latin typeface="微软雅黑" pitchFamily="34" charset="-122"/>
                <a:ea typeface="微软雅黑" pitchFamily="34" charset="-122"/>
              </a:rPr>
              <a:t>应用程序可以注册广播接收器，实现BroadcastReceiver.onReceive()方法来完成对广播的处理。</a:t>
            </a:r>
            <a:endParaRPr lang="en-US" altLang="zh-CN" sz="1200"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         </a:t>
            </a:r>
            <a:r>
              <a:rPr lang="x-none" altLang="zh-CN" sz="1200" dirty="0">
                <a:latin typeface="微软雅黑" pitchFamily="34" charset="-122"/>
                <a:ea typeface="微软雅黑" pitchFamily="34" charset="-122"/>
              </a:rPr>
              <a:t> 通常，这个方法是在主</a:t>
            </a:r>
            <a:r>
              <a:rPr lang="en-US" altLang="zh-CN" sz="1200" dirty="0">
                <a:latin typeface="微软雅黑" pitchFamily="34" charset="-122"/>
                <a:ea typeface="微软雅黑" pitchFamily="34" charset="-122"/>
              </a:rPr>
              <a:t> </a:t>
            </a:r>
            <a:r>
              <a:rPr lang="x-none" altLang="zh-CN" sz="1200" dirty="0">
                <a:latin typeface="微软雅黑" pitchFamily="34" charset="-122"/>
                <a:ea typeface="微软雅黑" pitchFamily="34" charset="-122"/>
              </a:rPr>
              <a:t>线程执行的，Android限定它执行时间不能超过10秒，否则，就会引发ANR。</a:t>
            </a:r>
            <a:endParaRPr lang="zh-CN" altLang="zh-CN" sz="1200" dirty="0">
              <a:latin typeface="微软雅黑" pitchFamily="34" charset="-122"/>
              <a:ea typeface="微软雅黑" pitchFamily="34" charset="-122"/>
            </a:endParaRPr>
          </a:p>
          <a:p>
            <a:endParaRPr lang="zh-CN" altLang="en-US" sz="1200" dirty="0">
              <a:latin typeface="微软雅黑" pitchFamily="34" charset="-122"/>
              <a:ea typeface="微软雅黑" pitchFamily="34" charset="-122"/>
            </a:endParaRPr>
          </a:p>
        </p:txBody>
      </p:sp>
    </p:spTree>
    <p:extLst>
      <p:ext uri="{BB962C8B-B14F-4D97-AF65-F5344CB8AC3E}">
        <p14:creationId xmlns:p14="http://schemas.microsoft.com/office/powerpoint/2010/main" val="3153353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16304" y="171197"/>
            <a:ext cx="5684456" cy="185976"/>
          </a:xfrm>
        </p:spPr>
        <p:txBody>
          <a:bodyPr/>
          <a:lstStyle/>
          <a:p>
            <a:pPr algn="l">
              <a:defRPr/>
            </a:pPr>
            <a:r>
              <a:rPr lang="zh-CN" altLang="en-US" sz="1600" b="1" dirty="0">
                <a:latin typeface="微软雅黑" pitchFamily="34" charset="-122"/>
                <a:ea typeface="微软雅黑" pitchFamily="34" charset="-122"/>
              </a:rPr>
              <a:t>第一轮修改分析思路：</a:t>
            </a:r>
            <a:r>
              <a:rPr lang="en-US" altLang="zh-CN" sz="1600" b="1" dirty="0">
                <a:latin typeface="微软雅黑" pitchFamily="34" charset="-122"/>
                <a:ea typeface="微软雅黑" pitchFamily="34" charset="-122"/>
              </a:rPr>
              <a:t>ANR</a:t>
            </a:r>
            <a:r>
              <a:rPr lang="zh-CN" altLang="en-US" sz="1600" b="1" dirty="0">
                <a:latin typeface="微软雅黑" pitchFamily="34" charset="-122"/>
                <a:ea typeface="微软雅黑" pitchFamily="34" charset="-122"/>
              </a:rPr>
              <a:t>问题类型整理</a:t>
            </a:r>
          </a:p>
        </p:txBody>
      </p:sp>
      <p:sp>
        <p:nvSpPr>
          <p:cNvPr id="3" name="文本框 2"/>
          <p:cNvSpPr txBox="1"/>
          <p:nvPr/>
        </p:nvSpPr>
        <p:spPr>
          <a:xfrm>
            <a:off x="303363" y="491377"/>
            <a:ext cx="8840638" cy="3794885"/>
          </a:xfrm>
          <a:prstGeom prst="rect">
            <a:avLst/>
          </a:prstGeom>
          <a:noFill/>
        </p:spPr>
        <p:txBody>
          <a:bodyPr wrap="square" rtlCol="0">
            <a:spAutoFit/>
          </a:bodyPr>
          <a:lstStyle/>
          <a:p>
            <a:pPr marL="306141" indent="-306141" defTabSz="816376">
              <a:lnSpc>
                <a:spcPct val="150000"/>
              </a:lnSpc>
              <a:spcBef>
                <a:spcPct val="20000"/>
              </a:spcBef>
              <a:buFont typeface="Arial" pitchFamily="34" charset="0"/>
              <a:buChar char="•"/>
            </a:pPr>
            <a:r>
              <a:rPr lang="zh-CN" altLang="en-US" sz="1400" dirty="0">
                <a:latin typeface="微软雅黑" pitchFamily="34" charset="-122"/>
                <a:ea typeface="微软雅黑" pitchFamily="34" charset="-122"/>
              </a:rPr>
              <a:t>类型</a:t>
            </a:r>
            <a:r>
              <a:rPr lang="en-US" altLang="zh-CN" sz="1400" dirty="0">
                <a:latin typeface="微软雅黑" pitchFamily="34" charset="-122"/>
                <a:ea typeface="微软雅黑" pitchFamily="34" charset="-122"/>
              </a:rPr>
              <a:t>3</a:t>
            </a:r>
            <a:r>
              <a:rPr lang="zh-CN" altLang="en-US" sz="1400" dirty="0">
                <a:latin typeface="微软雅黑" pitchFamily="34" charset="-122"/>
                <a:ea typeface="微软雅黑" pitchFamily="34" charset="-122"/>
              </a:rPr>
              <a:t>： </a:t>
            </a:r>
            <a:r>
              <a:rPr lang="en-US" altLang="en-US" sz="1400" dirty="0">
                <a:latin typeface="微软雅黑" pitchFamily="34" charset="-122"/>
                <a:ea typeface="微软雅黑" pitchFamily="34" charset="-122"/>
              </a:rPr>
              <a:t>Input</a:t>
            </a:r>
            <a:r>
              <a:rPr lang="zh-CN" altLang="en-US" sz="1400" dirty="0">
                <a:latin typeface="微软雅黑" pitchFamily="34" charset="-122"/>
                <a:ea typeface="微软雅黑" pitchFamily="34" charset="-122"/>
              </a:rPr>
              <a:t>处理超时</a:t>
            </a:r>
          </a:p>
          <a:p>
            <a:pPr marL="663306" lvl="1" indent="-255118" defTabSz="816376">
              <a:lnSpc>
                <a:spcPct val="150000"/>
              </a:lnSpc>
              <a:spcBef>
                <a:spcPct val="20000"/>
              </a:spcBef>
              <a:buSzPct val="100000"/>
              <a:buFont typeface="Arial" pitchFamily="34" charset="0"/>
              <a:buChar char="–"/>
            </a:pPr>
            <a:r>
              <a:rPr lang="zh-CN" altLang="en-US" sz="1200" dirty="0">
                <a:latin typeface="微软雅黑" pitchFamily="34" charset="-122"/>
                <a:ea typeface="微软雅黑" pitchFamily="34" charset="-122"/>
              </a:rPr>
              <a:t>输入事件必须在</a:t>
            </a:r>
            <a:r>
              <a:rPr lang="en-US" altLang="zh-CN" sz="1200" dirty="0">
                <a:latin typeface="微软雅黑" pitchFamily="34" charset="-122"/>
                <a:ea typeface="微软雅黑" pitchFamily="34" charset="-122"/>
              </a:rPr>
              <a:t>5</a:t>
            </a:r>
            <a:r>
              <a:rPr lang="zh-CN" altLang="en-US" sz="1200" dirty="0">
                <a:latin typeface="微软雅黑" pitchFamily="34" charset="-122"/>
                <a:ea typeface="微软雅黑" pitchFamily="34" charset="-122"/>
              </a:rPr>
              <a:t>秒内处理完毕。在派发一个输入事件时，会判断当前输入事件是否需要等待，如果需要等待，则判断是否等待已经超时，超时就说明发生了</a:t>
            </a:r>
            <a:r>
              <a:rPr lang="en-US" altLang="zh-CN" sz="1200" dirty="0">
                <a:latin typeface="微软雅黑" pitchFamily="34" charset="-122"/>
                <a:ea typeface="微软雅黑" pitchFamily="34" charset="-122"/>
              </a:rPr>
              <a:t>ANR</a:t>
            </a:r>
            <a:r>
              <a:rPr lang="zh-CN" altLang="en-US" sz="1200" dirty="0">
                <a:latin typeface="微软雅黑" pitchFamily="34" charset="-122"/>
                <a:ea typeface="微软雅黑" pitchFamily="34" charset="-122"/>
              </a:rPr>
              <a:t>。</a:t>
            </a:r>
          </a:p>
          <a:p>
            <a:pPr marL="663306" lvl="1" indent="-255118" defTabSz="816376">
              <a:lnSpc>
                <a:spcPct val="150000"/>
              </a:lnSpc>
              <a:spcBef>
                <a:spcPct val="20000"/>
              </a:spcBef>
              <a:buSzPct val="100000"/>
              <a:buFont typeface="Arial" pitchFamily="34" charset="0"/>
              <a:buChar char="–"/>
            </a:pPr>
            <a:r>
              <a:rPr lang="en-US" altLang="zh-CN" sz="1200" dirty="0">
                <a:latin typeface="微软雅黑" pitchFamily="34" charset="-122"/>
                <a:ea typeface="微软雅黑" pitchFamily="34" charset="-122"/>
              </a:rPr>
              <a:t>Input</a:t>
            </a:r>
            <a:r>
              <a:rPr lang="zh-CN" altLang="en-US" sz="1200" dirty="0">
                <a:latin typeface="微软雅黑" pitchFamily="34" charset="-122"/>
                <a:ea typeface="微软雅黑" pitchFamily="34" charset="-122"/>
              </a:rPr>
              <a:t>超时是我们遇到次数占比较多的。</a:t>
            </a:r>
            <a:endParaRPr lang="en-US" altLang="zh-CN" sz="1200" dirty="0">
              <a:latin typeface="微软雅黑" pitchFamily="34" charset="-122"/>
              <a:ea typeface="微软雅黑" pitchFamily="34" charset="-122"/>
            </a:endParaRPr>
          </a:p>
          <a:p>
            <a:pPr marL="663306" lvl="1" indent="-255118" defTabSz="816376">
              <a:lnSpc>
                <a:spcPct val="150000"/>
              </a:lnSpc>
              <a:spcBef>
                <a:spcPct val="20000"/>
              </a:spcBef>
              <a:buSzPct val="100000"/>
              <a:buFont typeface="Arial" pitchFamily="34" charset="0"/>
              <a:buChar char="–"/>
            </a:pPr>
            <a:r>
              <a:rPr lang="zh-CN" altLang="en-US" sz="1200" dirty="0">
                <a:latin typeface="微软雅黑" pitchFamily="34" charset="-122"/>
                <a:ea typeface="微软雅黑" pitchFamily="34" charset="-122"/>
              </a:rPr>
              <a:t>场景</a:t>
            </a:r>
            <a:r>
              <a:rPr lang="en-US" altLang="zh-CN" sz="1200" dirty="0">
                <a:latin typeface="微软雅黑" pitchFamily="34" charset="-122"/>
                <a:ea typeface="微软雅黑" pitchFamily="34" charset="-122"/>
              </a:rPr>
              <a:t>1: </a:t>
            </a:r>
            <a:r>
              <a:rPr lang="zh-CN" altLang="en-US" sz="1200" dirty="0">
                <a:latin typeface="微软雅黑" pitchFamily="34" charset="-122"/>
                <a:ea typeface="微软雅黑" pitchFamily="34" charset="-122"/>
              </a:rPr>
              <a:t>窗口处于</a:t>
            </a:r>
            <a:r>
              <a:rPr lang="en-US" altLang="zh-CN" sz="1200" dirty="0">
                <a:latin typeface="微软雅黑" pitchFamily="34" charset="-122"/>
                <a:ea typeface="微软雅黑" pitchFamily="34" charset="-122"/>
              </a:rPr>
              <a:t>paused</a:t>
            </a:r>
            <a:r>
              <a:rPr lang="zh-CN" altLang="en-US" sz="1200" dirty="0">
                <a:latin typeface="微软雅黑" pitchFamily="34" charset="-122"/>
                <a:ea typeface="微软雅黑" pitchFamily="34" charset="-122"/>
              </a:rPr>
              <a:t>状态，不能处理输入事件 </a:t>
            </a:r>
          </a:p>
          <a:p>
            <a:pPr marL="663306" lvl="1" indent="-255118" defTabSz="816376">
              <a:lnSpc>
                <a:spcPct val="150000"/>
              </a:lnSpc>
              <a:spcBef>
                <a:spcPct val="20000"/>
              </a:spcBef>
              <a:buSzPct val="100000"/>
            </a:pPr>
            <a:r>
              <a:rPr lang="en-US" altLang="zh-CN" sz="1200" dirty="0">
                <a:latin typeface="微软雅黑" pitchFamily="34" charset="-122"/>
                <a:ea typeface="微软雅黑" pitchFamily="34" charset="-122"/>
              </a:rPr>
              <a:t> </a:t>
            </a:r>
          </a:p>
          <a:p>
            <a:pPr marL="663306" lvl="1" indent="-255118" defTabSz="816376">
              <a:lnSpc>
                <a:spcPct val="150000"/>
              </a:lnSpc>
              <a:spcBef>
                <a:spcPct val="20000"/>
              </a:spcBef>
              <a:buSzPct val="100000"/>
              <a:buFont typeface="Arial" pitchFamily="34" charset="0"/>
              <a:buChar char="–"/>
            </a:pPr>
            <a:r>
              <a:rPr lang="zh-CN" altLang="en-US" sz="1200" dirty="0">
                <a:latin typeface="微软雅黑" pitchFamily="34" charset="-122"/>
                <a:ea typeface="微软雅黑" pitchFamily="34" charset="-122"/>
              </a:rPr>
              <a:t>场景</a:t>
            </a:r>
            <a:r>
              <a:rPr lang="en-US" altLang="zh-CN" sz="1200" dirty="0">
                <a:latin typeface="微软雅黑" pitchFamily="34" charset="-122"/>
                <a:ea typeface="微软雅黑" pitchFamily="34" charset="-122"/>
              </a:rPr>
              <a:t>2: </a:t>
            </a:r>
            <a:r>
              <a:rPr lang="zh-CN" altLang="en-US" sz="1200" dirty="0">
                <a:latin typeface="微软雅黑" pitchFamily="34" charset="-122"/>
                <a:ea typeface="微软雅黑" pitchFamily="34" charset="-122"/>
              </a:rPr>
              <a:t>窗口还未向</a:t>
            </a:r>
            <a:r>
              <a:rPr lang="en-US" altLang="zh-CN" sz="1200" dirty="0" err="1">
                <a:latin typeface="微软雅黑" pitchFamily="34" charset="-122"/>
                <a:ea typeface="微软雅黑" pitchFamily="34" charset="-122"/>
              </a:rPr>
              <a:t>InputDispatcher</a:t>
            </a:r>
            <a:r>
              <a:rPr lang="zh-CN" altLang="en-US" sz="1200" dirty="0">
                <a:latin typeface="微软雅黑" pitchFamily="34" charset="-122"/>
                <a:ea typeface="微软雅黑" pitchFamily="34" charset="-122"/>
              </a:rPr>
              <a:t>注册，无法将事件派发到窗口</a:t>
            </a:r>
          </a:p>
          <a:p>
            <a:pPr marL="663306" lvl="1" indent="-255118" defTabSz="816376">
              <a:lnSpc>
                <a:spcPct val="150000"/>
              </a:lnSpc>
              <a:spcBef>
                <a:spcPct val="20000"/>
              </a:spcBef>
              <a:buSzPct val="100000"/>
              <a:buFont typeface="Arial" pitchFamily="34" charset="0"/>
              <a:buChar char="–"/>
            </a:pPr>
            <a:endParaRPr lang="en-US" altLang="zh-CN" sz="1200" dirty="0">
              <a:latin typeface="微软雅黑" pitchFamily="34" charset="-122"/>
              <a:ea typeface="微软雅黑" pitchFamily="34" charset="-122"/>
            </a:endParaRPr>
          </a:p>
          <a:p>
            <a:pPr marL="663306" lvl="1" indent="-255118" defTabSz="816376">
              <a:lnSpc>
                <a:spcPct val="150000"/>
              </a:lnSpc>
              <a:spcBef>
                <a:spcPct val="20000"/>
              </a:spcBef>
              <a:buSzPct val="100000"/>
              <a:buFont typeface="Arial" pitchFamily="34" charset="0"/>
              <a:buChar char="–"/>
            </a:pPr>
            <a:endParaRPr lang="en-US" altLang="zh-CN" sz="1200" dirty="0">
              <a:latin typeface="微软雅黑" pitchFamily="34" charset="-122"/>
              <a:ea typeface="微软雅黑" pitchFamily="34" charset="-122"/>
            </a:endParaRPr>
          </a:p>
          <a:p>
            <a:pPr marL="663306" lvl="1" indent="-255118" defTabSz="816376">
              <a:lnSpc>
                <a:spcPct val="150000"/>
              </a:lnSpc>
              <a:spcBef>
                <a:spcPct val="20000"/>
              </a:spcBef>
              <a:buSzPct val="100000"/>
              <a:buFont typeface="Arial" pitchFamily="34" charset="0"/>
              <a:buChar char="–"/>
            </a:pPr>
            <a:r>
              <a:rPr lang="en-US" altLang="zh-CN" sz="1200" dirty="0">
                <a:latin typeface="微软雅黑" pitchFamily="34" charset="-122"/>
                <a:ea typeface="微软雅黑" pitchFamily="34" charset="-122"/>
              </a:rPr>
              <a:t> </a:t>
            </a:r>
            <a:r>
              <a:rPr lang="zh-CN" altLang="en-US" sz="1200" dirty="0">
                <a:latin typeface="微软雅黑" pitchFamily="34" charset="-122"/>
                <a:ea typeface="微软雅黑" pitchFamily="34" charset="-122"/>
              </a:rPr>
              <a:t>场景</a:t>
            </a:r>
            <a:r>
              <a:rPr lang="en-US" altLang="zh-CN" sz="1200" dirty="0">
                <a:latin typeface="微软雅黑" pitchFamily="34" charset="-122"/>
                <a:ea typeface="微软雅黑" pitchFamily="34" charset="-122"/>
              </a:rPr>
              <a:t>3: </a:t>
            </a:r>
            <a:r>
              <a:rPr lang="zh-CN" altLang="en-US" sz="1200" dirty="0">
                <a:latin typeface="微软雅黑" pitchFamily="34" charset="-122"/>
                <a:ea typeface="微软雅黑" pitchFamily="34" charset="-122"/>
              </a:rPr>
              <a:t>窗口和</a:t>
            </a:r>
            <a:r>
              <a:rPr lang="en-US" altLang="zh-CN" sz="1200" dirty="0" err="1">
                <a:latin typeface="微软雅黑" pitchFamily="34" charset="-122"/>
                <a:ea typeface="微软雅黑" pitchFamily="34" charset="-122"/>
              </a:rPr>
              <a:t>InputDispatcher</a:t>
            </a:r>
            <a:r>
              <a:rPr lang="zh-CN" altLang="en-US" sz="1200" dirty="0">
                <a:latin typeface="微软雅黑" pitchFamily="34" charset="-122"/>
                <a:ea typeface="微软雅黑" pitchFamily="34" charset="-122"/>
              </a:rPr>
              <a:t>的连接已经中断，即</a:t>
            </a:r>
            <a:r>
              <a:rPr lang="en-US" altLang="zh-CN" sz="1200" dirty="0" err="1">
                <a:latin typeface="微软雅黑" pitchFamily="34" charset="-122"/>
                <a:ea typeface="微软雅黑" pitchFamily="34" charset="-122"/>
              </a:rPr>
              <a:t>InputChannel</a:t>
            </a:r>
            <a:r>
              <a:rPr lang="zh-CN" altLang="en-US" sz="1200" dirty="0">
                <a:latin typeface="微软雅黑" pitchFamily="34" charset="-122"/>
                <a:ea typeface="微软雅黑" pitchFamily="34" charset="-122"/>
              </a:rPr>
              <a:t>不能正常工作</a:t>
            </a:r>
          </a:p>
          <a:p>
            <a:r>
              <a:rPr lang="en-US" dirty="0"/>
              <a:t> </a:t>
            </a:r>
            <a:endParaRPr lang="zh-CN" altLang="en-US" dirty="0"/>
          </a:p>
          <a:p>
            <a:pPr marL="663306" lvl="1" indent="-255118" defTabSz="816376">
              <a:lnSpc>
                <a:spcPct val="150000"/>
              </a:lnSpc>
              <a:spcBef>
                <a:spcPct val="20000"/>
              </a:spcBef>
              <a:buSzPct val="100000"/>
              <a:buFont typeface="Arial" pitchFamily="34" charset="0"/>
              <a:buChar char="–"/>
            </a:pPr>
            <a:endParaRPr lang="zh-CN" altLang="en-US" sz="1200" dirty="0">
              <a:latin typeface="微软雅黑" pitchFamily="34" charset="-122"/>
              <a:ea typeface="微软雅黑" pitchFamily="34" charset="-122"/>
            </a:endParaRPr>
          </a:p>
        </p:txBody>
      </p:sp>
      <p:sp>
        <p:nvSpPr>
          <p:cNvPr id="4" name="矩形 3"/>
          <p:cNvSpPr/>
          <p:nvPr/>
        </p:nvSpPr>
        <p:spPr>
          <a:xfrm>
            <a:off x="1071538" y="2071684"/>
            <a:ext cx="7429552" cy="285752"/>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marL="0" lvl="1"/>
            <a:r>
              <a:rPr lang="en-US" altLang="zh-CN" sz="1200" dirty="0">
                <a:latin typeface="微软雅黑" pitchFamily="34" charset="-122"/>
                <a:ea typeface="微软雅黑" pitchFamily="34" charset="-122"/>
              </a:rPr>
              <a:t>Waiting because the [</a:t>
            </a:r>
            <a:r>
              <a:rPr lang="en-US" altLang="zh-CN" sz="1200" dirty="0" err="1">
                <a:latin typeface="微软雅黑" pitchFamily="34" charset="-122"/>
                <a:ea typeface="微软雅黑" pitchFamily="34" charset="-122"/>
              </a:rPr>
              <a:t>targetType</a:t>
            </a:r>
            <a:r>
              <a:rPr lang="en-US" altLang="zh-CN" sz="1200" dirty="0">
                <a:latin typeface="微软雅黑" pitchFamily="34" charset="-122"/>
                <a:ea typeface="微软雅黑" pitchFamily="34" charset="-122"/>
              </a:rPr>
              <a:t>] window is paused</a:t>
            </a:r>
            <a:endParaRPr lang="zh-CN" altLang="en-US" sz="1200" dirty="0">
              <a:latin typeface="微软雅黑" pitchFamily="34" charset="-122"/>
              <a:ea typeface="微软雅黑" pitchFamily="34" charset="-122"/>
            </a:endParaRPr>
          </a:p>
        </p:txBody>
      </p:sp>
      <p:sp>
        <p:nvSpPr>
          <p:cNvPr id="5" name="矩形 4"/>
          <p:cNvSpPr/>
          <p:nvPr/>
        </p:nvSpPr>
        <p:spPr>
          <a:xfrm>
            <a:off x="1071538" y="2714626"/>
            <a:ext cx="7429552" cy="500066"/>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marL="0" lvl="1" indent="-255118">
              <a:lnSpc>
                <a:spcPct val="150000"/>
              </a:lnSpc>
              <a:spcBef>
                <a:spcPct val="20000"/>
              </a:spcBef>
              <a:buSzPct val="100000"/>
            </a:pPr>
            <a:r>
              <a:rPr lang="en-US" altLang="zh-CN" sz="1200" dirty="0">
                <a:latin typeface="微软雅黑" pitchFamily="34" charset="-122"/>
                <a:ea typeface="微软雅黑" pitchFamily="34" charset="-122"/>
              </a:rPr>
              <a:t>Waiting because the [</a:t>
            </a:r>
            <a:r>
              <a:rPr lang="en-US" altLang="zh-CN" sz="1200" dirty="0" err="1">
                <a:latin typeface="微软雅黑" pitchFamily="34" charset="-122"/>
                <a:ea typeface="微软雅黑" pitchFamily="34" charset="-122"/>
              </a:rPr>
              <a:t>targetType</a:t>
            </a:r>
            <a:r>
              <a:rPr lang="en-US" altLang="zh-CN" sz="1200" dirty="0">
                <a:latin typeface="微软雅黑" pitchFamily="34" charset="-122"/>
                <a:ea typeface="微软雅黑" pitchFamily="34" charset="-122"/>
              </a:rPr>
              <a:t>] window’s input channel is not registered with the input dispatcher. The window may be in the process of being removed.</a:t>
            </a:r>
            <a:endParaRPr lang="zh-CN" altLang="en-US" sz="1200" dirty="0">
              <a:latin typeface="微软雅黑" pitchFamily="34" charset="-122"/>
              <a:ea typeface="微软雅黑" pitchFamily="34" charset="-122"/>
            </a:endParaRPr>
          </a:p>
        </p:txBody>
      </p:sp>
      <p:sp>
        <p:nvSpPr>
          <p:cNvPr id="6" name="矩形 5"/>
          <p:cNvSpPr/>
          <p:nvPr/>
        </p:nvSpPr>
        <p:spPr>
          <a:xfrm>
            <a:off x="1071538" y="3643320"/>
            <a:ext cx="7429552" cy="500066"/>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marL="0" lvl="1" indent="-255118">
              <a:lnSpc>
                <a:spcPct val="150000"/>
              </a:lnSpc>
              <a:spcBef>
                <a:spcPct val="20000"/>
              </a:spcBef>
              <a:buSzPct val="100000"/>
            </a:pPr>
            <a:r>
              <a:rPr lang="en-US" altLang="zh-CN" sz="1200" dirty="0">
                <a:latin typeface="微软雅黑" pitchFamily="34" charset="-122"/>
                <a:ea typeface="微软雅黑" pitchFamily="34" charset="-122"/>
              </a:rPr>
              <a:t>Waiting because the [</a:t>
            </a:r>
            <a:r>
              <a:rPr lang="en-US" altLang="zh-CN" sz="1200" dirty="0" err="1">
                <a:latin typeface="微软雅黑" pitchFamily="34" charset="-122"/>
                <a:ea typeface="微软雅黑" pitchFamily="34" charset="-122"/>
              </a:rPr>
              <a:t>targetType</a:t>
            </a:r>
            <a:r>
              <a:rPr lang="en-US" altLang="zh-CN" sz="1200" dirty="0">
                <a:latin typeface="微软雅黑" pitchFamily="34" charset="-122"/>
                <a:ea typeface="微软雅黑" pitchFamily="34" charset="-122"/>
              </a:rPr>
              <a:t>] window’s input connection is [status]. The window may be in the process of being removed</a:t>
            </a:r>
            <a:endParaRPr lang="zh-CN" altLang="en-US" sz="1200" dirty="0">
              <a:latin typeface="微软雅黑" pitchFamily="34" charset="-122"/>
              <a:ea typeface="微软雅黑" pitchFamily="34" charset="-122"/>
            </a:endParaRPr>
          </a:p>
        </p:txBody>
      </p:sp>
    </p:spTree>
    <p:extLst>
      <p:ext uri="{BB962C8B-B14F-4D97-AF65-F5344CB8AC3E}">
        <p14:creationId xmlns:p14="http://schemas.microsoft.com/office/powerpoint/2010/main" val="3153353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16304" y="171197"/>
            <a:ext cx="5684456" cy="185976"/>
          </a:xfrm>
        </p:spPr>
        <p:txBody>
          <a:bodyPr/>
          <a:lstStyle/>
          <a:p>
            <a:pPr algn="l">
              <a:defRPr/>
            </a:pPr>
            <a:r>
              <a:rPr lang="zh-CN" altLang="en-US" sz="1600" b="1" dirty="0">
                <a:latin typeface="微软雅黑" pitchFamily="34" charset="-122"/>
                <a:ea typeface="微软雅黑" pitchFamily="34" charset="-122"/>
              </a:rPr>
              <a:t>第一轮修改分析思路：</a:t>
            </a:r>
            <a:r>
              <a:rPr lang="en-US" altLang="zh-CN" sz="1600" b="1" dirty="0">
                <a:latin typeface="微软雅黑" pitchFamily="34" charset="-122"/>
                <a:ea typeface="微软雅黑" pitchFamily="34" charset="-122"/>
              </a:rPr>
              <a:t>ANR</a:t>
            </a:r>
            <a:r>
              <a:rPr lang="zh-CN" altLang="en-US" sz="1600" b="1" dirty="0">
                <a:latin typeface="微软雅黑" pitchFamily="34" charset="-122"/>
                <a:ea typeface="微软雅黑" pitchFamily="34" charset="-122"/>
              </a:rPr>
              <a:t>问题类型整理（</a:t>
            </a:r>
            <a:r>
              <a:rPr lang="en-US" altLang="zh-CN" sz="1600" b="1" dirty="0">
                <a:latin typeface="微软雅黑" pitchFamily="34" charset="-122"/>
                <a:ea typeface="微软雅黑" pitchFamily="34" charset="-122"/>
              </a:rPr>
              <a:t>2</a:t>
            </a:r>
            <a:r>
              <a:rPr lang="zh-CN" altLang="en-US" sz="1600" b="1" dirty="0">
                <a:latin typeface="微软雅黑" pitchFamily="34" charset="-122"/>
                <a:ea typeface="微软雅黑" pitchFamily="34" charset="-122"/>
              </a:rPr>
              <a:t>）</a:t>
            </a:r>
          </a:p>
        </p:txBody>
      </p:sp>
      <p:sp>
        <p:nvSpPr>
          <p:cNvPr id="3" name="文本框 2"/>
          <p:cNvSpPr txBox="1"/>
          <p:nvPr/>
        </p:nvSpPr>
        <p:spPr>
          <a:xfrm>
            <a:off x="303363" y="491377"/>
            <a:ext cx="8626355" cy="3794885"/>
          </a:xfrm>
          <a:prstGeom prst="rect">
            <a:avLst/>
          </a:prstGeom>
          <a:noFill/>
        </p:spPr>
        <p:txBody>
          <a:bodyPr wrap="square" rtlCol="0">
            <a:spAutoFit/>
          </a:bodyPr>
          <a:lstStyle/>
          <a:p>
            <a:pPr marL="306141" indent="-306141" defTabSz="816376">
              <a:lnSpc>
                <a:spcPct val="150000"/>
              </a:lnSpc>
              <a:spcBef>
                <a:spcPct val="20000"/>
              </a:spcBef>
              <a:buFont typeface="Arial" pitchFamily="34" charset="0"/>
              <a:buChar char="•"/>
            </a:pPr>
            <a:r>
              <a:rPr lang="zh-CN" altLang="en-US" sz="1400" dirty="0">
                <a:latin typeface="微软雅黑" pitchFamily="34" charset="-122"/>
                <a:ea typeface="微软雅黑" pitchFamily="34" charset="-122"/>
              </a:rPr>
              <a:t>类型</a:t>
            </a:r>
            <a:r>
              <a:rPr lang="en-US" altLang="zh-CN" sz="1400" dirty="0">
                <a:latin typeface="微软雅黑" pitchFamily="34" charset="-122"/>
                <a:ea typeface="微软雅黑" pitchFamily="34" charset="-122"/>
              </a:rPr>
              <a:t>3</a:t>
            </a:r>
            <a:r>
              <a:rPr lang="zh-CN" altLang="en-US" sz="1400" dirty="0">
                <a:latin typeface="微软雅黑" pitchFamily="34" charset="-122"/>
                <a:ea typeface="微软雅黑" pitchFamily="34" charset="-122"/>
              </a:rPr>
              <a:t>： </a:t>
            </a:r>
            <a:r>
              <a:rPr lang="en-US" altLang="en-US" sz="1400" dirty="0">
                <a:latin typeface="微软雅黑" pitchFamily="34" charset="-122"/>
                <a:ea typeface="微软雅黑" pitchFamily="34" charset="-122"/>
              </a:rPr>
              <a:t>Input</a:t>
            </a:r>
            <a:r>
              <a:rPr lang="zh-CN" altLang="en-US" sz="1400" dirty="0">
                <a:latin typeface="微软雅黑" pitchFamily="34" charset="-122"/>
                <a:ea typeface="微软雅黑" pitchFamily="34" charset="-122"/>
              </a:rPr>
              <a:t>处理超时</a:t>
            </a:r>
          </a:p>
          <a:p>
            <a:pPr marL="663306" lvl="1" indent="-255118" defTabSz="816376">
              <a:lnSpc>
                <a:spcPct val="150000"/>
              </a:lnSpc>
              <a:spcBef>
                <a:spcPct val="20000"/>
              </a:spcBef>
              <a:buSzPct val="100000"/>
              <a:buFont typeface="Arial" pitchFamily="34" charset="0"/>
              <a:buChar char="–"/>
            </a:pPr>
            <a:r>
              <a:rPr lang="zh-CN" altLang="en-US" sz="1200" dirty="0">
                <a:latin typeface="微软雅黑" pitchFamily="34" charset="-122"/>
                <a:ea typeface="微软雅黑" pitchFamily="34" charset="-122"/>
              </a:rPr>
              <a:t>场景</a:t>
            </a:r>
            <a:r>
              <a:rPr lang="en-US" altLang="en-US" sz="1200" dirty="0">
                <a:latin typeface="微软雅黑" pitchFamily="34" charset="-122"/>
                <a:ea typeface="微软雅黑" pitchFamily="34" charset="-122"/>
              </a:rPr>
              <a:t>4: </a:t>
            </a:r>
            <a:r>
              <a:rPr lang="en-US" altLang="en-US" sz="1200" dirty="0" err="1">
                <a:latin typeface="微软雅黑" pitchFamily="34" charset="-122"/>
                <a:ea typeface="微软雅黑" pitchFamily="34" charset="-122"/>
              </a:rPr>
              <a:t>InputChannel</a:t>
            </a:r>
            <a:r>
              <a:rPr lang="zh-CN" altLang="en-US" sz="1200" dirty="0">
                <a:latin typeface="微软雅黑" pitchFamily="34" charset="-122"/>
                <a:ea typeface="微软雅黑" pitchFamily="34" charset="-122"/>
              </a:rPr>
              <a:t>已经饱和，不能再处理新的事件</a:t>
            </a:r>
          </a:p>
          <a:p>
            <a:pPr marL="663306" lvl="1" indent="-255118" defTabSz="816376">
              <a:lnSpc>
                <a:spcPct val="150000"/>
              </a:lnSpc>
              <a:spcBef>
                <a:spcPct val="20000"/>
              </a:spcBef>
              <a:buSzPct val="100000"/>
            </a:pPr>
            <a:r>
              <a:rPr lang="en-US" altLang="zh-CN" sz="1200" dirty="0">
                <a:latin typeface="微软雅黑" pitchFamily="34" charset="-122"/>
                <a:ea typeface="微软雅黑" pitchFamily="34" charset="-122"/>
              </a:rPr>
              <a:t> </a:t>
            </a:r>
          </a:p>
          <a:p>
            <a:pPr marL="663306" lvl="1" indent="-255118" defTabSz="816376">
              <a:lnSpc>
                <a:spcPct val="150000"/>
              </a:lnSpc>
              <a:spcBef>
                <a:spcPct val="20000"/>
              </a:spcBef>
              <a:buSzPct val="100000"/>
            </a:pPr>
            <a:endParaRPr lang="en-US" altLang="zh-CN" sz="1200" dirty="0">
              <a:latin typeface="微软雅黑" pitchFamily="34" charset="-122"/>
              <a:ea typeface="微软雅黑" pitchFamily="34" charset="-122"/>
            </a:endParaRPr>
          </a:p>
          <a:p>
            <a:pPr marL="663306" lvl="1" indent="-255118" defTabSz="816376">
              <a:lnSpc>
                <a:spcPct val="150000"/>
              </a:lnSpc>
              <a:spcBef>
                <a:spcPct val="20000"/>
              </a:spcBef>
              <a:buSzPct val="100000"/>
              <a:buFont typeface="Arial" pitchFamily="34" charset="0"/>
              <a:buChar char="–"/>
            </a:pPr>
            <a:r>
              <a:rPr lang="zh-CN" altLang="en-US" sz="1200" dirty="0">
                <a:latin typeface="微软雅黑" pitchFamily="34" charset="-122"/>
                <a:ea typeface="微软雅黑" pitchFamily="34" charset="-122"/>
              </a:rPr>
              <a:t>场景</a:t>
            </a:r>
            <a:r>
              <a:rPr lang="en-US" altLang="en-US" sz="1200" dirty="0">
                <a:latin typeface="微软雅黑" pitchFamily="34" charset="-122"/>
                <a:ea typeface="微软雅黑" pitchFamily="34" charset="-122"/>
              </a:rPr>
              <a:t>5: </a:t>
            </a:r>
            <a:r>
              <a:rPr lang="zh-CN" altLang="en-US" sz="1200" dirty="0">
                <a:latin typeface="微软雅黑" pitchFamily="34" charset="-122"/>
                <a:ea typeface="微软雅黑" pitchFamily="34" charset="-122"/>
              </a:rPr>
              <a:t>对于按键类型</a:t>
            </a:r>
            <a:r>
              <a:rPr lang="en-US" altLang="en-US" sz="1200" dirty="0">
                <a:latin typeface="微软雅黑" pitchFamily="34" charset="-122"/>
                <a:ea typeface="微软雅黑" pitchFamily="34" charset="-122"/>
              </a:rPr>
              <a:t>(</a:t>
            </a:r>
            <a:r>
              <a:rPr lang="en-US" altLang="en-US" sz="1200" dirty="0" err="1">
                <a:latin typeface="微软雅黑" pitchFamily="34" charset="-122"/>
                <a:ea typeface="微软雅黑" pitchFamily="34" charset="-122"/>
              </a:rPr>
              <a:t>KeyEvent</a:t>
            </a:r>
            <a:r>
              <a:rPr lang="en-US" altLang="en-US"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的输入事件，需要等待上一个事件处理完毕</a:t>
            </a:r>
          </a:p>
          <a:p>
            <a:pPr marL="663306" lvl="1" indent="-255118" defTabSz="816376">
              <a:lnSpc>
                <a:spcPct val="150000"/>
              </a:lnSpc>
              <a:spcBef>
                <a:spcPct val="20000"/>
              </a:spcBef>
              <a:buSzPct val="100000"/>
              <a:buFont typeface="Arial" pitchFamily="34" charset="0"/>
              <a:buChar char="–"/>
            </a:pPr>
            <a:endParaRPr lang="zh-CN" altLang="en-US" sz="1200" dirty="0">
              <a:latin typeface="微软雅黑" pitchFamily="34" charset="-122"/>
              <a:ea typeface="微软雅黑" pitchFamily="34" charset="-122"/>
            </a:endParaRPr>
          </a:p>
          <a:p>
            <a:pPr marL="663306" lvl="1" indent="-255118" defTabSz="816376">
              <a:lnSpc>
                <a:spcPct val="150000"/>
              </a:lnSpc>
              <a:spcBef>
                <a:spcPct val="20000"/>
              </a:spcBef>
              <a:buSzPct val="100000"/>
              <a:buFont typeface="Arial" pitchFamily="34" charset="0"/>
              <a:buChar char="–"/>
            </a:pPr>
            <a:endParaRPr lang="en-US" altLang="zh-CN" sz="1200" dirty="0">
              <a:latin typeface="微软雅黑" pitchFamily="34" charset="-122"/>
              <a:ea typeface="微软雅黑" pitchFamily="34" charset="-122"/>
            </a:endParaRPr>
          </a:p>
          <a:p>
            <a:pPr marL="663306" lvl="1" indent="-255118" defTabSz="816376">
              <a:lnSpc>
                <a:spcPct val="150000"/>
              </a:lnSpc>
              <a:spcBef>
                <a:spcPct val="20000"/>
              </a:spcBef>
              <a:buSzPct val="100000"/>
              <a:buFont typeface="Arial" pitchFamily="34" charset="0"/>
              <a:buChar char="–"/>
            </a:pPr>
            <a:endParaRPr lang="en-US" altLang="zh-CN" sz="1200" dirty="0">
              <a:latin typeface="微软雅黑" pitchFamily="34" charset="-122"/>
              <a:ea typeface="微软雅黑" pitchFamily="34" charset="-122"/>
            </a:endParaRPr>
          </a:p>
          <a:p>
            <a:pPr marL="663306" lvl="1" indent="-255118" defTabSz="816376">
              <a:lnSpc>
                <a:spcPct val="150000"/>
              </a:lnSpc>
              <a:spcBef>
                <a:spcPct val="20000"/>
              </a:spcBef>
              <a:buSzPct val="100000"/>
              <a:buFont typeface="Arial" pitchFamily="34" charset="0"/>
              <a:buChar char="–"/>
            </a:pPr>
            <a:r>
              <a:rPr lang="en-US" altLang="zh-CN" sz="1200" dirty="0">
                <a:latin typeface="微软雅黑" pitchFamily="34" charset="-122"/>
                <a:ea typeface="微软雅黑" pitchFamily="34" charset="-122"/>
              </a:rPr>
              <a:t> </a:t>
            </a:r>
            <a:r>
              <a:rPr lang="zh-CN" altLang="en-US" sz="1200" dirty="0">
                <a:latin typeface="微软雅黑" pitchFamily="34" charset="-122"/>
                <a:ea typeface="微软雅黑" pitchFamily="34" charset="-122"/>
              </a:rPr>
              <a:t>场景</a:t>
            </a:r>
            <a:r>
              <a:rPr lang="en-US" altLang="zh-CN" sz="1200" dirty="0">
                <a:latin typeface="微软雅黑" pitchFamily="34" charset="-122"/>
                <a:ea typeface="微软雅黑" pitchFamily="34" charset="-122"/>
              </a:rPr>
              <a:t>6:</a:t>
            </a:r>
            <a:r>
              <a:rPr lang="zh-CN" altLang="en-US" sz="1200" dirty="0">
                <a:latin typeface="微软雅黑" pitchFamily="34" charset="-122"/>
                <a:ea typeface="微软雅黑" pitchFamily="34" charset="-122"/>
              </a:rPr>
              <a:t>对于触摸类型</a:t>
            </a:r>
            <a:r>
              <a:rPr lang="en-US" altLang="en-US" sz="1200" dirty="0">
                <a:latin typeface="微软雅黑" pitchFamily="34" charset="-122"/>
                <a:ea typeface="微软雅黑" pitchFamily="34" charset="-122"/>
              </a:rPr>
              <a:t>(</a:t>
            </a:r>
            <a:r>
              <a:rPr lang="en-US" altLang="en-US" sz="1200" dirty="0" err="1">
                <a:latin typeface="微软雅黑" pitchFamily="34" charset="-122"/>
                <a:ea typeface="微软雅黑" pitchFamily="34" charset="-122"/>
              </a:rPr>
              <a:t>TouchEvent</a:t>
            </a:r>
            <a:r>
              <a:rPr lang="en-US" altLang="en-US"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的输入事件，可以立即派发到当前的窗口，因为</a:t>
            </a:r>
            <a:r>
              <a:rPr lang="en-US" altLang="en-US" sz="1200" dirty="0" err="1">
                <a:latin typeface="微软雅黑" pitchFamily="34" charset="-122"/>
                <a:ea typeface="微软雅黑" pitchFamily="34" charset="-122"/>
              </a:rPr>
              <a:t>TouchEvent</a:t>
            </a:r>
            <a:r>
              <a:rPr lang="zh-CN" altLang="en-US" sz="1200" dirty="0">
                <a:latin typeface="微软雅黑" pitchFamily="34" charset="-122"/>
                <a:ea typeface="微软雅黑" pitchFamily="34" charset="-122"/>
              </a:rPr>
              <a:t>都是发生在用户当前可见的窗口。但有一种情况， 如果当前应用由于队列有太多的输入事件等待派发，导致发生了</a:t>
            </a:r>
            <a:r>
              <a:rPr lang="en-US" altLang="en-US" sz="1200" dirty="0">
                <a:latin typeface="微软雅黑" pitchFamily="34" charset="-122"/>
                <a:ea typeface="微软雅黑" pitchFamily="34" charset="-122"/>
              </a:rPr>
              <a:t>ANR</a:t>
            </a:r>
            <a:r>
              <a:rPr lang="zh-CN" altLang="en-US" sz="1200" dirty="0">
                <a:latin typeface="微软雅黑" pitchFamily="34" charset="-122"/>
                <a:ea typeface="微软雅黑" pitchFamily="34" charset="-122"/>
              </a:rPr>
              <a:t>，那</a:t>
            </a:r>
            <a:r>
              <a:rPr lang="en-US" altLang="en-US" sz="1200" dirty="0" err="1">
                <a:latin typeface="微软雅黑" pitchFamily="34" charset="-122"/>
                <a:ea typeface="微软雅黑" pitchFamily="34" charset="-122"/>
              </a:rPr>
              <a:t>TouchEvent</a:t>
            </a:r>
            <a:r>
              <a:rPr lang="zh-CN" altLang="en-US" sz="1200" dirty="0">
                <a:latin typeface="微软雅黑" pitchFamily="34" charset="-122"/>
                <a:ea typeface="微软雅黑" pitchFamily="34" charset="-122"/>
              </a:rPr>
              <a:t>事件就需要排队等待派发。</a:t>
            </a:r>
          </a:p>
          <a:p>
            <a:pPr marL="663306" lvl="1" indent="-255118" defTabSz="816376">
              <a:lnSpc>
                <a:spcPct val="150000"/>
              </a:lnSpc>
              <a:spcBef>
                <a:spcPct val="20000"/>
              </a:spcBef>
              <a:buSzPct val="100000"/>
              <a:buFont typeface="Arial" pitchFamily="34" charset="0"/>
              <a:buChar char="–"/>
            </a:pPr>
            <a:endParaRPr lang="zh-CN" altLang="en-US" sz="1200" dirty="0">
              <a:latin typeface="微软雅黑" pitchFamily="34" charset="-122"/>
              <a:ea typeface="微软雅黑" pitchFamily="34" charset="-122"/>
            </a:endParaRPr>
          </a:p>
        </p:txBody>
      </p:sp>
      <p:sp>
        <p:nvSpPr>
          <p:cNvPr id="4" name="矩形 3"/>
          <p:cNvSpPr/>
          <p:nvPr/>
        </p:nvSpPr>
        <p:spPr>
          <a:xfrm>
            <a:off x="1071538" y="1214428"/>
            <a:ext cx="7429552" cy="500066"/>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marL="0" lvl="1" indent="-255118">
              <a:lnSpc>
                <a:spcPct val="150000"/>
              </a:lnSpc>
              <a:spcBef>
                <a:spcPct val="20000"/>
              </a:spcBef>
              <a:buSzPct val="100000"/>
            </a:pPr>
            <a:r>
              <a:rPr lang="en-US" altLang="zh-CN" sz="1200" dirty="0">
                <a:latin typeface="微软雅黑" pitchFamily="34" charset="-122"/>
                <a:ea typeface="微软雅黑" pitchFamily="34" charset="-122"/>
              </a:rPr>
              <a:t>Waiting because the [</a:t>
            </a:r>
            <a:r>
              <a:rPr lang="en-US" altLang="zh-CN" sz="1200" dirty="0" err="1">
                <a:latin typeface="微软雅黑" pitchFamily="34" charset="-122"/>
                <a:ea typeface="微软雅黑" pitchFamily="34" charset="-122"/>
              </a:rPr>
              <a:t>targetType</a:t>
            </a:r>
            <a:r>
              <a:rPr lang="en-US" altLang="zh-CN" sz="1200" dirty="0">
                <a:latin typeface="微软雅黑" pitchFamily="34" charset="-122"/>
                <a:ea typeface="微软雅黑" pitchFamily="34" charset="-122"/>
              </a:rPr>
              <a:t>] window’s input channel is full. Outbound queue length: %d. Wait queue length: %d</a:t>
            </a:r>
            <a:endParaRPr lang="zh-CN" altLang="en-US" sz="1200" dirty="0">
              <a:latin typeface="微软雅黑" pitchFamily="34" charset="-122"/>
              <a:ea typeface="微软雅黑" pitchFamily="34" charset="-122"/>
            </a:endParaRPr>
          </a:p>
        </p:txBody>
      </p:sp>
      <p:sp>
        <p:nvSpPr>
          <p:cNvPr id="5" name="矩形 4"/>
          <p:cNvSpPr/>
          <p:nvPr/>
        </p:nvSpPr>
        <p:spPr>
          <a:xfrm>
            <a:off x="1071538" y="2143122"/>
            <a:ext cx="7429552" cy="785818"/>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marL="0" lvl="1" indent="-255118">
              <a:lnSpc>
                <a:spcPct val="150000"/>
              </a:lnSpc>
              <a:spcBef>
                <a:spcPct val="20000"/>
              </a:spcBef>
              <a:buSzPct val="100000"/>
            </a:pPr>
            <a:r>
              <a:rPr lang="en-US" altLang="zh-CN" sz="1200" dirty="0">
                <a:latin typeface="微软雅黑" pitchFamily="34" charset="-122"/>
                <a:ea typeface="微软雅黑" pitchFamily="34" charset="-122"/>
              </a:rPr>
              <a:t>Waiting to send key event because the [</a:t>
            </a:r>
            <a:r>
              <a:rPr lang="en-US" altLang="zh-CN" sz="1200" dirty="0" err="1">
                <a:latin typeface="微软雅黑" pitchFamily="34" charset="-122"/>
                <a:ea typeface="微软雅黑" pitchFamily="34" charset="-122"/>
              </a:rPr>
              <a:t>targetType</a:t>
            </a:r>
            <a:r>
              <a:rPr lang="en-US" altLang="zh-CN" sz="1200" dirty="0">
                <a:latin typeface="微软雅黑" pitchFamily="34" charset="-122"/>
                <a:ea typeface="微软雅黑" pitchFamily="34" charset="-122"/>
              </a:rPr>
              <a:t>] window has not finished processing all of the input events that were previously delivered to it. Outbound queue length: %d. Wait queue length: %d</a:t>
            </a:r>
            <a:endParaRPr lang="zh-CN" altLang="en-US" sz="1200" dirty="0">
              <a:latin typeface="微软雅黑" pitchFamily="34" charset="-122"/>
              <a:ea typeface="微软雅黑" pitchFamily="34" charset="-122"/>
            </a:endParaRPr>
          </a:p>
        </p:txBody>
      </p:sp>
      <p:sp>
        <p:nvSpPr>
          <p:cNvPr id="6" name="矩形 5"/>
          <p:cNvSpPr/>
          <p:nvPr/>
        </p:nvSpPr>
        <p:spPr>
          <a:xfrm>
            <a:off x="1071538" y="3929072"/>
            <a:ext cx="7429552" cy="857256"/>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marL="0" lvl="1" indent="-255118">
              <a:lnSpc>
                <a:spcPct val="150000"/>
              </a:lnSpc>
              <a:spcBef>
                <a:spcPct val="20000"/>
              </a:spcBef>
              <a:buSzPct val="100000"/>
            </a:pPr>
            <a:r>
              <a:rPr lang="en-US" altLang="zh-CN" sz="1200" dirty="0">
                <a:latin typeface="微软雅黑" pitchFamily="34" charset="-122"/>
                <a:ea typeface="微软雅黑" pitchFamily="34" charset="-122"/>
              </a:rPr>
              <a:t>Waiting to send non-key event because the %s window has not finished processing certain input events that were delivered to it over %0.1fms ago. Wait queue length: %d. Wait queue head age: %0.1fms</a:t>
            </a:r>
            <a:endParaRPr lang="zh-CN" altLang="en-US" sz="1200" dirty="0">
              <a:latin typeface="微软雅黑" pitchFamily="34" charset="-122"/>
              <a:ea typeface="微软雅黑" pitchFamily="34" charset="-122"/>
            </a:endParaRPr>
          </a:p>
        </p:txBody>
      </p:sp>
    </p:spTree>
    <p:extLst>
      <p:ext uri="{BB962C8B-B14F-4D97-AF65-F5344CB8AC3E}">
        <p14:creationId xmlns:p14="http://schemas.microsoft.com/office/powerpoint/2010/main" val="3153353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16304" y="171196"/>
            <a:ext cx="5041514" cy="257414"/>
          </a:xfrm>
        </p:spPr>
        <p:txBody>
          <a:bodyPr vert="horz" lIns="91440" tIns="45720" rIns="91440" bIns="45720" rtlCol="0" anchor="ctr">
            <a:noAutofit/>
          </a:bodyPr>
          <a:lstStyle/>
          <a:p>
            <a:pPr algn="l">
              <a:defRPr/>
            </a:pPr>
            <a:r>
              <a:rPr lang="zh-CN" altLang="en-US" sz="1600" b="1" dirty="0">
                <a:latin typeface="微软雅黑" pitchFamily="34" charset="-122"/>
                <a:ea typeface="微软雅黑" pitchFamily="34" charset="-122"/>
              </a:rPr>
              <a:t>第二轮修改：日志抓取方式</a:t>
            </a:r>
          </a:p>
        </p:txBody>
      </p:sp>
      <p:sp>
        <p:nvSpPr>
          <p:cNvPr id="4" name="矩形 3"/>
          <p:cNvSpPr/>
          <p:nvPr/>
        </p:nvSpPr>
        <p:spPr>
          <a:xfrm>
            <a:off x="428596" y="1071552"/>
            <a:ext cx="7564677" cy="400110"/>
          </a:xfrm>
          <a:prstGeom prst="rect">
            <a:avLst/>
          </a:prstGeom>
        </p:spPr>
        <p:txBody>
          <a:bodyPr wrap="square">
            <a:spAutoFit/>
          </a:bodyPr>
          <a:lstStyle/>
          <a:p>
            <a:r>
              <a:rPr lang="zh-CN" altLang="en-US" sz="2000" dirty="0"/>
              <a:t>        </a:t>
            </a:r>
            <a:endParaRPr lang="en-US" altLang="zh-CN" sz="1200" dirty="0"/>
          </a:p>
        </p:txBody>
      </p:sp>
      <p:graphicFrame>
        <p:nvGraphicFramePr>
          <p:cNvPr id="5" name="表格 4"/>
          <p:cNvGraphicFramePr>
            <a:graphicFrameLocks noGrp="1"/>
          </p:cNvGraphicFramePr>
          <p:nvPr/>
        </p:nvGraphicFramePr>
        <p:xfrm>
          <a:off x="285720" y="534050"/>
          <a:ext cx="8643998" cy="4003040"/>
        </p:xfrm>
        <a:graphic>
          <a:graphicData uri="http://schemas.openxmlformats.org/drawingml/2006/table">
            <a:tbl>
              <a:tblPr firstRow="1" bandRow="1">
                <a:tableStyleId>{69CF1AB2-1976-4502-BF36-3FF5EA218861}</a:tableStyleId>
              </a:tblPr>
              <a:tblGrid>
                <a:gridCol w="372573">
                  <a:extLst>
                    <a:ext uri="{9D8B030D-6E8A-4147-A177-3AD203B41FA5}">
                      <a16:colId xmlns:a16="http://schemas.microsoft.com/office/drawing/2014/main" val="20000"/>
                    </a:ext>
                  </a:extLst>
                </a:gridCol>
                <a:gridCol w="2896166">
                  <a:extLst>
                    <a:ext uri="{9D8B030D-6E8A-4147-A177-3AD203B41FA5}">
                      <a16:colId xmlns:a16="http://schemas.microsoft.com/office/drawing/2014/main" val="20001"/>
                    </a:ext>
                  </a:extLst>
                </a:gridCol>
                <a:gridCol w="1380134">
                  <a:extLst>
                    <a:ext uri="{9D8B030D-6E8A-4147-A177-3AD203B41FA5}">
                      <a16:colId xmlns:a16="http://schemas.microsoft.com/office/drawing/2014/main" val="20002"/>
                    </a:ext>
                  </a:extLst>
                </a:gridCol>
                <a:gridCol w="3995125">
                  <a:extLst>
                    <a:ext uri="{9D8B030D-6E8A-4147-A177-3AD203B41FA5}">
                      <a16:colId xmlns:a16="http://schemas.microsoft.com/office/drawing/2014/main" val="20003"/>
                    </a:ext>
                  </a:extLst>
                </a:gridCol>
              </a:tblGrid>
              <a:tr h="370840">
                <a:tc>
                  <a:txBody>
                    <a:bodyPr/>
                    <a:lstStyle/>
                    <a:p>
                      <a:pPr algn="ctr"/>
                      <a:r>
                        <a:rPr lang="en-US" altLang="zh-CN" sz="1200" dirty="0"/>
                        <a:t>id</a:t>
                      </a:r>
                      <a:endParaRPr lang="zh-CN" altLang="en-US" sz="1200" dirty="0">
                        <a:latin typeface="微软雅黑" pitchFamily="34" charset="-122"/>
                        <a:ea typeface="微软雅黑" pitchFamily="34" charset="-122"/>
                      </a:endParaRPr>
                    </a:p>
                  </a:txBody>
                  <a:tcPr anchor="ctr"/>
                </a:tc>
                <a:tc>
                  <a:txBody>
                    <a:bodyPr/>
                    <a:lstStyle/>
                    <a:p>
                      <a:r>
                        <a:rPr lang="zh-CN" altLang="en-US" sz="1200" dirty="0"/>
                        <a:t>修改项</a:t>
                      </a:r>
                      <a:endParaRPr lang="zh-CN" altLang="en-US" sz="1200" dirty="0">
                        <a:latin typeface="微软雅黑" pitchFamily="34" charset="-122"/>
                        <a:ea typeface="微软雅黑" pitchFamily="34" charset="-122"/>
                      </a:endParaRPr>
                    </a:p>
                  </a:txBody>
                  <a:tcPr anchor="ctr"/>
                </a:tc>
                <a:tc>
                  <a:txBody>
                    <a:bodyPr/>
                    <a:lstStyle/>
                    <a:p>
                      <a:r>
                        <a:rPr lang="zh-CN" altLang="en-US" sz="1200" dirty="0"/>
                        <a:t>工具</a:t>
                      </a:r>
                      <a:r>
                        <a:rPr lang="en-US" altLang="zh-CN" sz="1200" dirty="0"/>
                        <a:t>/</a:t>
                      </a:r>
                      <a:r>
                        <a:rPr lang="zh-CN" altLang="en-US" sz="1200" dirty="0"/>
                        <a:t>方法</a:t>
                      </a:r>
                      <a:endParaRPr lang="zh-CN" altLang="en-US" sz="1200" dirty="0">
                        <a:latin typeface="微软雅黑" pitchFamily="34" charset="-122"/>
                        <a:ea typeface="微软雅黑" pitchFamily="34" charset="-122"/>
                      </a:endParaRPr>
                    </a:p>
                  </a:txBody>
                  <a:tcPr anchor="ctr"/>
                </a:tc>
                <a:tc>
                  <a:txBody>
                    <a:bodyPr/>
                    <a:lstStyle/>
                    <a:p>
                      <a:r>
                        <a:rPr lang="zh-CN" altLang="en-US" sz="1200" dirty="0"/>
                        <a:t>工具配置</a:t>
                      </a:r>
                      <a:endParaRPr lang="zh-CN" altLang="en-US" sz="1200" dirty="0">
                        <a:latin typeface="微软雅黑" pitchFamily="34" charset="-122"/>
                        <a:ea typeface="微软雅黑" pitchFamily="34" charset="-122"/>
                      </a:endParaRPr>
                    </a:p>
                  </a:txBody>
                  <a:tcPr anchor="ctr"/>
                </a:tc>
                <a:extLst>
                  <a:ext uri="{0D108BD9-81ED-4DB2-BD59-A6C34878D82A}">
                    <a16:rowId xmlns:a16="http://schemas.microsoft.com/office/drawing/2014/main" val="10000"/>
                  </a:ext>
                </a:extLst>
              </a:tr>
              <a:tr h="370840">
                <a:tc>
                  <a:txBody>
                    <a:bodyPr/>
                    <a:lstStyle/>
                    <a:p>
                      <a:pPr algn="ctr"/>
                      <a:r>
                        <a:rPr lang="en-US" altLang="zh-CN" sz="1000" dirty="0"/>
                        <a:t>1</a:t>
                      </a:r>
                      <a:endParaRPr lang="zh-CN" altLang="en-US" sz="1000" dirty="0">
                        <a:latin typeface="微软雅黑" pitchFamily="34" charset="-122"/>
                        <a:ea typeface="微软雅黑" pitchFamily="34" charset="-122"/>
                      </a:endParaRPr>
                    </a:p>
                  </a:txBody>
                  <a:tcPr anchor="ctr"/>
                </a:tc>
                <a:tc>
                  <a:txBody>
                    <a:bodyPr/>
                    <a:lstStyle/>
                    <a:p>
                      <a:r>
                        <a:rPr lang="zh-CN" altLang="en-US" sz="1000" dirty="0"/>
                        <a:t>内存使用，目标是内存变化平缓</a:t>
                      </a:r>
                      <a:endParaRPr lang="zh-CN" altLang="en-US" sz="1000" dirty="0">
                        <a:latin typeface="微软雅黑" pitchFamily="34" charset="-122"/>
                        <a:ea typeface="微软雅黑" pitchFamily="34" charset="-122"/>
                      </a:endParaRPr>
                    </a:p>
                  </a:txBody>
                  <a:tcPr anchor="ctr"/>
                </a:tc>
                <a:tc>
                  <a:txBody>
                    <a:bodyPr/>
                    <a:lstStyle/>
                    <a:p>
                      <a:r>
                        <a:rPr lang="en-US" altLang="zh-CN" sz="1000" dirty="0"/>
                        <a:t>Android Monitor</a:t>
                      </a:r>
                      <a:endParaRPr lang="zh-CN" altLang="en-US" sz="1000" dirty="0">
                        <a:latin typeface="微软雅黑" pitchFamily="34" charset="-122"/>
                        <a:ea typeface="微软雅黑" pitchFamily="34" charset="-122"/>
                      </a:endParaRPr>
                    </a:p>
                  </a:txBody>
                  <a:tcPr anchor="ctr"/>
                </a:tc>
                <a:tc>
                  <a:txBody>
                    <a:bodyPr/>
                    <a:lstStyle/>
                    <a:p>
                      <a:r>
                        <a:rPr lang="en-US" altLang="zh-CN" sz="1000" dirty="0"/>
                        <a:t>Android Studio</a:t>
                      </a:r>
                      <a:r>
                        <a:rPr lang="zh-CN" altLang="en-US" sz="1000" dirty="0"/>
                        <a:t>自带工具，详细使用参见部门</a:t>
                      </a:r>
                      <a:r>
                        <a:rPr lang="en-US" altLang="zh-CN" sz="1000" dirty="0"/>
                        <a:t>wiki</a:t>
                      </a:r>
                      <a:r>
                        <a:rPr lang="zh-CN" altLang="en-US" sz="1000" dirty="0"/>
                        <a:t>：</a:t>
                      </a:r>
                      <a:r>
                        <a:rPr lang="en-US" altLang="zh-CN" sz="1000" dirty="0"/>
                        <a:t>http://10.206.63.239:8080/nubiaWiki/webdoc/view/Pub00000000593afcc4015a4cea8dcf0359.html</a:t>
                      </a:r>
                      <a:endParaRPr lang="zh-CN" altLang="en-US" sz="1000" dirty="0">
                        <a:latin typeface="微软雅黑" pitchFamily="34" charset="-122"/>
                        <a:ea typeface="微软雅黑" pitchFamily="34" charset="-122"/>
                      </a:endParaRPr>
                    </a:p>
                  </a:txBody>
                  <a:tcPr anchor="ctr"/>
                </a:tc>
                <a:extLst>
                  <a:ext uri="{0D108BD9-81ED-4DB2-BD59-A6C34878D82A}">
                    <a16:rowId xmlns:a16="http://schemas.microsoft.com/office/drawing/2014/main" val="10001"/>
                  </a:ext>
                </a:extLst>
              </a:tr>
              <a:tr h="370840">
                <a:tc>
                  <a:txBody>
                    <a:bodyPr/>
                    <a:lstStyle/>
                    <a:p>
                      <a:pPr algn="ctr"/>
                      <a:r>
                        <a:rPr lang="en-US" altLang="zh-CN" sz="1000" dirty="0"/>
                        <a:t>2</a:t>
                      </a:r>
                      <a:endParaRPr lang="zh-CN" altLang="en-US" sz="1000" dirty="0">
                        <a:latin typeface="微软雅黑" pitchFamily="34" charset="-122"/>
                        <a:ea typeface="微软雅黑" pitchFamily="34" charset="-122"/>
                      </a:endParaRPr>
                    </a:p>
                  </a:txBody>
                  <a:tcPr anchor="ctr"/>
                </a:tc>
                <a:tc>
                  <a:txBody>
                    <a:bodyPr/>
                    <a:lstStyle/>
                    <a:p>
                      <a:r>
                        <a:rPr lang="zh-CN" altLang="en-US" sz="1000" dirty="0"/>
                        <a:t>界面过度绘制，例如动画、重画区域、</a:t>
                      </a:r>
                      <a:r>
                        <a:rPr lang="en-US" altLang="zh-CN" sz="1000" dirty="0"/>
                        <a:t>GPU</a:t>
                      </a:r>
                      <a:r>
                        <a:rPr lang="zh-CN" altLang="en-US" sz="1000" dirty="0"/>
                        <a:t>使用</a:t>
                      </a:r>
                      <a:endParaRPr lang="zh-CN" altLang="en-US" sz="1000" dirty="0">
                        <a:latin typeface="微软雅黑" pitchFamily="34" charset="-122"/>
                        <a:ea typeface="微软雅黑" pitchFamily="34" charset="-122"/>
                      </a:endParaRPr>
                    </a:p>
                  </a:txBody>
                  <a:tcPr anchor="ctr"/>
                </a:tc>
                <a:tc>
                  <a:txBody>
                    <a:bodyPr/>
                    <a:lstStyle/>
                    <a:p>
                      <a:r>
                        <a:rPr lang="en-US" altLang="zh-CN" sz="1000" dirty="0"/>
                        <a:t>settings</a:t>
                      </a:r>
                      <a:endParaRPr lang="zh-CN" altLang="en-US" sz="1000" dirty="0">
                        <a:latin typeface="微软雅黑" pitchFamily="34" charset="-122"/>
                        <a:ea typeface="微软雅黑" pitchFamily="34" charset="-122"/>
                      </a:endParaRPr>
                    </a:p>
                  </a:txBody>
                  <a:tcPr anchor="ctr"/>
                </a:tc>
                <a:tc>
                  <a:txBody>
                    <a:bodyPr/>
                    <a:lstStyle/>
                    <a:p>
                      <a:r>
                        <a:rPr lang="zh-CN" altLang="en-US" sz="1000" dirty="0"/>
                        <a:t>设置</a:t>
                      </a:r>
                      <a:r>
                        <a:rPr lang="en-US" altLang="zh-CN" sz="1000" dirty="0"/>
                        <a:t>-&gt;</a:t>
                      </a:r>
                      <a:r>
                        <a:rPr lang="zh-CN" altLang="en-US" sz="1000" dirty="0"/>
                        <a:t>开发者模式</a:t>
                      </a:r>
                      <a:r>
                        <a:rPr lang="en-US" altLang="zh-CN" sz="1000" dirty="0"/>
                        <a:t>-&gt;</a:t>
                      </a:r>
                      <a:r>
                        <a:rPr lang="zh-CN" altLang="en-US" sz="1000" dirty="0"/>
                        <a:t>调试</a:t>
                      </a:r>
                      <a:r>
                        <a:rPr lang="en-US" altLang="zh-CN" sz="1000" dirty="0"/>
                        <a:t>GPU</a:t>
                      </a:r>
                      <a:r>
                        <a:rPr lang="zh-CN" altLang="en-US" sz="1000" dirty="0"/>
                        <a:t>过度绘制</a:t>
                      </a:r>
                      <a:endParaRPr lang="zh-CN" altLang="en-US" sz="1000" dirty="0">
                        <a:latin typeface="微软雅黑" pitchFamily="34" charset="-122"/>
                        <a:ea typeface="微软雅黑" pitchFamily="34" charset="-122"/>
                      </a:endParaRPr>
                    </a:p>
                  </a:txBody>
                  <a:tcPr anchor="ctr"/>
                </a:tc>
                <a:extLst>
                  <a:ext uri="{0D108BD9-81ED-4DB2-BD59-A6C34878D82A}">
                    <a16:rowId xmlns:a16="http://schemas.microsoft.com/office/drawing/2014/main" val="10002"/>
                  </a:ext>
                </a:extLst>
              </a:tr>
              <a:tr h="370840">
                <a:tc>
                  <a:txBody>
                    <a:bodyPr/>
                    <a:lstStyle/>
                    <a:p>
                      <a:pPr algn="ctr"/>
                      <a:r>
                        <a:rPr lang="en-US" altLang="zh-CN" sz="1000" dirty="0"/>
                        <a:t>3</a:t>
                      </a:r>
                      <a:endParaRPr lang="zh-CN" altLang="en-US" sz="1000" dirty="0">
                        <a:latin typeface="微软雅黑" pitchFamily="34" charset="-122"/>
                        <a:ea typeface="微软雅黑" pitchFamily="34" charset="-122"/>
                      </a:endParaRPr>
                    </a:p>
                  </a:txBody>
                  <a:tcPr anchor="ctr"/>
                </a:tc>
                <a:tc>
                  <a:txBody>
                    <a:bodyPr/>
                    <a:lstStyle/>
                    <a:p>
                      <a:r>
                        <a:rPr lang="zh-CN" altLang="en-US" sz="1000" dirty="0"/>
                        <a:t>主线程做长耗时操作，目标是不超过</a:t>
                      </a:r>
                      <a:r>
                        <a:rPr lang="en-US" altLang="zh-CN" sz="1000" dirty="0"/>
                        <a:t>16ms</a:t>
                      </a:r>
                      <a:endParaRPr lang="zh-CN" altLang="en-US" sz="1000" dirty="0">
                        <a:latin typeface="微软雅黑" pitchFamily="34" charset="-122"/>
                        <a:ea typeface="微软雅黑" pitchFamily="34" charset="-122"/>
                      </a:endParaRPr>
                    </a:p>
                  </a:txBody>
                  <a:tcPr anchor="ctr"/>
                </a:tc>
                <a:tc>
                  <a:txBody>
                    <a:bodyPr/>
                    <a:lstStyle/>
                    <a:p>
                      <a:r>
                        <a:rPr lang="en-US" altLang="zh-CN" sz="1000" dirty="0" err="1"/>
                        <a:t>nubialog</a:t>
                      </a:r>
                      <a:r>
                        <a:rPr lang="en-US" altLang="zh-CN" sz="1000" dirty="0"/>
                        <a:t>/</a:t>
                      </a:r>
                      <a:r>
                        <a:rPr lang="zh-CN" altLang="en-US" sz="1000" dirty="0"/>
                        <a:t>或自己实现记录</a:t>
                      </a:r>
                      <a:endParaRPr lang="zh-CN" altLang="en-US" sz="1000" dirty="0">
                        <a:latin typeface="微软雅黑" pitchFamily="34" charset="-122"/>
                        <a:ea typeface="微软雅黑" pitchFamily="34" charset="-122"/>
                      </a:endParaRPr>
                    </a:p>
                  </a:txBody>
                  <a:tcPr anchor="ctr"/>
                </a:tc>
                <a:tc>
                  <a:txBody>
                    <a:bodyPr/>
                    <a:lstStyle/>
                    <a:p>
                      <a:pPr marL="0" algn="l" defTabSz="914400" rtl="0" eaLnBrk="1" latinLnBrk="0" hangingPunct="1"/>
                      <a:r>
                        <a:rPr lang="en-US" altLang="zh-CN" sz="1000" kern="1200" dirty="0"/>
                        <a:t> </a:t>
                      </a:r>
                      <a:r>
                        <a:rPr lang="en-US" altLang="zh-CN" sz="1000" kern="1200" dirty="0" err="1"/>
                        <a:t>adb</a:t>
                      </a:r>
                      <a:r>
                        <a:rPr lang="en-US" altLang="zh-CN" sz="1000" kern="1200" dirty="0"/>
                        <a:t> shell </a:t>
                      </a:r>
                      <a:r>
                        <a:rPr lang="en-US" altLang="zh-CN" sz="1000" kern="1200" dirty="0" err="1"/>
                        <a:t>setprop</a:t>
                      </a:r>
                      <a:r>
                        <a:rPr lang="en-US" altLang="zh-CN" sz="1000" kern="1200" dirty="0"/>
                        <a:t> </a:t>
                      </a:r>
                      <a:r>
                        <a:rPr lang="en-US" altLang="zh-CN" sz="1000" kern="1200" dirty="0" err="1"/>
                        <a:t>debug.nubia.activity_delay</a:t>
                      </a:r>
                      <a:r>
                        <a:rPr lang="en-US" altLang="zh-CN" sz="1000" kern="1200" dirty="0"/>
                        <a:t> 16</a:t>
                      </a:r>
                    </a:p>
                    <a:p>
                      <a:pPr marL="0" algn="l" defTabSz="914400" rtl="0" eaLnBrk="1" latinLnBrk="0" hangingPunct="1"/>
                      <a:r>
                        <a:rPr lang="en-US" altLang="zh-CN" sz="1000" kern="1200" dirty="0"/>
                        <a:t> </a:t>
                      </a:r>
                      <a:r>
                        <a:rPr lang="en-US" altLang="zh-CN" sz="1000" kern="1200" dirty="0" err="1"/>
                        <a:t>adb</a:t>
                      </a:r>
                      <a:r>
                        <a:rPr lang="en-US" altLang="zh-CN" sz="1000" kern="1200" dirty="0"/>
                        <a:t> shell </a:t>
                      </a:r>
                      <a:r>
                        <a:rPr lang="en-US" altLang="zh-CN" sz="1000" kern="1200" dirty="0" err="1"/>
                        <a:t>setprop</a:t>
                      </a:r>
                      <a:r>
                        <a:rPr lang="en-US" altLang="zh-CN" sz="1000" kern="1200" dirty="0"/>
                        <a:t> </a:t>
                      </a:r>
                      <a:r>
                        <a:rPr lang="en-US" altLang="zh-CN" sz="1000" kern="1200" dirty="0" err="1"/>
                        <a:t>debug.nubia.service_delay</a:t>
                      </a:r>
                      <a:r>
                        <a:rPr lang="en-US" altLang="zh-CN" sz="1000" kern="1200" dirty="0"/>
                        <a:t> 16</a:t>
                      </a:r>
                    </a:p>
                    <a:p>
                      <a:pPr marL="0" algn="l" defTabSz="914400" rtl="0" eaLnBrk="1" latinLnBrk="0" hangingPunct="1"/>
                      <a:r>
                        <a:rPr lang="en-US" altLang="zh-CN" sz="1000" kern="1200" dirty="0"/>
                        <a:t> </a:t>
                      </a:r>
                      <a:r>
                        <a:rPr lang="en-US" altLang="zh-CN" sz="1000" kern="1200" dirty="0" err="1"/>
                        <a:t>adb</a:t>
                      </a:r>
                      <a:r>
                        <a:rPr lang="en-US" altLang="zh-CN" sz="1000" kern="1200" dirty="0"/>
                        <a:t> shell </a:t>
                      </a:r>
                      <a:r>
                        <a:rPr lang="en-US" altLang="zh-CN" sz="1000" kern="1200" dirty="0" err="1"/>
                        <a:t>setprop</a:t>
                      </a:r>
                      <a:r>
                        <a:rPr lang="en-US" altLang="zh-CN" sz="1000" kern="1200" dirty="0"/>
                        <a:t> </a:t>
                      </a:r>
                      <a:r>
                        <a:rPr lang="en-US" altLang="zh-CN" sz="1000" kern="1200" dirty="0" err="1"/>
                        <a:t>debug.nubia.receiver_delay</a:t>
                      </a:r>
                      <a:r>
                        <a:rPr lang="en-US" altLang="zh-CN" sz="1000" kern="1200" dirty="0"/>
                        <a:t> 16</a:t>
                      </a:r>
                    </a:p>
                    <a:p>
                      <a:pPr marL="0" algn="l" defTabSz="914400" rtl="0" eaLnBrk="1" latinLnBrk="0" hangingPunct="1"/>
                      <a:r>
                        <a:rPr lang="en-US" altLang="zh-CN" sz="1000" kern="1200" dirty="0"/>
                        <a:t> </a:t>
                      </a:r>
                      <a:r>
                        <a:rPr lang="en-US" altLang="zh-CN" sz="1000" kern="1200" dirty="0" err="1"/>
                        <a:t>adb</a:t>
                      </a:r>
                      <a:r>
                        <a:rPr lang="en-US" altLang="zh-CN" sz="1000" kern="1200" dirty="0"/>
                        <a:t> shell </a:t>
                      </a:r>
                      <a:r>
                        <a:rPr lang="en-US" altLang="zh-CN" sz="1000" kern="1200" dirty="0" err="1"/>
                        <a:t>setprop</a:t>
                      </a:r>
                      <a:r>
                        <a:rPr lang="en-US" altLang="zh-CN" sz="1000" kern="1200" dirty="0"/>
                        <a:t> </a:t>
                      </a:r>
                      <a:r>
                        <a:rPr lang="en-US" altLang="zh-CN" sz="1000" kern="1200" dirty="0" err="1"/>
                        <a:t>debug.nubia.message_delay</a:t>
                      </a:r>
                      <a:r>
                        <a:rPr lang="en-US" altLang="zh-CN" sz="1000" kern="1200" dirty="0"/>
                        <a:t> 16</a:t>
                      </a:r>
                    </a:p>
                    <a:p>
                      <a:pPr marL="0" algn="l" defTabSz="914400" rtl="0" eaLnBrk="1" latinLnBrk="0" hangingPunct="1"/>
                      <a:r>
                        <a:rPr lang="zh-CN" altLang="en-US" sz="1000" kern="1200" dirty="0"/>
                        <a:t>然后启动应用中心进行测试，抓取日志</a:t>
                      </a:r>
                      <a:endParaRPr lang="zh-CN" altLang="en-US" sz="1000" kern="1200" dirty="0">
                        <a:solidFill>
                          <a:schemeClr val="dk1"/>
                        </a:solidFill>
                        <a:latin typeface="微软雅黑" pitchFamily="34" charset="-122"/>
                        <a:ea typeface="微软雅黑" pitchFamily="34" charset="-122"/>
                        <a:cs typeface="+mn-cs"/>
                      </a:endParaRPr>
                    </a:p>
                  </a:txBody>
                  <a:tcPr anchor="ctr"/>
                </a:tc>
                <a:extLst>
                  <a:ext uri="{0D108BD9-81ED-4DB2-BD59-A6C34878D82A}">
                    <a16:rowId xmlns:a16="http://schemas.microsoft.com/office/drawing/2014/main" val="10003"/>
                  </a:ext>
                </a:extLst>
              </a:tr>
              <a:tr h="370840">
                <a:tc>
                  <a:txBody>
                    <a:bodyPr/>
                    <a:lstStyle/>
                    <a:p>
                      <a:pPr algn="ctr"/>
                      <a:r>
                        <a:rPr lang="en-US" altLang="zh-CN" sz="1000" dirty="0"/>
                        <a:t>4</a:t>
                      </a:r>
                      <a:endParaRPr lang="zh-CN" altLang="en-US" sz="1000" dirty="0">
                        <a:latin typeface="微软雅黑" pitchFamily="34" charset="-122"/>
                        <a:ea typeface="微软雅黑" pitchFamily="34" charset="-122"/>
                      </a:endParaRPr>
                    </a:p>
                  </a:txBody>
                  <a:tcPr anchor="ctr"/>
                </a:tc>
                <a:tc>
                  <a:txBody>
                    <a:bodyPr/>
                    <a:lstStyle/>
                    <a:p>
                      <a:r>
                        <a:rPr lang="zh-CN" altLang="en-US" sz="1000" dirty="0"/>
                        <a:t>主线程访问数据库</a:t>
                      </a:r>
                      <a:r>
                        <a:rPr lang="en-US" altLang="zh-CN" sz="1000" dirty="0"/>
                        <a:t>/</a:t>
                      </a:r>
                      <a:r>
                        <a:rPr lang="zh-CN" altLang="en-US" sz="1000" dirty="0"/>
                        <a:t>文件</a:t>
                      </a:r>
                      <a:r>
                        <a:rPr lang="en-US" altLang="zh-CN" sz="1000" dirty="0"/>
                        <a:t>/</a:t>
                      </a:r>
                      <a:r>
                        <a:rPr lang="zh-CN" altLang="en-US" sz="1000" dirty="0"/>
                        <a:t>网络</a:t>
                      </a:r>
                      <a:endParaRPr lang="zh-CN" altLang="en-US" sz="1000" dirty="0">
                        <a:latin typeface="微软雅黑" pitchFamily="34" charset="-122"/>
                        <a:ea typeface="微软雅黑" pitchFamily="34" charset="-122"/>
                      </a:endParaRPr>
                    </a:p>
                  </a:txBody>
                  <a:tcPr anchor="ctr"/>
                </a:tc>
                <a:tc>
                  <a:txBody>
                    <a:bodyPr/>
                    <a:lstStyle/>
                    <a:p>
                      <a:r>
                        <a:rPr lang="en-US" altLang="zh-CN" sz="1000" dirty="0" err="1"/>
                        <a:t>StrictMode</a:t>
                      </a:r>
                      <a:endParaRPr lang="zh-CN" altLang="en-US" sz="1000" dirty="0">
                        <a:latin typeface="微软雅黑" pitchFamily="34" charset="-122"/>
                        <a:ea typeface="微软雅黑" pitchFamily="34" charset="-122"/>
                      </a:endParaRPr>
                    </a:p>
                  </a:txBody>
                  <a:tcPr anchor="ctr"/>
                </a:tc>
                <a:tc>
                  <a:txBody>
                    <a:bodyPr/>
                    <a:lstStyle/>
                    <a:p>
                      <a:r>
                        <a:rPr lang="zh-CN" altLang="en-US" sz="1000" dirty="0"/>
                        <a:t>代码中启用严苛模式</a:t>
                      </a:r>
                      <a:endParaRPr lang="en-US" altLang="zh-CN" sz="1000" dirty="0"/>
                    </a:p>
                    <a:p>
                      <a:r>
                        <a:rPr lang="en-US" altLang="zh-CN" sz="1000" dirty="0" err="1"/>
                        <a:t>StrictMode.setThreadPolicy</a:t>
                      </a:r>
                      <a:r>
                        <a:rPr lang="en-US" altLang="zh-CN" sz="1000" dirty="0"/>
                        <a:t>(new </a:t>
                      </a:r>
                      <a:r>
                        <a:rPr lang="en-US" altLang="zh-CN" sz="1000" dirty="0" err="1"/>
                        <a:t>StrictMode.ThreadPolicy.Builder</a:t>
                      </a:r>
                      <a:r>
                        <a:rPr lang="en-US" altLang="zh-CN" sz="1000" dirty="0"/>
                        <a:t>()</a:t>
                      </a:r>
                    </a:p>
                    <a:p>
                      <a:pPr lvl="1"/>
                      <a:r>
                        <a:rPr lang="en-US" altLang="zh-CN" sz="1000" dirty="0"/>
                        <a:t>		.</a:t>
                      </a:r>
                      <a:r>
                        <a:rPr lang="en-US" altLang="zh-CN" sz="1000" dirty="0" err="1"/>
                        <a:t>detectDiskReads</a:t>
                      </a:r>
                      <a:r>
                        <a:rPr lang="en-US" altLang="zh-CN" sz="1000" dirty="0"/>
                        <a:t>()</a:t>
                      </a:r>
                    </a:p>
                    <a:p>
                      <a:pPr lvl="1"/>
                      <a:r>
                        <a:rPr lang="en-US" altLang="zh-CN" sz="1000" dirty="0"/>
                        <a:t>		.</a:t>
                      </a:r>
                      <a:r>
                        <a:rPr lang="en-US" altLang="zh-CN" sz="1000" dirty="0" err="1"/>
                        <a:t>detectDiskWrites</a:t>
                      </a:r>
                      <a:r>
                        <a:rPr lang="en-US" altLang="zh-CN" sz="1000" dirty="0"/>
                        <a:t>()</a:t>
                      </a:r>
                    </a:p>
                    <a:p>
                      <a:pPr lvl="1"/>
                      <a:r>
                        <a:rPr lang="en-US" altLang="zh-CN" sz="1000" dirty="0"/>
                        <a:t>		.</a:t>
                      </a:r>
                      <a:r>
                        <a:rPr lang="en-US" altLang="zh-CN" sz="1000" dirty="0" err="1"/>
                        <a:t>detectNetwork</a:t>
                      </a:r>
                      <a:r>
                        <a:rPr lang="en-US" altLang="zh-CN" sz="1000" dirty="0"/>
                        <a:t>()</a:t>
                      </a:r>
                    </a:p>
                    <a:p>
                      <a:pPr lvl="1"/>
                      <a:r>
                        <a:rPr lang="en-US" altLang="zh-CN" sz="1000" dirty="0"/>
                        <a:t>		.</a:t>
                      </a:r>
                      <a:r>
                        <a:rPr lang="en-US" altLang="zh-CN" sz="1000" dirty="0" err="1"/>
                        <a:t>penaltyLog</a:t>
                      </a:r>
                      <a:r>
                        <a:rPr lang="en-US" altLang="zh-CN" sz="1000" dirty="0"/>
                        <a:t>()</a:t>
                      </a:r>
                    </a:p>
                    <a:p>
                      <a:pPr lvl="1"/>
                      <a:r>
                        <a:rPr lang="en-US" altLang="zh-CN" sz="1000" dirty="0"/>
                        <a:t>		.</a:t>
                      </a:r>
                      <a:r>
                        <a:rPr lang="en-US" altLang="zh-CN" sz="1000" dirty="0" err="1"/>
                        <a:t>penaltyFlashScreen</a:t>
                      </a:r>
                      <a:r>
                        <a:rPr lang="en-US" altLang="zh-CN" sz="1000" dirty="0"/>
                        <a:t>()</a:t>
                      </a:r>
                    </a:p>
                    <a:p>
                      <a:pPr lvl="1"/>
                      <a:r>
                        <a:rPr lang="en-US" altLang="zh-CN" sz="1000" dirty="0"/>
                        <a:t>		.build());</a:t>
                      </a:r>
                      <a:endParaRPr lang="en-US" altLang="zh-CN" sz="1000" dirty="0">
                        <a:latin typeface="Courier New" pitchFamily="49" charset="0"/>
                        <a:cs typeface="Courier New" pitchFamily="49" charset="0"/>
                      </a:endParaRPr>
                    </a:p>
                  </a:txBody>
                  <a:tcPr anchor="ctr"/>
                </a:tc>
                <a:extLst>
                  <a:ext uri="{0D108BD9-81ED-4DB2-BD59-A6C34878D82A}">
                    <a16:rowId xmlns:a16="http://schemas.microsoft.com/office/drawing/2014/main" val="10004"/>
                  </a:ext>
                </a:extLst>
              </a:tr>
              <a:tr h="370840">
                <a:tc>
                  <a:txBody>
                    <a:bodyPr/>
                    <a:lstStyle/>
                    <a:p>
                      <a:pPr algn="ctr"/>
                      <a:r>
                        <a:rPr lang="en-US" altLang="zh-CN" sz="1000" dirty="0"/>
                        <a:t>5</a:t>
                      </a:r>
                      <a:endParaRPr lang="zh-CN" altLang="en-US" sz="1000" dirty="0">
                        <a:latin typeface="微软雅黑" pitchFamily="34" charset="-122"/>
                        <a:ea typeface="微软雅黑" pitchFamily="34" charset="-122"/>
                      </a:endParaRPr>
                    </a:p>
                  </a:txBody>
                  <a:tcPr anchor="ctr"/>
                </a:tc>
                <a:tc>
                  <a:txBody>
                    <a:bodyPr/>
                    <a:lstStyle/>
                    <a:p>
                      <a:r>
                        <a:rPr lang="zh-CN" altLang="en-US" sz="1000" dirty="0"/>
                        <a:t>线程数量，优先级</a:t>
                      </a:r>
                      <a:endParaRPr lang="zh-CN" altLang="en-US" sz="1000" dirty="0">
                        <a:latin typeface="微软雅黑" pitchFamily="34" charset="-122"/>
                        <a:ea typeface="微软雅黑" pitchFamily="34" charset="-122"/>
                      </a:endParaRPr>
                    </a:p>
                  </a:txBody>
                  <a:tcPr anchor="ctr"/>
                </a:tc>
                <a:tc>
                  <a:txBody>
                    <a:bodyPr/>
                    <a:lstStyle/>
                    <a:p>
                      <a:pPr marL="0" algn="l" defTabSz="914400" rtl="0" eaLnBrk="1" latinLnBrk="0" hangingPunct="1"/>
                      <a:r>
                        <a:rPr lang="en-US" altLang="zh-CN" sz="1000" kern="1200" dirty="0" err="1"/>
                        <a:t>Adb</a:t>
                      </a:r>
                      <a:r>
                        <a:rPr lang="en-US" altLang="zh-CN" sz="1000" kern="1200" dirty="0"/>
                        <a:t> </a:t>
                      </a:r>
                      <a:r>
                        <a:rPr lang="zh-CN" altLang="en-US" sz="1000" kern="1200" dirty="0"/>
                        <a:t>命令</a:t>
                      </a:r>
                      <a:endParaRPr lang="zh-CN" altLang="en-US" sz="1000" kern="1200" dirty="0">
                        <a:solidFill>
                          <a:schemeClr val="dk1"/>
                        </a:solidFill>
                        <a:latin typeface="微软雅黑" pitchFamily="34" charset="-122"/>
                        <a:ea typeface="微软雅黑" pitchFamily="34" charset="-122"/>
                        <a:cs typeface="+mn-cs"/>
                      </a:endParaRPr>
                    </a:p>
                  </a:txBody>
                  <a:tcPr anchor="ctr"/>
                </a:tc>
                <a:tc>
                  <a:txBody>
                    <a:bodyPr/>
                    <a:lstStyle/>
                    <a:p>
                      <a:pPr marL="0" algn="l" defTabSz="914400" rtl="0" eaLnBrk="1" latinLnBrk="0" hangingPunct="1"/>
                      <a:r>
                        <a:rPr lang="zh-CN" altLang="en-US" sz="1000" kern="1200" dirty="0"/>
                        <a:t>抓取线程的日志信息 ，需要使用</a:t>
                      </a:r>
                      <a:r>
                        <a:rPr lang="en-US" altLang="zh-CN" sz="1000" kern="1200" dirty="0"/>
                        <a:t>android N</a:t>
                      </a:r>
                      <a:r>
                        <a:rPr lang="zh-CN" altLang="en-US" sz="1000" kern="1200" dirty="0"/>
                        <a:t>的机器进行测试</a:t>
                      </a:r>
                      <a:endParaRPr lang="en-US" altLang="zh-CN" sz="1000" kern="1200" dirty="0"/>
                    </a:p>
                    <a:p>
                      <a:pPr marL="0" algn="l" defTabSz="914400" rtl="0" eaLnBrk="1" latinLnBrk="0" hangingPunct="1"/>
                      <a:r>
                        <a:rPr lang="en-US" altLang="zh-CN" sz="1000" kern="1200" dirty="0" err="1"/>
                        <a:t>adb</a:t>
                      </a:r>
                      <a:r>
                        <a:rPr lang="en-US" altLang="zh-CN" sz="1000" kern="1200" dirty="0"/>
                        <a:t> shell top -t -m 30 -d 3 &gt;thread.txt</a:t>
                      </a:r>
                      <a:endParaRPr lang="zh-CN" altLang="en-US" sz="1000" kern="1200" dirty="0"/>
                    </a:p>
                    <a:p>
                      <a:pPr marL="0" algn="l" defTabSz="914400" rtl="0" eaLnBrk="1" latinLnBrk="0" hangingPunct="1"/>
                      <a:r>
                        <a:rPr lang="zh-CN" altLang="en-US" sz="1000" kern="1200" dirty="0"/>
                        <a:t>分析</a:t>
                      </a:r>
                      <a:r>
                        <a:rPr lang="en-US" altLang="zh-CN" sz="1000" kern="1200" dirty="0"/>
                        <a:t>thread.txt </a:t>
                      </a:r>
                      <a:endParaRPr lang="zh-CN" altLang="en-US" sz="1000" kern="1200" dirty="0">
                        <a:solidFill>
                          <a:schemeClr val="dk1"/>
                        </a:solidFill>
                        <a:latin typeface="微软雅黑" pitchFamily="34" charset="-122"/>
                        <a:ea typeface="微软雅黑" pitchFamily="34" charset="-122"/>
                        <a:cs typeface="+mn-cs"/>
                      </a:endParaRP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1397</TotalTime>
  <Words>1291</Words>
  <Application>Microsoft Office PowerPoint</Application>
  <PresentationFormat>全屏显示(16:9)</PresentationFormat>
  <Paragraphs>166</Paragraphs>
  <Slides>12</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0" baseType="lpstr">
      <vt:lpstr>宋体</vt:lpstr>
      <vt:lpstr>Microsoft YaHei</vt:lpstr>
      <vt:lpstr>Microsoft YaHei</vt:lpstr>
      <vt:lpstr>Arial</vt:lpstr>
      <vt:lpstr>Calibri</vt:lpstr>
      <vt:lpstr>Courier New</vt:lpstr>
      <vt:lpstr>Office 主题</vt:lpstr>
      <vt:lpstr>Microsoft Word 97 - 2003 文档</vt:lpstr>
      <vt:lpstr>应用中心ANR解决最佳实践   马瑞 2017.3</vt:lpstr>
      <vt:lpstr>背景</vt:lpstr>
      <vt:lpstr>问题分析</vt:lpstr>
      <vt:lpstr>整体解决思路</vt:lpstr>
      <vt:lpstr>第一轮修改分析思路：ANR日志分析总结</vt:lpstr>
      <vt:lpstr>第一轮修改分析思路：ANR问题类型整理</vt:lpstr>
      <vt:lpstr>第一轮修改分析思路：ANR问题类型整理</vt:lpstr>
      <vt:lpstr>第一轮修改分析思路：ANR问题类型整理（2）</vt:lpstr>
      <vt:lpstr>第二轮修改：日志抓取方式</vt:lpstr>
      <vt:lpstr>第二轮修改：快速解决线程导致的ANR</vt:lpstr>
      <vt:lpstr>解决验证</vt:lpstr>
      <vt:lpstr>分析案例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多生产分支最佳实践   吴宣尧  2016.10</dc:title>
  <dc:creator>lulinan</dc:creator>
  <cp:lastModifiedBy>marui</cp:lastModifiedBy>
  <cp:revision>110</cp:revision>
  <dcterms:modified xsi:type="dcterms:W3CDTF">2017-03-14T07:33:31Z</dcterms:modified>
</cp:coreProperties>
</file>