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7" autoAdjust="0"/>
    <p:restoredTop sz="94635" autoAdjust="0"/>
  </p:normalViewPr>
  <p:slideViewPr>
    <p:cSldViewPr>
      <p:cViewPr>
        <p:scale>
          <a:sx n="100" d="100"/>
          <a:sy n="100" d="100"/>
        </p:scale>
        <p:origin x="-109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DFF19-D3D0-4B8C-A7D5-F42700ACBBE5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B45C8-000C-443C-A629-9C603E7D8B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3CFAA-7426-45B0-937F-E4A7259EAE0E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AEB1-0716-4AEF-8CF7-C334CF983A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B21-859C-4A83-B44D-E8A9CD6E3751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4635-F71A-4F1F-A4A5-77B9045379AE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28C9-1AC3-488B-B286-736C01D8C70D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6EB-A5E9-46F0-8812-FC9E29E1AA27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1791-D18F-44B3-89AF-5621EBABEF90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A96B-3E0A-40DD-93E0-E4DC25013E0F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4FAF-314F-47A0-A6AE-8AD022A002B2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5ABB-CAFE-4BBF-B71F-21CF1299464E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590B-607C-4149-89C6-7F137619852A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8404-47A0-4DE7-87F9-E9E7B1666007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DDB-AE8F-4D6B-A8C8-FE0BB8112D5F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B2C7-61BF-4E3A-8AED-18639A184120}" type="datetime1">
              <a:rPr lang="en-US" altLang="zh-CN" smtClean="0"/>
              <a:pPr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bs.sdp.nd/forum.php?mod=viewthread&amp;tid=11&amp;extra=page=1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nymotion.com/" TargetMode="Externa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ukai.me/android-training-course-in-chinese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apkbus.com/desig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1" name="Freeform 3"/>
          <p:cNvSpPr/>
          <p:nvPr/>
        </p:nvSpPr>
        <p:spPr>
          <a:xfrm>
            <a:off x="3317747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"/>
          <p:cNvSpPr txBox="1"/>
          <p:nvPr/>
        </p:nvSpPr>
        <p:spPr>
          <a:xfrm>
            <a:off x="1676400" y="2819400"/>
            <a:ext cx="1074012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3206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6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3505200" y="2730500"/>
            <a:ext cx="5410200" cy="31239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6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Android开发技术入门培训系列</a:t>
            </a:r>
            <a:endParaRPr lang="en-US" altLang="zh-CN" sz="2006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（一）Android介绍及开发环境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403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endParaRPr lang="en-US" altLang="zh-CN" sz="1403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</a:rPr>
              <a:t>				</a:t>
            </a:r>
            <a:r>
              <a:rPr lang="zh-CN" altLang="en-US" sz="1403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王忠御</a:t>
            </a:r>
            <a:endParaRPr lang="en-US" altLang="zh-CN" sz="1403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4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4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4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403" b="1" dirty="0" smtClean="0">
                <a:solidFill>
                  <a:srgbClr val="000000"/>
                </a:solidFill>
                <a:latin typeface="Calibri" pitchFamily="18" charset="0"/>
                <a:cs typeface="微软雅黑" pitchFamily="18" charset="0"/>
              </a:rPr>
              <a:t>4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219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内核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97000"/>
            <a:ext cx="101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8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33500"/>
            <a:ext cx="5118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Linux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内核位于硬件和软件堆之间的抽象层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核心服务：安全机制、内存管理、进程管理、网络、硬件驱动。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内核扮演的是硬件层和系统其它层次之间的一个抽象层的概念。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操作系统的初始化和编程接口和标准的Linux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系统是有所不同的。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80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Libraries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038" y="1404938"/>
            <a:ext cx="70199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80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Libraries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97000"/>
            <a:ext cx="101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8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33500"/>
            <a:ext cx="66548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C/C++库：被各种Android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组件使用通过应用程序框架开发者可以使用其功能包括：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媒体库：MPEG4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H.264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MP3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JPG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PNG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.....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WebKit/LibWebCore：Web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浏览引擎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SQLite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关系数据库引擎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2D，3D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图形库、引擎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2286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Framework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088" y="1419225"/>
            <a:ext cx="69818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114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应用和框架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97000"/>
            <a:ext cx="101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8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33500"/>
            <a:ext cx="5334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核心应用，例如联系人，电子邮件，电话，浏览器，日历，地图，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充分访问所有核心应用框架API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简化组件的重用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用Java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编写应用程序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660400"/>
            <a:ext cx="1168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3970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01700" y="1333500"/>
            <a:ext cx="166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JAVA编写的应用程序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82867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79756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语言特性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公司基于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Linux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内核的开源操作系统，主要用于移动设备，目前在智能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手机市场占有重要份额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应用层使用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语言开发，运行于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Dalvik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虚拟机，每个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应用运行在独立的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虚拟机中，这保证了各应用间资源的保护和线程安全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编程方式：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NDK</a:t>
            </a: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HTML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10540" y="1731264"/>
            <a:ext cx="3720084" cy="57911"/>
          </a:xfrm>
          <a:custGeom>
            <a:avLst/>
            <a:gdLst>
              <a:gd name="connsiteX0" fmla="*/ 14477 w 3720084"/>
              <a:gd name="connsiteY0" fmla="*/ 14477 h 57911"/>
              <a:gd name="connsiteX1" fmla="*/ 3705606 w 3720084"/>
              <a:gd name="connsiteY1" fmla="*/ 14477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20084" h="57911">
                <a:moveTo>
                  <a:pt x="14477" y="14477"/>
                </a:moveTo>
                <a:lnTo>
                  <a:pt x="3705606" y="14477"/>
                </a:ln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67655" y="1731264"/>
            <a:ext cx="3665220" cy="57911"/>
          </a:xfrm>
          <a:custGeom>
            <a:avLst/>
            <a:gdLst>
              <a:gd name="connsiteX0" fmla="*/ 14478 w 3665220"/>
              <a:gd name="connsiteY0" fmla="*/ 14477 h 57911"/>
              <a:gd name="connsiteX1" fmla="*/ 3650741 w 3665220"/>
              <a:gd name="connsiteY1" fmla="*/ 14477 h 57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65220" h="57911">
                <a:moveTo>
                  <a:pt x="14478" y="14477"/>
                </a:moveTo>
                <a:lnTo>
                  <a:pt x="3650741" y="14477"/>
                </a:lnTo>
              </a:path>
            </a:pathLst>
          </a:custGeom>
          <a:ln w="25400">
            <a:solidFill>
              <a:srgbClr val="4F81B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01800"/>
            <a:ext cx="3835400" cy="165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3300" y="1701800"/>
            <a:ext cx="3784600" cy="1651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6100" y="596900"/>
            <a:ext cx="190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语言优缺点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14224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优点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33400" y="1892300"/>
            <a:ext cx="101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8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89000" y="1828800"/>
            <a:ext cx="24130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1、开放性（开源），灵活自由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2、挣脱运营商的束缚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3、丰富的硬件选择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4、不受任何限制的开发商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5、无缝结合的Google应用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876800" y="14224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不足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876800" y="1892300"/>
            <a:ext cx="101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232400" y="1828800"/>
            <a:ext cx="1524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1、安全和隐私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2、电源管理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3、效率及内存优化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4、屏幕适配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8312" y="1484820"/>
            <a:ext cx="1488058" cy="506920"/>
          </a:xfrm>
          <a:custGeom>
            <a:avLst/>
            <a:gdLst>
              <a:gd name="connsiteX0" fmla="*/ 0 w 1488058"/>
              <a:gd name="connsiteY0" fmla="*/ 506920 h 506920"/>
              <a:gd name="connsiteX1" fmla="*/ 1488058 w 1488058"/>
              <a:gd name="connsiteY1" fmla="*/ 506920 h 506920"/>
              <a:gd name="connsiteX2" fmla="*/ 1488058 w 1488058"/>
              <a:gd name="connsiteY2" fmla="*/ 0 h 506920"/>
              <a:gd name="connsiteX3" fmla="*/ 0 w 1488058"/>
              <a:gd name="connsiteY3" fmla="*/ 0 h 506920"/>
              <a:gd name="connsiteX4" fmla="*/ 0 w 1488058"/>
              <a:gd name="connsiteY4" fmla="*/ 506920 h 50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8058" h="506920">
                <a:moveTo>
                  <a:pt x="0" y="506920"/>
                </a:moveTo>
                <a:lnTo>
                  <a:pt x="1488058" y="506920"/>
                </a:lnTo>
                <a:lnTo>
                  <a:pt x="1488058" y="0"/>
                </a:lnTo>
                <a:lnTo>
                  <a:pt x="0" y="0"/>
                </a:lnTo>
                <a:lnTo>
                  <a:pt x="0" y="50692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956307" y="1484820"/>
            <a:ext cx="1175524" cy="506920"/>
          </a:xfrm>
          <a:custGeom>
            <a:avLst/>
            <a:gdLst>
              <a:gd name="connsiteX0" fmla="*/ 0 w 1175524"/>
              <a:gd name="connsiteY0" fmla="*/ 506920 h 506920"/>
              <a:gd name="connsiteX1" fmla="*/ 1175524 w 1175524"/>
              <a:gd name="connsiteY1" fmla="*/ 506920 h 506920"/>
              <a:gd name="connsiteX2" fmla="*/ 1175524 w 1175524"/>
              <a:gd name="connsiteY2" fmla="*/ 0 h 506920"/>
              <a:gd name="connsiteX3" fmla="*/ 0 w 1175524"/>
              <a:gd name="connsiteY3" fmla="*/ 0 h 506920"/>
              <a:gd name="connsiteX4" fmla="*/ 0 w 1175524"/>
              <a:gd name="connsiteY4" fmla="*/ 506920 h 50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5524" h="506920">
                <a:moveTo>
                  <a:pt x="0" y="506920"/>
                </a:moveTo>
                <a:lnTo>
                  <a:pt x="1175524" y="506920"/>
                </a:lnTo>
                <a:lnTo>
                  <a:pt x="1175524" y="0"/>
                </a:lnTo>
                <a:lnTo>
                  <a:pt x="0" y="0"/>
                </a:lnTo>
                <a:lnTo>
                  <a:pt x="0" y="50692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31820" y="1484820"/>
            <a:ext cx="5544565" cy="506920"/>
          </a:xfrm>
          <a:custGeom>
            <a:avLst/>
            <a:gdLst>
              <a:gd name="connsiteX0" fmla="*/ 0 w 5544565"/>
              <a:gd name="connsiteY0" fmla="*/ 506920 h 506920"/>
              <a:gd name="connsiteX1" fmla="*/ 5544565 w 5544565"/>
              <a:gd name="connsiteY1" fmla="*/ 506920 h 506920"/>
              <a:gd name="connsiteX2" fmla="*/ 5544565 w 5544565"/>
              <a:gd name="connsiteY2" fmla="*/ 0 h 506920"/>
              <a:gd name="connsiteX3" fmla="*/ 0 w 5544565"/>
              <a:gd name="connsiteY3" fmla="*/ 0 h 506920"/>
              <a:gd name="connsiteX4" fmla="*/ 0 w 5544565"/>
              <a:gd name="connsiteY4" fmla="*/ 506920 h 50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4565" h="506920">
                <a:moveTo>
                  <a:pt x="0" y="506920"/>
                </a:moveTo>
                <a:lnTo>
                  <a:pt x="5544565" y="506920"/>
                </a:lnTo>
                <a:lnTo>
                  <a:pt x="5544565" y="0"/>
                </a:lnTo>
                <a:lnTo>
                  <a:pt x="0" y="0"/>
                </a:lnTo>
                <a:lnTo>
                  <a:pt x="0" y="50692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8312" y="1991741"/>
            <a:ext cx="1488058" cy="640080"/>
          </a:xfrm>
          <a:custGeom>
            <a:avLst/>
            <a:gdLst>
              <a:gd name="connsiteX0" fmla="*/ 0 w 1488058"/>
              <a:gd name="connsiteY0" fmla="*/ 640079 h 640080"/>
              <a:gd name="connsiteX1" fmla="*/ 1488058 w 1488058"/>
              <a:gd name="connsiteY1" fmla="*/ 640079 h 640080"/>
              <a:gd name="connsiteX2" fmla="*/ 1488058 w 1488058"/>
              <a:gd name="connsiteY2" fmla="*/ 0 h 640080"/>
              <a:gd name="connsiteX3" fmla="*/ 0 w 1488058"/>
              <a:gd name="connsiteY3" fmla="*/ 0 h 640080"/>
              <a:gd name="connsiteX4" fmla="*/ 0 w 1488058"/>
              <a:gd name="connsiteY4" fmla="*/ 640079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8058" h="640080">
                <a:moveTo>
                  <a:pt x="0" y="640079"/>
                </a:moveTo>
                <a:lnTo>
                  <a:pt x="1488058" y="640079"/>
                </a:lnTo>
                <a:lnTo>
                  <a:pt x="1488058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56307" y="1991741"/>
            <a:ext cx="1175524" cy="640080"/>
          </a:xfrm>
          <a:custGeom>
            <a:avLst/>
            <a:gdLst>
              <a:gd name="connsiteX0" fmla="*/ 0 w 1175524"/>
              <a:gd name="connsiteY0" fmla="*/ 640079 h 640080"/>
              <a:gd name="connsiteX1" fmla="*/ 1175524 w 1175524"/>
              <a:gd name="connsiteY1" fmla="*/ 640079 h 640080"/>
              <a:gd name="connsiteX2" fmla="*/ 1175524 w 1175524"/>
              <a:gd name="connsiteY2" fmla="*/ 0 h 640080"/>
              <a:gd name="connsiteX3" fmla="*/ 0 w 1175524"/>
              <a:gd name="connsiteY3" fmla="*/ 0 h 640080"/>
              <a:gd name="connsiteX4" fmla="*/ 0 w 1175524"/>
              <a:gd name="connsiteY4" fmla="*/ 640079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5524" h="640080">
                <a:moveTo>
                  <a:pt x="0" y="640079"/>
                </a:moveTo>
                <a:lnTo>
                  <a:pt x="1175524" y="640079"/>
                </a:lnTo>
                <a:lnTo>
                  <a:pt x="1175524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31820" y="1991741"/>
            <a:ext cx="5544565" cy="640080"/>
          </a:xfrm>
          <a:custGeom>
            <a:avLst/>
            <a:gdLst>
              <a:gd name="connsiteX0" fmla="*/ 0 w 5544565"/>
              <a:gd name="connsiteY0" fmla="*/ 640079 h 640080"/>
              <a:gd name="connsiteX1" fmla="*/ 5544565 w 5544565"/>
              <a:gd name="connsiteY1" fmla="*/ 640079 h 640080"/>
              <a:gd name="connsiteX2" fmla="*/ 5544565 w 5544565"/>
              <a:gd name="connsiteY2" fmla="*/ 0 h 640080"/>
              <a:gd name="connsiteX3" fmla="*/ 0 w 5544565"/>
              <a:gd name="connsiteY3" fmla="*/ 0 h 640080"/>
              <a:gd name="connsiteX4" fmla="*/ 0 w 5544565"/>
              <a:gd name="connsiteY4" fmla="*/ 640079 h 640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4565" h="640080">
                <a:moveTo>
                  <a:pt x="0" y="640079"/>
                </a:moveTo>
                <a:lnTo>
                  <a:pt x="5544565" y="640079"/>
                </a:lnTo>
                <a:lnTo>
                  <a:pt x="5544565" y="0"/>
                </a:lnTo>
                <a:lnTo>
                  <a:pt x="0" y="0"/>
                </a:lnTo>
                <a:lnTo>
                  <a:pt x="0" y="640079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68312" y="2631757"/>
            <a:ext cx="1488058" cy="572198"/>
          </a:xfrm>
          <a:custGeom>
            <a:avLst/>
            <a:gdLst>
              <a:gd name="connsiteX0" fmla="*/ 0 w 1488058"/>
              <a:gd name="connsiteY0" fmla="*/ 572198 h 572198"/>
              <a:gd name="connsiteX1" fmla="*/ 1488058 w 1488058"/>
              <a:gd name="connsiteY1" fmla="*/ 572198 h 572198"/>
              <a:gd name="connsiteX2" fmla="*/ 1488058 w 1488058"/>
              <a:gd name="connsiteY2" fmla="*/ 0 h 572198"/>
              <a:gd name="connsiteX3" fmla="*/ 0 w 1488058"/>
              <a:gd name="connsiteY3" fmla="*/ 0 h 572198"/>
              <a:gd name="connsiteX4" fmla="*/ 0 w 1488058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8058" h="572198">
                <a:moveTo>
                  <a:pt x="0" y="572198"/>
                </a:moveTo>
                <a:lnTo>
                  <a:pt x="1488058" y="572198"/>
                </a:lnTo>
                <a:lnTo>
                  <a:pt x="1488058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956307" y="2631757"/>
            <a:ext cx="1175524" cy="572198"/>
          </a:xfrm>
          <a:custGeom>
            <a:avLst/>
            <a:gdLst>
              <a:gd name="connsiteX0" fmla="*/ 0 w 1175524"/>
              <a:gd name="connsiteY0" fmla="*/ 572198 h 572198"/>
              <a:gd name="connsiteX1" fmla="*/ 1175524 w 1175524"/>
              <a:gd name="connsiteY1" fmla="*/ 572198 h 572198"/>
              <a:gd name="connsiteX2" fmla="*/ 1175524 w 1175524"/>
              <a:gd name="connsiteY2" fmla="*/ 0 h 572198"/>
              <a:gd name="connsiteX3" fmla="*/ 0 w 1175524"/>
              <a:gd name="connsiteY3" fmla="*/ 0 h 572198"/>
              <a:gd name="connsiteX4" fmla="*/ 0 w 1175524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5524" h="572198">
                <a:moveTo>
                  <a:pt x="0" y="572198"/>
                </a:moveTo>
                <a:lnTo>
                  <a:pt x="1175524" y="572198"/>
                </a:lnTo>
                <a:lnTo>
                  <a:pt x="1175524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131820" y="2631757"/>
            <a:ext cx="5544565" cy="572198"/>
          </a:xfrm>
          <a:custGeom>
            <a:avLst/>
            <a:gdLst>
              <a:gd name="connsiteX0" fmla="*/ 0 w 5544565"/>
              <a:gd name="connsiteY0" fmla="*/ 572198 h 572198"/>
              <a:gd name="connsiteX1" fmla="*/ 5544565 w 5544565"/>
              <a:gd name="connsiteY1" fmla="*/ 572198 h 572198"/>
              <a:gd name="connsiteX2" fmla="*/ 5544565 w 5544565"/>
              <a:gd name="connsiteY2" fmla="*/ 0 h 572198"/>
              <a:gd name="connsiteX3" fmla="*/ 0 w 5544565"/>
              <a:gd name="connsiteY3" fmla="*/ 0 h 572198"/>
              <a:gd name="connsiteX4" fmla="*/ 0 w 5544565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4565" h="572198">
                <a:moveTo>
                  <a:pt x="0" y="572198"/>
                </a:moveTo>
                <a:lnTo>
                  <a:pt x="5544565" y="572198"/>
                </a:lnTo>
                <a:lnTo>
                  <a:pt x="5544565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68312" y="3204019"/>
            <a:ext cx="1488058" cy="572198"/>
          </a:xfrm>
          <a:custGeom>
            <a:avLst/>
            <a:gdLst>
              <a:gd name="connsiteX0" fmla="*/ 0 w 1488058"/>
              <a:gd name="connsiteY0" fmla="*/ 572198 h 572198"/>
              <a:gd name="connsiteX1" fmla="*/ 1488058 w 1488058"/>
              <a:gd name="connsiteY1" fmla="*/ 572198 h 572198"/>
              <a:gd name="connsiteX2" fmla="*/ 1488058 w 1488058"/>
              <a:gd name="connsiteY2" fmla="*/ 0 h 572198"/>
              <a:gd name="connsiteX3" fmla="*/ 0 w 1488058"/>
              <a:gd name="connsiteY3" fmla="*/ 0 h 572198"/>
              <a:gd name="connsiteX4" fmla="*/ 0 w 1488058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8058" h="572198">
                <a:moveTo>
                  <a:pt x="0" y="572198"/>
                </a:moveTo>
                <a:lnTo>
                  <a:pt x="1488058" y="572198"/>
                </a:lnTo>
                <a:lnTo>
                  <a:pt x="1488058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56307" y="3204019"/>
            <a:ext cx="1175524" cy="572198"/>
          </a:xfrm>
          <a:custGeom>
            <a:avLst/>
            <a:gdLst>
              <a:gd name="connsiteX0" fmla="*/ 0 w 1175524"/>
              <a:gd name="connsiteY0" fmla="*/ 572198 h 572198"/>
              <a:gd name="connsiteX1" fmla="*/ 1175524 w 1175524"/>
              <a:gd name="connsiteY1" fmla="*/ 572198 h 572198"/>
              <a:gd name="connsiteX2" fmla="*/ 1175524 w 1175524"/>
              <a:gd name="connsiteY2" fmla="*/ 0 h 572198"/>
              <a:gd name="connsiteX3" fmla="*/ 0 w 1175524"/>
              <a:gd name="connsiteY3" fmla="*/ 0 h 572198"/>
              <a:gd name="connsiteX4" fmla="*/ 0 w 1175524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5524" h="572198">
                <a:moveTo>
                  <a:pt x="0" y="572198"/>
                </a:moveTo>
                <a:lnTo>
                  <a:pt x="1175524" y="572198"/>
                </a:lnTo>
                <a:lnTo>
                  <a:pt x="1175524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131820" y="3204019"/>
            <a:ext cx="5544565" cy="572198"/>
          </a:xfrm>
          <a:custGeom>
            <a:avLst/>
            <a:gdLst>
              <a:gd name="connsiteX0" fmla="*/ 0 w 5544565"/>
              <a:gd name="connsiteY0" fmla="*/ 572198 h 572198"/>
              <a:gd name="connsiteX1" fmla="*/ 5544565 w 5544565"/>
              <a:gd name="connsiteY1" fmla="*/ 572198 h 572198"/>
              <a:gd name="connsiteX2" fmla="*/ 5544565 w 5544565"/>
              <a:gd name="connsiteY2" fmla="*/ 0 h 572198"/>
              <a:gd name="connsiteX3" fmla="*/ 0 w 5544565"/>
              <a:gd name="connsiteY3" fmla="*/ 0 h 572198"/>
              <a:gd name="connsiteX4" fmla="*/ 0 w 5544565"/>
              <a:gd name="connsiteY4" fmla="*/ 572198 h 57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44565" h="572198">
                <a:moveTo>
                  <a:pt x="0" y="572198"/>
                </a:moveTo>
                <a:lnTo>
                  <a:pt x="5544565" y="572198"/>
                </a:lnTo>
                <a:lnTo>
                  <a:pt x="5544565" y="0"/>
                </a:lnTo>
                <a:lnTo>
                  <a:pt x="0" y="0"/>
                </a:lnTo>
                <a:lnTo>
                  <a:pt x="0" y="57219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949957" y="1472057"/>
            <a:ext cx="25400" cy="4138307"/>
          </a:xfrm>
          <a:custGeom>
            <a:avLst/>
            <a:gdLst>
              <a:gd name="connsiteX0" fmla="*/ 6350 w 25400"/>
              <a:gd name="connsiteY0" fmla="*/ 6350 h 4138307"/>
              <a:gd name="connsiteX1" fmla="*/ 6350 w 25400"/>
              <a:gd name="connsiteY1" fmla="*/ 4131957 h 413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138307">
                <a:moveTo>
                  <a:pt x="6350" y="6350"/>
                </a:moveTo>
                <a:lnTo>
                  <a:pt x="6350" y="4131957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125470" y="1472057"/>
            <a:ext cx="25400" cy="4138307"/>
          </a:xfrm>
          <a:custGeom>
            <a:avLst/>
            <a:gdLst>
              <a:gd name="connsiteX0" fmla="*/ 6350 w 25400"/>
              <a:gd name="connsiteY0" fmla="*/ 6350 h 4138307"/>
              <a:gd name="connsiteX1" fmla="*/ 6350 w 25400"/>
              <a:gd name="connsiteY1" fmla="*/ 4131957 h 4138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138307">
                <a:moveTo>
                  <a:pt x="6350" y="6350"/>
                </a:moveTo>
                <a:lnTo>
                  <a:pt x="6350" y="4131957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61962" y="1985391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61962" y="2625470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61962" y="3197605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61962" y="3769867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943607" y="4300346"/>
            <a:ext cx="6739255" cy="25400"/>
          </a:xfrm>
          <a:custGeom>
            <a:avLst/>
            <a:gdLst>
              <a:gd name="connsiteX0" fmla="*/ 6350 w 6739255"/>
              <a:gd name="connsiteY0" fmla="*/ 6350 h 25400"/>
              <a:gd name="connsiteX1" fmla="*/ 6732905 w 673925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9255" h="25400">
                <a:moveTo>
                  <a:pt x="6350" y="6350"/>
                </a:moveTo>
                <a:lnTo>
                  <a:pt x="6732905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943607" y="4972303"/>
            <a:ext cx="6739255" cy="25400"/>
          </a:xfrm>
          <a:custGeom>
            <a:avLst/>
            <a:gdLst>
              <a:gd name="connsiteX0" fmla="*/ 6350 w 6739255"/>
              <a:gd name="connsiteY0" fmla="*/ 6350 h 25400"/>
              <a:gd name="connsiteX1" fmla="*/ 6732905 w 673925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39255" h="25400">
                <a:moveTo>
                  <a:pt x="6350" y="6350"/>
                </a:moveTo>
                <a:lnTo>
                  <a:pt x="6732905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61962" y="1478407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61962" y="5591314"/>
            <a:ext cx="8220900" cy="25400"/>
          </a:xfrm>
          <a:custGeom>
            <a:avLst/>
            <a:gdLst>
              <a:gd name="connsiteX0" fmla="*/ 6350 w 8220900"/>
              <a:gd name="connsiteY0" fmla="*/ 6350 h 25400"/>
              <a:gd name="connsiteX1" fmla="*/ 8214550 w 8220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0900" h="25400">
                <a:moveTo>
                  <a:pt x="6350" y="6350"/>
                </a:moveTo>
                <a:lnTo>
                  <a:pt x="82145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24" name="TextBox 1"/>
          <p:cNvSpPr txBox="1"/>
          <p:nvPr/>
        </p:nvSpPr>
        <p:spPr>
          <a:xfrm>
            <a:off x="546100" y="596900"/>
            <a:ext cx="160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主要版本的特性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33400" y="1600200"/>
            <a:ext cx="10287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版本名称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17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4.2.2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4.0.3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2.3.3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175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2.1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146300" y="1600200"/>
            <a:ext cx="7747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  <a:tab pos="3429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API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92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7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200400" y="1600200"/>
            <a:ext cx="54610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247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特性点描述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最重要特点之一对低内存设备的优化、强化了Google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Now、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Printing无线打印、云存储架构、音频和视频方面的改进、蓝牙增强、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屏幕录像、支持测步器和计步器、新“位置”功能</a:t>
            </a:r>
          </a:p>
          <a:p>
            <a:pPr>
              <a:lnSpc>
                <a:spcPts val="22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用户账户配制、拨号盘联系人自动补全、OpenGL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3.0、WiFi关闭后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保持位置功能、新的开发者工具</a:t>
            </a:r>
          </a:p>
          <a:p>
            <a:pPr>
              <a:lnSpc>
                <a:spcPts val="28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无线视频、平板多帐户支持、手势滑动输入、全景相片、滑动开启相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机</a:t>
            </a:r>
          </a:p>
          <a:p>
            <a:pPr>
              <a:lnSpc>
                <a:spcPts val="2600"/>
              </a:lnSpc>
              <a:tabLst>
                <a:tab pos="2247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蓝色主题、人脸识别、3D驱动优化、正在运行的程序可以像电脑一样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的互相切换</a:t>
            </a:r>
          </a:p>
          <a:p>
            <a:pPr>
              <a:lnSpc>
                <a:spcPts val="2200"/>
              </a:lnSpc>
              <a:tabLst>
                <a:tab pos="2247900" algn="l"/>
              </a:tabLst>
            </a:pPr>
            <a:r>
              <a:rPr lang="en-US" altLang="zh-CN" sz="14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用户界面调整、通场通讯（NFC）、新的运动控制API、原生视频聊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天、新的Android电子市场、Google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Music、支持更多的大屏幕设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备、增强虚拟键盘</a:t>
            </a:r>
          </a:p>
          <a:p>
            <a:pPr>
              <a:lnSpc>
                <a:spcPts val="25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提升硬件速度、更多屏幕以及分辨率选择、大幅度的用户界面改良、</a:t>
            </a:r>
          </a:p>
          <a:p>
            <a:pPr>
              <a:lnSpc>
                <a:spcPts val="1600"/>
              </a:lnSpc>
              <a:tabLst>
                <a:tab pos="22479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支持Exchange活动墙纸、大幅改进虚拟键盘、蓝牙2.1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663700"/>
            <a:ext cx="2120900" cy="3746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7900" y="1663700"/>
            <a:ext cx="2120900" cy="3746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4400" y="1676400"/>
            <a:ext cx="2120900" cy="37592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6100" y="596900"/>
            <a:ext cx="1676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界面预览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500" y="2019300"/>
            <a:ext cx="3302000" cy="787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13335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89000" y="1282700"/>
            <a:ext cx="217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介绍及框架体系基础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1663700"/>
            <a:ext cx="2463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编码规范及约定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2108200"/>
            <a:ext cx="139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6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2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89000" y="2070100"/>
            <a:ext cx="27051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开发基础知识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AndroidStudio</a:t>
            </a:r>
            <a:r>
              <a:rPr lang="en-US" altLang="zh-CN" sz="1406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环境和模拟器的搭建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程序签名和应用发布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736082" y="5510529"/>
            <a:ext cx="300735" cy="148336"/>
          </a:xfrm>
          <a:custGeom>
            <a:avLst/>
            <a:gdLst>
              <a:gd name="connsiteX0" fmla="*/ 6350 w 300735"/>
              <a:gd name="connsiteY0" fmla="*/ 40259 h 148336"/>
              <a:gd name="connsiteX1" fmla="*/ 226567 w 300735"/>
              <a:gd name="connsiteY1" fmla="*/ 40259 h 148336"/>
              <a:gd name="connsiteX2" fmla="*/ 226567 w 300735"/>
              <a:gd name="connsiteY2" fmla="*/ 6350 h 148336"/>
              <a:gd name="connsiteX3" fmla="*/ 294385 w 300735"/>
              <a:gd name="connsiteY3" fmla="*/ 74167 h 148336"/>
              <a:gd name="connsiteX4" fmla="*/ 226567 w 300735"/>
              <a:gd name="connsiteY4" fmla="*/ 141985 h 148336"/>
              <a:gd name="connsiteX5" fmla="*/ 226567 w 300735"/>
              <a:gd name="connsiteY5" fmla="*/ 108077 h 148336"/>
              <a:gd name="connsiteX6" fmla="*/ 6350 w 300735"/>
              <a:gd name="connsiteY6" fmla="*/ 108077 h 148336"/>
              <a:gd name="connsiteX7" fmla="*/ 6350 w 300735"/>
              <a:gd name="connsiteY7" fmla="*/ 40259 h 148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0735" h="148336">
                <a:moveTo>
                  <a:pt x="6350" y="40259"/>
                </a:moveTo>
                <a:lnTo>
                  <a:pt x="226567" y="40259"/>
                </a:lnTo>
                <a:lnTo>
                  <a:pt x="226567" y="6350"/>
                </a:lnTo>
                <a:lnTo>
                  <a:pt x="294385" y="74167"/>
                </a:lnTo>
                <a:lnTo>
                  <a:pt x="226567" y="141985"/>
                </a:lnTo>
                <a:lnTo>
                  <a:pt x="226567" y="108077"/>
                </a:lnTo>
                <a:lnTo>
                  <a:pt x="6350" y="108077"/>
                </a:lnTo>
                <a:lnTo>
                  <a:pt x="6350" y="402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8CA9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2997200"/>
            <a:ext cx="5181600" cy="825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5473700"/>
            <a:ext cx="431800" cy="279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6800" y="5168900"/>
            <a:ext cx="939800" cy="8636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1524000" y="1435100"/>
            <a:ext cx="3987800" cy="424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552700" algn="l"/>
              </a:tabLst>
            </a:pPr>
            <a:r>
              <a:rPr lang="en-US" altLang="zh-CN" sz="105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z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527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参见编码规范文档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997200"/>
            <a:ext cx="5105400" cy="825500"/>
          </a:xfrm>
          <a:prstGeom prst="rect">
            <a:avLst/>
          </a:prstGeom>
          <a:noFill/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43942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开发环境搭建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工程基础介绍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应用程序更新功能实现、程序签名和应用发布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2222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Dalvik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JVM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区别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904875"/>
            <a:ext cx="82677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2133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开发环境搭建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1397000"/>
            <a:ext cx="1016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/>
            </a:pPr>
            <a:r>
              <a:rPr lang="en-US" altLang="zh-CN" sz="1115" dirty="0" smtClean="0">
                <a:solidFill>
                  <a:srgbClr val="00206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3600" y="1333500"/>
            <a:ext cx="61595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安装JDK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推荐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JDK6.0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以上版本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安装Android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Studio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下载地址（推荐）：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http://developer.android.com/sdk/index.html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0000FF"/>
                </a:solidFill>
                <a:latin typeface="微软雅黑" pitchFamily="18" charset="0"/>
                <a:cs typeface="微软雅黑" pitchFamily="18" charset="0"/>
              </a:rPr>
              <a:t>http://tools.android.com/download/studio/canary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或者工程院sdp提供的下载：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FF"/>
                </a:solidFill>
                <a:latin typeface="微软雅黑" pitchFamily="18" charset="0"/>
                <a:cs typeface="微软雅黑" pitchFamily="18" charset="0"/>
                <a:hlinkClick r:id="rId3"/>
              </a:rPr>
              <a:t>http://bbs.sdp.nd/forum.php?mod=viewthread&amp;tid=11&amp;extra=page=1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  <a:tab pos="50800" algn="l"/>
                <a:tab pos="17145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SDK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660400"/>
            <a:ext cx="24130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Eclipse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推出的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速度更快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更漂亮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更加智能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整合了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Gradle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构建工具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强大的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编辑器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4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内置终端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更完善的插件系统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完美整合版本控制系统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181100"/>
            <a:ext cx="7950200" cy="48133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1930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预览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2400300"/>
            <a:ext cx="3784600" cy="2857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2273300"/>
            <a:ext cx="4381500" cy="3289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6100" y="596900"/>
            <a:ext cx="54610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打开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，欢迎界面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进入到设置向导页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4700" y="2336800"/>
            <a:ext cx="5054600" cy="37973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596900"/>
            <a:ext cx="82042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0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点击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进入选择设置类型向导页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这里有两个选项“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Standard”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Custom”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即标准和自定义，如果你本机的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没有配置过，那么建议直接选择</a:t>
            </a:r>
          </a:p>
          <a:p>
            <a:pPr>
              <a:lnSpc>
                <a:spcPts val="21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点击“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Finish”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按钮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1397000"/>
            <a:ext cx="6642100" cy="47498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3251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——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新建项目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2997200"/>
            <a:ext cx="5981700" cy="825500"/>
          </a:xfrm>
          <a:prstGeom prst="rect">
            <a:avLst/>
          </a:prstGeom>
          <a:noFill/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1638300"/>
            <a:ext cx="5715000" cy="44450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06400" y="596900"/>
            <a:ext cx="50292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填上项目名称和包名以及项目路径等然后“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”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879600"/>
            <a:ext cx="5372100" cy="41783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06400" y="596900"/>
            <a:ext cx="75946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这个页面支持你适配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Glass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等，我们只选择第一项就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，选好最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然后”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Next”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1905000"/>
            <a:ext cx="5486400" cy="4267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06400" y="596900"/>
            <a:ext cx="72771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这个页面选择一个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模板，和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Eclipse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很像，我们直接选择一个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Blank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好了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1257300"/>
            <a:ext cx="5969000" cy="46355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1930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1219200"/>
            <a:ext cx="7785100" cy="46990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1930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1651000"/>
            <a:ext cx="8724900" cy="4254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482600" y="596900"/>
            <a:ext cx="5054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Appearance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下更改主题到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Darcula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1181100"/>
            <a:ext cx="5702300" cy="4991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2794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——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运行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43554" y="5859767"/>
            <a:ext cx="3483863" cy="7620"/>
          </a:xfrm>
          <a:custGeom>
            <a:avLst/>
            <a:gdLst>
              <a:gd name="connsiteX0" fmla="*/ 0 w 3483863"/>
              <a:gd name="connsiteY0" fmla="*/ 0 h 7620"/>
              <a:gd name="connsiteX1" fmla="*/ 1741932 w 3483863"/>
              <a:gd name="connsiteY1" fmla="*/ 0 h 7620"/>
              <a:gd name="connsiteX2" fmla="*/ 3483863 w 3483863"/>
              <a:gd name="connsiteY2" fmla="*/ 0 h 7620"/>
              <a:gd name="connsiteX3" fmla="*/ 3483863 w 3483863"/>
              <a:gd name="connsiteY3" fmla="*/ 7620 h 7620"/>
              <a:gd name="connsiteX4" fmla="*/ 1741932 w 3483863"/>
              <a:gd name="connsiteY4" fmla="*/ 7620 h 7620"/>
              <a:gd name="connsiteX5" fmla="*/ 0 w 3483863"/>
              <a:gd name="connsiteY5" fmla="*/ 7620 h 7620"/>
              <a:gd name="connsiteX6" fmla="*/ 0 w 3483863"/>
              <a:gd name="connsiteY6" fmla="*/ 0 h 7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83863" h="7620">
                <a:moveTo>
                  <a:pt x="0" y="0"/>
                </a:moveTo>
                <a:lnTo>
                  <a:pt x="1741932" y="0"/>
                </a:lnTo>
                <a:lnTo>
                  <a:pt x="3483863" y="0"/>
                </a:lnTo>
                <a:lnTo>
                  <a:pt x="3483863" y="7620"/>
                </a:lnTo>
                <a:lnTo>
                  <a:pt x="1741932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596900"/>
            <a:ext cx="47879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HelloWord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的方法主要包括一下几点：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、一个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就是一个类，并且这个类要继承于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、重写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方法。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onCreate(Bundle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savedInstanceState)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2501900"/>
            <a:ext cx="2933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super.onCreate(savedInstanceState);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setContentView(R.layout.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main);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2476500"/>
            <a:ext cx="50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0900" y="2933700"/>
            <a:ext cx="50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4200" y="3340100"/>
            <a:ext cx="5562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、每一个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都需要在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AndroidMainfest.xml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文件当中进行配置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&lt;activity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".TestActivity"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84200" y="3759200"/>
            <a:ext cx="50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1400" y="3784600"/>
            <a:ext cx="55499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android:label=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"@string/app_name"&gt;</a:t>
            </a:r>
          </a:p>
          <a:p>
            <a:pPr>
              <a:lnSpc>
                <a:spcPts val="16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&lt;intent-filter&gt;</a:t>
            </a:r>
          </a:p>
          <a:p>
            <a:pPr>
              <a:lnSpc>
                <a:spcPts val="16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"android.intent.action.MAIN"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6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&lt;category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"android.intent.category.LAUNCHER"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6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&lt;/intent-filter&gt;</a:t>
            </a:r>
          </a:p>
          <a:p>
            <a:pPr>
              <a:lnSpc>
                <a:spcPts val="1600"/>
              </a:lnSpc>
              <a:tabLst>
                <a:tab pos="203200" algn="l"/>
                <a:tab pos="393700" algn="l"/>
                <a:tab pos="495300" algn="l"/>
              </a:tabLst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&lt;/activity&gt;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84200" y="5041900"/>
            <a:ext cx="5930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、为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添加必要的控件。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同过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findViewById</a:t>
            </a:r>
            <a:r>
              <a:rPr lang="en-US" altLang="zh-CN" sz="140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3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控件的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40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1479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可以得到所要显示的控件。例如：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8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取得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altLang="zh-CN" sz="148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的控件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TextView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textView=(TextView)findViewById(R.id.</a:t>
            </a:r>
            <a:r>
              <a:rPr lang="en-US" altLang="zh-CN" sz="1406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Test);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70000"/>
            <a:ext cx="4203700" cy="4813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1625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520700" y="596900"/>
            <a:ext cx="4209870" cy="725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开发环境搭建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常用快捷方式介绍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938213"/>
            <a:ext cx="82867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9017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8039100" cy="486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  <a:tab pos="889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历史介绍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之父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Rubin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（安迪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鲁宾）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2003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月创建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科技公司，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2005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17</a:t>
            </a:r>
          </a:p>
          <a:p>
            <a:pPr>
              <a:lnSpc>
                <a:spcPts val="2800"/>
              </a:lnSpc>
              <a:tabLst>
                <a:tab pos="342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日被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收购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开放手持设备联盟，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Handset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Alliance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：是美国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公司与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2007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日宣布</a:t>
            </a:r>
          </a:p>
          <a:p>
            <a:pPr>
              <a:lnSpc>
                <a:spcPts val="2800"/>
              </a:lnSpc>
              <a:tabLst>
                <a:tab pos="342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组建的一个全球性的联盟组织。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AOSP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：一个负责持续发展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操作系统的开源代码项目成立了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AOSP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</a:t>
            </a:r>
          </a:p>
          <a:p>
            <a:pPr>
              <a:lnSpc>
                <a:spcPts val="2800"/>
              </a:lnSpc>
              <a:tabLst>
                <a:tab pos="342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Project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sz="159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联盟将会支持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发布的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手机操作系统或者应用软件，共同开发名为</a:t>
            </a:r>
            <a:r>
              <a:rPr lang="en-US" altLang="zh-CN" sz="1598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</a:p>
          <a:p>
            <a:pPr>
              <a:lnSpc>
                <a:spcPts val="2800"/>
              </a:lnSpc>
              <a:tabLst>
                <a:tab pos="342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的开放源代码的移动系统。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开放手机联盟包括手机制造商、手机芯片厂商和移动运营商几类。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Broadcom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、中国移动、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eBay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、谷歌、宏达电、英特尔、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LG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Marvell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、摩托罗拉、</a:t>
            </a:r>
          </a:p>
          <a:p>
            <a:pPr>
              <a:lnSpc>
                <a:spcPts val="2800"/>
              </a:lnSpc>
              <a:tabLst>
                <a:tab pos="342900" algn="l"/>
                <a:tab pos="8890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高通、三星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7988300" cy="565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" algn="l"/>
                <a:tab pos="101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工程基础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原代码存放目录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gen/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自动生成目录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目录中存放所有由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开发工具自动生成的文件。目录中最重要的就是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文件。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这个文件由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开发工具自动产生的。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开发工具会自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动根据你放入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界面文件、图标与常量，同步更新修改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文件。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正因为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文件是由开发工具自动生成的，所以我们应避免手工修改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在应用中起到了字典的作用，它包含了界面、图标、常量等各种资源的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，通过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，应用可以很方便地找到对应资源。另外编绎器也会检查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R.java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列表中的资源是否被使用到，没有被使用到的资源不会编绎进软件中，这样可</a:t>
            </a:r>
          </a:p>
          <a:p>
            <a:pPr>
              <a:lnSpc>
                <a:spcPts val="20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以减少应用在手机占用的空间。</a:t>
            </a:r>
          </a:p>
          <a:p>
            <a:pPr>
              <a:lnSpc>
                <a:spcPts val="22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资源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(Resource)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在这个目录中我们可以存放应用使用到的各种资源，如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界面文件，图片或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数据。具体请看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下方备注栏。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AndroidManifest.xml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功能清单文件</a:t>
            </a:r>
          </a:p>
          <a:p>
            <a:pPr>
              <a:lnSpc>
                <a:spcPts val="20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这个文件列出了应用程序所提供的功能，在这个文件中，你可以指定应用程序</a:t>
            </a:r>
          </a:p>
          <a:p>
            <a:pPr>
              <a:lnSpc>
                <a:spcPts val="22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使用到的服务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如电话服务、互联网服务、短信服务、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GPS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服务等等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。另外当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你新添加一个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的时候，也需要在这个文件中进行相应配置，只有配置好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后，才能调用此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lnSpc>
                <a:spcPts val="2100"/>
              </a:lnSpc>
              <a:tabLst>
                <a:tab pos="381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default.properties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项目环境信息，一般是不需要修改此文件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1346200"/>
            <a:ext cx="2247900" cy="44577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2590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工程基础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工程目录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482600" y="355600"/>
            <a:ext cx="82042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是每一个应用都需要的文件，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位于应用根目录下，它描述了程序包的</a:t>
            </a:r>
          </a:p>
          <a:p>
            <a:pPr>
              <a:lnSpc>
                <a:spcPts val="28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全局变量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包括暴露的应用组件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(activities,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等等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和为每个组件的实现类，什么样的</a:t>
            </a:r>
          </a:p>
          <a:p>
            <a:pPr>
              <a:lnSpc>
                <a:spcPts val="28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8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数据可以操作，以及在什么地方运行。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3500" algn="l"/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主要包括以下各个元素。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3111500"/>
            <a:ext cx="101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3060700"/>
            <a:ext cx="7493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A.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包名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(package):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指定本应用内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主程序包的包名。当没有指定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apk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的文件名时，编译后产生程序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包将以此命名。本包名应当在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系统运行时唯一。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B.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认证</a:t>
            </a:r>
            <a:r>
              <a:rPr lang="en-US" altLang="zh-CN" sz="140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(certificate):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指定本应用程序所授予的信任级别，目前有的认证级别有</a:t>
            </a:r>
            <a:r>
              <a:rPr lang="en-US" altLang="zh-CN" sz="140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platform(system)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shared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media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以及应用自定义的认证。不同的认证可以享受不同的权限。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355600"/>
            <a:ext cx="610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15621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1498600"/>
            <a:ext cx="73660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C.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权限组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(permission-group):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权限组的定义是为了描述一组具有共同特性的权限。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D.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(permission):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权限用来描述是否拥有做某件事的权力。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系统中权限是分级的，前分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为普通级别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(Normal)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，危险级别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(dangerous)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，签名级别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(signature)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和系统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签名级别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(signature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system)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06500" y="29337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49400" y="2870200"/>
            <a:ext cx="71120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系统中所有预定义的权限根据作用的不同，分别属于不同的级别。对于普通和危险级别的权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限，我们称之为低级权限，应用申请即授予。其他两级权限，我们称之为高级权限或系统权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限，应用拥有</a:t>
            </a:r>
            <a:r>
              <a:rPr lang="en-US" altLang="zh-CN" sz="1403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级别的认证才能申请。当应用试图在没有权限的情况下做受限操作，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应用将被系统杀掉以警示。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38200" y="4241800"/>
            <a:ext cx="101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206500" y="4191000"/>
            <a:ext cx="74803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E.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权限树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(permission-tree)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权限树的设置是为了统一管理一组权限，声明于该树下的权限所有者归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属该应用。系统提供了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，应用可以在运行时动态添加。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PackageManager.addPermission()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F.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使用权限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(uses-permission):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应用需要的权限应当在此处申请，所申请的权限应当被系统或某个应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用所定义，否则视为无效申请。同时使用权限的申请需要遵循权限授予条件，非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platform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认证的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应用无法申请高级权限。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355600"/>
            <a:ext cx="610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15621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1498600"/>
            <a:ext cx="74676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G:SDK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uses-sdk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）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标识本应用运行的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版本。高兼容性的应用可以忽略此项。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H.application:application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应用内最高级别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(top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level)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的模块，每个应用内最多只能有一个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，如果应用没有指定该模块，一个默认的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将被启用。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将在应用启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动时最先被加载，并存活在应用的整个运行时生命周期。因此一些初始化的工作适合在本模块完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成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元素有许多属性，其中：“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persistent”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表示本应用是否为常驻内存，“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enable”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表示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本应用当前是否应当被加载。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&lt;application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android:icon="@drawable/icon"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android:label="@string/app_name"&gt;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&lt;activity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android:name=".HelloOPhone"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android:label="@string/app_name"&gt;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&lt;intent-filter&gt;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android:name="android.intent.action.MAIN"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&lt;category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android:name="android.intent.category.LAUNCHER"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&lt;/intent-filter&gt;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&lt;/activity&gt;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&lt;/application&gt;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482600" y="355600"/>
            <a:ext cx="81661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  <a:tab pos="342900" algn="l"/>
              </a:tabLst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文件中，运行时模块的定义都作为本模块的子元素。当运行时模块</a:t>
            </a:r>
          </a:p>
          <a:p>
            <a:pPr>
              <a:lnSpc>
                <a:spcPts val="2800"/>
              </a:lnSpc>
              <a:tabLst>
                <a:tab pos="63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被调度时，如果应用没有启动，将首先启动应用进行初始化，然后调度对应模块。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2336800"/>
            <a:ext cx="1016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2273300"/>
            <a:ext cx="74676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I.activity:activity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模块的运行时子元素，标识了一个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。除了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，一个应用可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以声明并实现零至多个其它运行时模块，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也同样。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也包含了许多定义它工作状态的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属性，其中：“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name”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是必须的，它指定了该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所在的文件名，如果该文件所属包不同于该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应用的包名（即本描述文件的最开始处），那么名字前面需要加入所在包名。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通过增加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intent-fliter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来标识哪些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可以被处理，同时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也是调度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的主要参数。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J.receiver:receiver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的运行时子元素。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通过增加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intent-fliter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来标识它需要接受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哪些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。当收到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后，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将根据不同的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进行不同的处理。当一个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发出后，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所有注册了该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都将会收到，系统会根据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在系统中的注册次序顺序发送。当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一个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处理完该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后，系统才会向下一个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发送。当一个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有多个未接收的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时，将按照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发送的次序顺序接收。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355600"/>
            <a:ext cx="6108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1562100"/>
            <a:ext cx="1016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06500" y="1498600"/>
            <a:ext cx="7505700" cy="346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例，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intent-filter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如下：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android:name="android.intent.action.MAIN"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&lt;category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android:name="android.intent.category.LAUNCHER"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K.service:service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的运行时子元素。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属于后台模块，启动后将长时间运行，除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非停止该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service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或所在应用进程被杀死。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L.provider:provider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也是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application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的运行时子元素。它继承于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，是对该应用管理的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用户数据的结构化接入，是基于数据库操作方式的封装。如果应用允许外部应用访问／管理它的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用户数据，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provider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平台提供的最佳方式。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M.activity-alias: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顾名思义，是已有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的别名。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N:uses-library: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标识应用启动所必须的共享库。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355600"/>
            <a:ext cx="78486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</a:t>
            </a:r>
            <a:r>
              <a:rPr lang="en-US" altLang="zh-CN" sz="32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32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文件的例子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&lt;?xml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version="1.0"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encoding="utf-8"?&gt;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&lt;manifest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xmlns:android="http://schemas.android.com/apk/res/android"</a:t>
            </a:r>
          </a:p>
          <a:p>
            <a:pPr>
              <a:lnSpc>
                <a:spcPts val="19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package="com.my_domain.app.helloactivity"&gt;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&lt;application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android:label="@string/app_name"&gt;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&lt;activity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class=".HelloActivity"&gt;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&lt;intent-filter&gt;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android:value="android.intent.action.MAIN"/&gt;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&lt;category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android:value="android.intent.category.LAUNCHER"/&gt;</a:t>
            </a:r>
          </a:p>
          <a:p>
            <a:pPr>
              <a:lnSpc>
                <a:spcPts val="23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&lt;/intent-filter&gt;</a:t>
            </a:r>
          </a:p>
          <a:p>
            <a:pPr>
              <a:lnSpc>
                <a:spcPts val="23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&lt;/activity&gt;</a:t>
            </a:r>
          </a:p>
          <a:p>
            <a:pPr>
              <a:lnSpc>
                <a:spcPts val="24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&lt;/application&gt;</a:t>
            </a:r>
          </a:p>
          <a:p>
            <a:pPr>
              <a:lnSpc>
                <a:spcPts val="2300"/>
              </a:lnSpc>
              <a:tabLst>
                <a:tab pos="88900" algn="l"/>
                <a:tab pos="165100" algn="l"/>
                <a:tab pos="228600" algn="l"/>
                <a:tab pos="342900" algn="l"/>
                <a:tab pos="393700" algn="l"/>
                <a:tab pos="685800" algn="l"/>
                <a:tab pos="7366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&lt;/manifest&gt;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3111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工程基础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常用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包介绍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1320800"/>
            <a:ext cx="1143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2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/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89000" y="1282700"/>
            <a:ext cx="44323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Android.app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：提供高层的程序模型、提供基本的运行环境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Android.content</a:t>
            </a:r>
            <a:r>
              <a:rPr lang="en-US" altLang="zh-CN" sz="12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：包含各种的对设备上的数据进行访问和发布的类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Android.database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：通过内容提供者浏览和操作数据库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Android.graphics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：底层的图形库，可以将它们直接绘制到屏幕上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Android.location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：定位和相关服务的类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Android.media</a:t>
            </a:r>
            <a:r>
              <a:rPr lang="en-US" altLang="zh-CN" sz="12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：提供一些类管理多种音频、视频的媒体接口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Android.net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：提供帮助网络访问的类，超过通常的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java.net.*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接口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Android.os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：提供了系统服务、消息传输、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IPC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机制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Android.opengl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OpenGL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的工具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Android.provider</a:t>
            </a:r>
            <a:r>
              <a:rPr lang="en-US" altLang="zh-CN" sz="12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：提供类访问</a:t>
            </a:r>
            <a:r>
              <a:rPr lang="en-US" altLang="zh-CN" sz="1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的内容提供者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Android.telephony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：提供与拨打电话相关的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交互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Android.view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：提供基础的用户界面接口框架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Android.util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：涉及工具性的方法，例如时间日期的操作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Android.webkit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：默认浏览器操作接口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Android.widget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：各种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元素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大部分可见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在应用程序的屏幕中使用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900" y="1397000"/>
            <a:ext cx="8166100" cy="723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60600"/>
            <a:ext cx="5562600" cy="3924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6200" y="2247900"/>
            <a:ext cx="2209800" cy="39243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596900"/>
            <a:ext cx="1447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模拟器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46100" y="596900"/>
            <a:ext cx="48133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特点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应用框架可以重复使用，其组件也可以更换。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Dalvik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虚拟机针对移动设备进行了优化。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优化的图形能力支持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图形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(OpenGL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集成了基于开源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WebKit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引掣的浏览器。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作为结构化数据存储。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16429" y="1558289"/>
            <a:ext cx="4195572" cy="10668"/>
          </a:xfrm>
          <a:custGeom>
            <a:avLst/>
            <a:gdLst>
              <a:gd name="connsiteX0" fmla="*/ 0 w 4195572"/>
              <a:gd name="connsiteY0" fmla="*/ 0 h 10668"/>
              <a:gd name="connsiteX1" fmla="*/ 2097785 w 4195572"/>
              <a:gd name="connsiteY1" fmla="*/ 0 h 10668"/>
              <a:gd name="connsiteX2" fmla="*/ 4195572 w 4195572"/>
              <a:gd name="connsiteY2" fmla="*/ 0 h 10668"/>
              <a:gd name="connsiteX3" fmla="*/ 4195572 w 4195572"/>
              <a:gd name="connsiteY3" fmla="*/ 10668 h 10668"/>
              <a:gd name="connsiteX4" fmla="*/ 2097785 w 4195572"/>
              <a:gd name="connsiteY4" fmla="*/ 10668 h 10668"/>
              <a:gd name="connsiteX5" fmla="*/ 0 w 4195572"/>
              <a:gd name="connsiteY5" fmla="*/ 10668 h 10668"/>
              <a:gd name="connsiteX6" fmla="*/ 0 w 4195572"/>
              <a:gd name="connsiteY6" fmla="*/ 0 h 106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195572" h="10668">
                <a:moveTo>
                  <a:pt x="0" y="0"/>
                </a:moveTo>
                <a:lnTo>
                  <a:pt x="2097785" y="0"/>
                </a:lnTo>
                <a:lnTo>
                  <a:pt x="4195572" y="0"/>
                </a:lnTo>
                <a:lnTo>
                  <a:pt x="4195572" y="10668"/>
                </a:lnTo>
                <a:lnTo>
                  <a:pt x="2097785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2044700"/>
            <a:ext cx="9105900" cy="990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225800"/>
            <a:ext cx="4089400" cy="2743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4700" y="3111500"/>
            <a:ext cx="1828800" cy="30353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482600" y="596900"/>
            <a:ext cx="8521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模拟器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——Genymotion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下载地址：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https://www.genymotion.com/#!/download</a:t>
            </a:r>
          </a:p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安装插件：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File-&gt;Settings-&gt;Plugins-&gt;Browse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Repositories,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搜索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Genymotion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并安装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7200" y="440436"/>
            <a:ext cx="8229600" cy="755903"/>
          </a:xfrm>
          <a:custGeom>
            <a:avLst/>
            <a:gdLst>
              <a:gd name="connsiteX0" fmla="*/ 0 w 8229600"/>
              <a:gd name="connsiteY0" fmla="*/ 755903 h 755903"/>
              <a:gd name="connsiteX1" fmla="*/ 8229600 w 8229600"/>
              <a:gd name="connsiteY1" fmla="*/ 755903 h 755903"/>
              <a:gd name="connsiteX2" fmla="*/ 8229600 w 8229600"/>
              <a:gd name="connsiteY2" fmla="*/ 0 h 755903"/>
              <a:gd name="connsiteX3" fmla="*/ 0 w 8229600"/>
              <a:gd name="connsiteY3" fmla="*/ 0 h 755903"/>
              <a:gd name="connsiteX4" fmla="*/ 0 w 8229600"/>
              <a:gd name="connsiteY4" fmla="*/ 755903 h 755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229600" h="755903">
                <a:moveTo>
                  <a:pt x="0" y="755903"/>
                </a:moveTo>
                <a:lnTo>
                  <a:pt x="8229600" y="755903"/>
                </a:lnTo>
                <a:lnTo>
                  <a:pt x="8229600" y="0"/>
                </a:lnTo>
                <a:lnTo>
                  <a:pt x="0" y="0"/>
                </a:lnTo>
                <a:lnTo>
                  <a:pt x="0" y="755903"/>
                </a:lnTo>
              </a:path>
            </a:pathLst>
          </a:custGeom>
          <a:solidFill>
            <a:srgbClr val="365F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300" y="3009900"/>
            <a:ext cx="1866900" cy="812800"/>
          </a:xfrm>
          <a:prstGeom prst="rect">
            <a:avLst/>
          </a:prstGeom>
          <a:noFill/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42418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作业任务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439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搭建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开发环境实现第一个应用程序：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01700" y="1752600"/>
            <a:ext cx="10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88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70000" y="1701800"/>
            <a:ext cx="3924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下载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Studio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开发环境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搭建配置开发环境和模拟器环境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编码实现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Hello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World,</a:t>
            </a:r>
            <a:r>
              <a:rPr lang="en-US" altLang="zh-CN" sz="1403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并实现模拟器和真机调试运行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签名打包，并发布</a:t>
            </a:r>
            <a:r>
              <a:rPr lang="en-US" altLang="zh-CN" sz="1406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APK</a:t>
            </a:r>
            <a:r>
              <a:rPr lang="en-US" altLang="zh-CN" sz="1406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安装包，安装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46736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162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问题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0"/>
              </a:lnSpc>
              <a:tabLst>
                <a:tab pos="3162300" algn="l"/>
              </a:tabLst>
            </a:pPr>
            <a:r>
              <a:rPr lang="en-US" altLang="zh-CN" dirty="0" smtClean="0"/>
              <a:t>	</a:t>
            </a:r>
            <a:r>
              <a:rPr lang="en-US" altLang="zh-CN" sz="4802" b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546100" y="596900"/>
            <a:ext cx="7924800" cy="298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特点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多媒体支持多种音频、视频格式。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GSM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Telephony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(hardware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dependent)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支持蓝牙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Bluetooth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3G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WiFi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支持照相机、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GPS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、指南针和加速度仪等传感器硬件。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596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丰富的开发环境。包括模拟机、调试工具、内存运行检测，以及为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Eclipse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所写的插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件，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Google</a:t>
            </a: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studio</a:t>
            </a:r>
          </a:p>
        </p:txBody>
      </p:sp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1"/>
          <p:cNvSpPr txBox="1"/>
          <p:nvPr/>
        </p:nvSpPr>
        <p:spPr>
          <a:xfrm>
            <a:off x="546100" y="596900"/>
            <a:ext cx="74930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939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官方网站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http://developer.android.com/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官方教程中文版</a:t>
            </a:r>
          </a:p>
          <a:p>
            <a:pPr>
              <a:lnSpc>
                <a:spcPts val="22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http://hukai.me/android-training-course-in-</a:t>
            </a:r>
          </a:p>
          <a:p>
            <a:pPr>
              <a:lnSpc>
                <a:spcPts val="21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chinese/</a:t>
            </a:r>
          </a:p>
          <a:p>
            <a:pPr>
              <a:lnSpc>
                <a:spcPts val="21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在线中文版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设计规范：</a:t>
            </a:r>
          </a:p>
          <a:p>
            <a:pPr>
              <a:lnSpc>
                <a:spcPts val="21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http://www.apkbus.com/design/index.html</a:t>
            </a:r>
          </a:p>
        </p:txBody>
      </p:sp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546100" y="5969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平台概述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1423988"/>
            <a:ext cx="69818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1"/>
          <p:cNvSpPr txBox="1"/>
          <p:nvPr/>
        </p:nvSpPr>
        <p:spPr>
          <a:xfrm>
            <a:off x="546100" y="660400"/>
            <a:ext cx="1155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Linux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Kernel</a:t>
            </a:r>
          </a:p>
        </p:txBody>
      </p:sp>
      <p:sp>
        <p:nvSpPr>
          <p:cNvPr id="14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1088" y="1419225"/>
            <a:ext cx="69818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1021</Words>
  <Application>Microsoft Office PowerPoint</Application>
  <PresentationFormat>全屏显示(4:3)</PresentationFormat>
  <Paragraphs>758</Paragraphs>
  <Slides>53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wzydiedfish</cp:lastModifiedBy>
  <cp:revision>15</cp:revision>
  <dcterms:created xsi:type="dcterms:W3CDTF">2006-08-16T00:00:00Z</dcterms:created>
  <dcterms:modified xsi:type="dcterms:W3CDTF">2016-07-08T07:22:33Z</dcterms:modified>
</cp:coreProperties>
</file>